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2" r:id="rId6"/>
    <p:sldMasterId id="2147483735" r:id="rId7"/>
    <p:sldMasterId id="2147483747" r:id="rId8"/>
    <p:sldMasterId id="2147483759" r:id="rId9"/>
    <p:sldMasterId id="2147483771" r:id="rId10"/>
  </p:sldMasterIdLst>
  <p:notesMasterIdLst>
    <p:notesMasterId r:id="rId71"/>
  </p:notesMasterIdLst>
  <p:sldIdLst>
    <p:sldId id="1958" r:id="rId11"/>
    <p:sldId id="1959" r:id="rId12"/>
    <p:sldId id="1960" r:id="rId13"/>
    <p:sldId id="1994" r:id="rId14"/>
    <p:sldId id="2241" r:id="rId15"/>
    <p:sldId id="2253" r:id="rId16"/>
    <p:sldId id="850" r:id="rId17"/>
    <p:sldId id="2147" r:id="rId18"/>
    <p:sldId id="2254" r:id="rId19"/>
    <p:sldId id="2255" r:id="rId20"/>
    <p:sldId id="405" r:id="rId21"/>
    <p:sldId id="300" r:id="rId22"/>
    <p:sldId id="380" r:id="rId23"/>
    <p:sldId id="381" r:id="rId24"/>
    <p:sldId id="410" r:id="rId25"/>
    <p:sldId id="1484" r:id="rId26"/>
    <p:sldId id="2256" r:id="rId27"/>
    <p:sldId id="2164" r:id="rId28"/>
    <p:sldId id="2257" r:id="rId29"/>
    <p:sldId id="2000" r:id="rId30"/>
    <p:sldId id="2001" r:id="rId31"/>
    <p:sldId id="2002" r:id="rId32"/>
    <p:sldId id="2003" r:id="rId33"/>
    <p:sldId id="2004" r:id="rId34"/>
    <p:sldId id="2005" r:id="rId35"/>
    <p:sldId id="2006" r:id="rId36"/>
    <p:sldId id="2007" r:id="rId37"/>
    <p:sldId id="2008" r:id="rId38"/>
    <p:sldId id="2009" r:id="rId39"/>
    <p:sldId id="2247" r:id="rId40"/>
    <p:sldId id="1962" r:id="rId41"/>
    <p:sldId id="1963" r:id="rId42"/>
    <p:sldId id="1964" r:id="rId43"/>
    <p:sldId id="2015" r:id="rId44"/>
    <p:sldId id="2258" r:id="rId45"/>
    <p:sldId id="2016" r:id="rId46"/>
    <p:sldId id="2259" r:id="rId47"/>
    <p:sldId id="2245" r:id="rId48"/>
    <p:sldId id="2239" r:id="rId49"/>
    <p:sldId id="2246" r:id="rId50"/>
    <p:sldId id="2248" r:id="rId51"/>
    <p:sldId id="2249" r:id="rId52"/>
    <p:sldId id="2242" r:id="rId53"/>
    <p:sldId id="2243" r:id="rId54"/>
    <p:sldId id="1891" r:id="rId55"/>
    <p:sldId id="2011" r:id="rId56"/>
    <p:sldId id="2012" r:id="rId57"/>
    <p:sldId id="2244" r:id="rId58"/>
    <p:sldId id="2251" r:id="rId59"/>
    <p:sldId id="2260" r:id="rId60"/>
    <p:sldId id="2014" r:id="rId61"/>
    <p:sldId id="2018" r:id="rId62"/>
    <p:sldId id="2019" r:id="rId63"/>
    <p:sldId id="2252" r:id="rId64"/>
    <p:sldId id="2042" r:id="rId65"/>
    <p:sldId id="2062" r:id="rId66"/>
    <p:sldId id="1969" r:id="rId67"/>
    <p:sldId id="1970" r:id="rId68"/>
    <p:sldId id="1996" r:id="rId69"/>
    <p:sldId id="1999"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BD0CCB4-47FC-4F7E-9BF5-1C051BDEFA15}">
          <p14:sldIdLst>
            <p14:sldId id="1958"/>
          </p14:sldIdLst>
        </p14:section>
        <p14:section name="Content" id="{33DBCD33-8315-48E9-8349-093F1388B47E}">
          <p14:sldIdLst>
            <p14:sldId id="1959"/>
            <p14:sldId id="1960"/>
          </p14:sldIdLst>
        </p14:section>
        <p14:section name="Global framework" id="{CD41D7B6-790B-4B26-ABF9-CAC8838DC7ED}">
          <p14:sldIdLst>
            <p14:sldId id="1994"/>
            <p14:sldId id="2241"/>
          </p14:sldIdLst>
        </p14:section>
        <p14:section name="Related work" id="{6EC47BD8-932D-4C61-B662-3A4CC27C5F84}">
          <p14:sldIdLst>
            <p14:sldId id="2253"/>
            <p14:sldId id="850"/>
            <p14:sldId id="2147"/>
            <p14:sldId id="2254"/>
            <p14:sldId id="2255"/>
            <p14:sldId id="405"/>
            <p14:sldId id="300"/>
            <p14:sldId id="380"/>
            <p14:sldId id="381"/>
            <p14:sldId id="410"/>
            <p14:sldId id="1484"/>
            <p14:sldId id="2256"/>
            <p14:sldId id="2164"/>
            <p14:sldId id="2257"/>
            <p14:sldId id="2000"/>
            <p14:sldId id="2001"/>
            <p14:sldId id="2002"/>
            <p14:sldId id="2003"/>
            <p14:sldId id="2004"/>
            <p14:sldId id="2005"/>
            <p14:sldId id="2006"/>
            <p14:sldId id="2007"/>
            <p14:sldId id="2008"/>
            <p14:sldId id="2009"/>
            <p14:sldId id="2247"/>
          </p14:sldIdLst>
        </p14:section>
        <p14:section name="Contribution" id="{6B5D9EB9-5926-469F-9366-3F30F7523B03}">
          <p14:sldIdLst>
            <p14:sldId id="1962"/>
          </p14:sldIdLst>
        </p14:section>
        <p14:section name="System Setup" id="{CC149F47-33AF-47BA-AB37-2F54DC31DA3C}">
          <p14:sldIdLst>
            <p14:sldId id="1963"/>
            <p14:sldId id="1964"/>
          </p14:sldIdLst>
        </p14:section>
        <p14:section name="System Framework" id="{440B2892-7337-4B8E-9D66-6A1A5250FF8C}">
          <p14:sldIdLst>
            <p14:sldId id="2015"/>
            <p14:sldId id="2258"/>
            <p14:sldId id="2016"/>
            <p14:sldId id="2259"/>
            <p14:sldId id="2245"/>
            <p14:sldId id="2239"/>
            <p14:sldId id="2246"/>
            <p14:sldId id="2248"/>
            <p14:sldId id="2249"/>
            <p14:sldId id="2242"/>
            <p14:sldId id="2243"/>
            <p14:sldId id="1891"/>
            <p14:sldId id="2011"/>
            <p14:sldId id="2012"/>
            <p14:sldId id="2244"/>
            <p14:sldId id="2251"/>
            <p14:sldId id="2260"/>
            <p14:sldId id="2014"/>
            <p14:sldId id="2018"/>
            <p14:sldId id="2019"/>
            <p14:sldId id="2252"/>
          </p14:sldIdLst>
        </p14:section>
        <p14:section name="Data Collection" id="{6F1663DA-CE2B-4975-B882-34965CE1EFAF}">
          <p14:sldIdLst>
            <p14:sldId id="2042"/>
            <p14:sldId id="2062"/>
          </p14:sldIdLst>
        </p14:section>
        <p14:section name="Conclusion and Future works" id="{D7AE2EB1-11BC-4314-8B55-6003BA239001}">
          <p14:sldIdLst>
            <p14:sldId id="1969"/>
          </p14:sldIdLst>
        </p14:section>
        <p14:section name="Reference" id="{A88C698C-A440-4305-BCDD-41A9A3CE6079}">
          <p14:sldIdLst>
            <p14:sldId id="1970"/>
            <p14:sldId id="1996"/>
            <p14:sldId id="19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1"/>
    <a:srgbClr val="FFFFFF"/>
    <a:srgbClr val="E6AF00"/>
    <a:srgbClr val="F4F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6913" autoAdjust="0"/>
  </p:normalViewPr>
  <p:slideViewPr>
    <p:cSldViewPr snapToGrid="0">
      <p:cViewPr varScale="1">
        <p:scale>
          <a:sx n="97" d="100"/>
          <a:sy n="97" d="100"/>
        </p:scale>
        <p:origin x="2052" y="78"/>
      </p:cViewPr>
      <p:guideLst/>
    </p:cSldViewPr>
  </p:slideViewPr>
  <p:outlineViewPr>
    <p:cViewPr>
      <p:scale>
        <a:sx n="33" d="100"/>
        <a:sy n="33" d="100"/>
      </p:scale>
      <p:origin x="0" y="-76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81" d="100"/>
          <a:sy n="81" d="100"/>
        </p:scale>
        <p:origin x="3260"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9C6F5-AD9F-4435-BC5A-1E0F3BE052E0}" type="datetimeFigureOut">
              <a:rPr lang="zh-TW" altLang="en-US" smtClean="0"/>
              <a:t>2025/8/21</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736DD-3BCC-4416-8737-FA666CDCA527}" type="slidenum">
              <a:rPr lang="zh-TW" altLang="en-US" smtClean="0"/>
              <a:t>‹#›</a:t>
            </a:fld>
            <a:endParaRPr lang="zh-TW" altLang="en-US"/>
          </a:p>
        </p:txBody>
      </p:sp>
    </p:spTree>
    <p:extLst>
      <p:ext uri="{BB962C8B-B14F-4D97-AF65-F5344CB8AC3E}">
        <p14:creationId xmlns:p14="http://schemas.microsoft.com/office/powerpoint/2010/main" val="89327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CDD8D4CA-A769-40FD-BB40-07D1180780A4}" type="slidenum">
              <a:rPr lang="zh-TW" altLang="en-US" smtClean="0"/>
              <a:t>1</a:t>
            </a:fld>
            <a:endParaRPr lang="zh-TW" altLang="en-US"/>
          </a:p>
        </p:txBody>
      </p:sp>
    </p:spTree>
    <p:extLst>
      <p:ext uri="{BB962C8B-B14F-4D97-AF65-F5344CB8AC3E}">
        <p14:creationId xmlns:p14="http://schemas.microsoft.com/office/powerpoint/2010/main" val="1106215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78914-195F-A14C-FEB3-8A05569C54E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D448835-047B-E642-0A88-450A19A07EE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CF89ECB-15C1-4A35-4CEB-FA64F745EC0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DD152E9-04E9-DC2E-FBFD-0C2DE1E10FD2}"/>
              </a:ext>
            </a:extLst>
          </p:cNvPr>
          <p:cNvSpPr>
            <a:spLocks noGrp="1"/>
          </p:cNvSpPr>
          <p:nvPr>
            <p:ph type="sldNum" sz="quarter" idx="5"/>
          </p:nvPr>
        </p:nvSpPr>
        <p:spPr/>
        <p:txBody>
          <a:bodyPr/>
          <a:lstStyle/>
          <a:p>
            <a:fld id="{F28736DD-3BCC-4416-8737-FA666CDCA527}" type="slidenum">
              <a:rPr lang="zh-TW" altLang="en-US" smtClean="0"/>
              <a:t>34</a:t>
            </a:fld>
            <a:endParaRPr lang="zh-TW" altLang="en-US"/>
          </a:p>
        </p:txBody>
      </p:sp>
    </p:spTree>
    <p:extLst>
      <p:ext uri="{BB962C8B-B14F-4D97-AF65-F5344CB8AC3E}">
        <p14:creationId xmlns:p14="http://schemas.microsoft.com/office/powerpoint/2010/main" val="1425159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5723B-57E9-F46F-4825-2CBE568F263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0175773-C0C5-CC74-051F-028E39E75C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02ACB59-FD3C-1595-F393-4BDE1DE525C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598052F-955C-43CF-8CBB-4F64516E6FA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8507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9B4DA-8238-C1B8-5027-35A82038E79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DA56EF3-707C-076E-A1B9-AA61DCD7D5E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93FAB98-E846-F9EE-08E9-BC27CAB952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493AE5A-3942-07E5-F385-115B73BCE2A5}"/>
              </a:ext>
            </a:extLst>
          </p:cNvPr>
          <p:cNvSpPr>
            <a:spLocks noGrp="1"/>
          </p:cNvSpPr>
          <p:nvPr>
            <p:ph type="sldNum" sz="quarter" idx="5"/>
          </p:nvPr>
        </p:nvSpPr>
        <p:spPr/>
        <p:txBody>
          <a:bodyPr/>
          <a:lstStyle/>
          <a:p>
            <a:fld id="{F28736DD-3BCC-4416-8737-FA666CDCA527}" type="slidenum">
              <a:rPr lang="zh-TW" altLang="en-US" smtClean="0"/>
              <a:t>36</a:t>
            </a:fld>
            <a:endParaRPr lang="zh-TW" altLang="en-US"/>
          </a:p>
        </p:txBody>
      </p:sp>
    </p:spTree>
    <p:extLst>
      <p:ext uri="{BB962C8B-B14F-4D97-AF65-F5344CB8AC3E}">
        <p14:creationId xmlns:p14="http://schemas.microsoft.com/office/powerpoint/2010/main" val="81674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391F5-9AB5-1F12-E9DF-E33B4338BC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45D869D-D2F0-3932-2F52-0042EC1AAAF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80F1EEF-7DD1-AA91-0DBB-9D7A9CC9ED8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ECB0C14-C13D-66D0-216D-7CF00BB094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786104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07F9C-8877-036C-7819-FA2CEE1488A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88EDE4-AAF1-96D0-1F3B-4D7A512AE11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A5F17AD-54E8-0ADD-CFA2-BA7730775E19}"/>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45E08998-3CB1-7C3A-5563-8F25D1DEB15D}"/>
              </a:ext>
            </a:extLst>
          </p:cNvPr>
          <p:cNvSpPr>
            <a:spLocks noGrp="1"/>
          </p:cNvSpPr>
          <p:nvPr>
            <p:ph type="sldNum" sz="quarter" idx="5"/>
          </p:nvPr>
        </p:nvSpPr>
        <p:spPr/>
        <p:txBody>
          <a:bodyPr/>
          <a:lstStyle/>
          <a:p>
            <a:fld id="{F28736DD-3BCC-4416-8737-FA666CDCA527}" type="slidenum">
              <a:rPr lang="zh-TW" altLang="en-US" smtClean="0"/>
              <a:t>38</a:t>
            </a:fld>
            <a:endParaRPr lang="zh-TW" altLang="en-US"/>
          </a:p>
        </p:txBody>
      </p:sp>
    </p:spTree>
    <p:extLst>
      <p:ext uri="{BB962C8B-B14F-4D97-AF65-F5344CB8AC3E}">
        <p14:creationId xmlns:p14="http://schemas.microsoft.com/office/powerpoint/2010/main" val="1719475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EAD1C-A216-AF56-330D-BDDBD46711A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8A2172B-BB08-65E8-8276-E67056F03B9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538037E-6F63-3B5B-921C-E418D9186B15}"/>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C8C5AC46-16E4-469C-A146-E571C4AC2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28422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FC7E4-107C-D4FF-11E0-2EEF8516260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D330179-6C69-B33E-060B-63347FC63ED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53DEE1D-281B-6D0D-D634-CBFCA103B837}"/>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FF0A8423-E010-A624-52CB-B9FC38B13FB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9206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E3CAD-227D-E10E-FE00-A3D2461473D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E1ECD4-7051-00C3-E942-4901393463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E03AFF-AC82-39B1-11A0-07393AF2A0A5}"/>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CE48CA90-A306-467A-7946-F52DE643D00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13706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6400C-7B15-CFC1-CA76-5BC431F3C65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25B113B-6A6D-E731-4D8B-8489B2C4DA6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B8FCDA7-84C6-3A6F-2346-64AA6D1EE7E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DEB613B-B663-B942-817C-083C6A8BC076}"/>
              </a:ext>
            </a:extLst>
          </p:cNvPr>
          <p:cNvSpPr>
            <a:spLocks noGrp="1"/>
          </p:cNvSpPr>
          <p:nvPr>
            <p:ph type="sldNum" sz="quarter" idx="5"/>
          </p:nvPr>
        </p:nvSpPr>
        <p:spPr/>
        <p:txBody>
          <a:bodyPr/>
          <a:lstStyle/>
          <a:p>
            <a:fld id="{F28736DD-3BCC-4416-8737-FA666CDCA527}" type="slidenum">
              <a:rPr lang="zh-TW" altLang="en-US" smtClean="0"/>
              <a:t>46</a:t>
            </a:fld>
            <a:endParaRPr lang="zh-TW" altLang="en-US"/>
          </a:p>
        </p:txBody>
      </p:sp>
    </p:spTree>
    <p:extLst>
      <p:ext uri="{BB962C8B-B14F-4D97-AF65-F5344CB8AC3E}">
        <p14:creationId xmlns:p14="http://schemas.microsoft.com/office/powerpoint/2010/main" val="306019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6FB05-2414-5483-435D-7622F4A489E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928CA26-51F7-1B74-CD13-6850B93CA2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3ECEA80-F60A-B24F-203E-848411E7FE4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DCC8237-CA50-1533-B93D-D3BD85AB4CC8}"/>
              </a:ext>
            </a:extLst>
          </p:cNvPr>
          <p:cNvSpPr>
            <a:spLocks noGrp="1"/>
          </p:cNvSpPr>
          <p:nvPr>
            <p:ph type="sldNum" sz="quarter" idx="5"/>
          </p:nvPr>
        </p:nvSpPr>
        <p:spPr/>
        <p:txBody>
          <a:bodyPr/>
          <a:lstStyle/>
          <a:p>
            <a:fld id="{F28736DD-3BCC-4416-8737-FA666CDCA527}" type="slidenum">
              <a:rPr lang="zh-TW" altLang="en-US" smtClean="0"/>
              <a:t>47</a:t>
            </a:fld>
            <a:endParaRPr lang="zh-TW" altLang="en-US"/>
          </a:p>
        </p:txBody>
      </p:sp>
    </p:spTree>
    <p:extLst>
      <p:ext uri="{BB962C8B-B14F-4D97-AF65-F5344CB8AC3E}">
        <p14:creationId xmlns:p14="http://schemas.microsoft.com/office/powerpoint/2010/main" val="172918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28736DD-3BCC-4416-8737-FA666CDCA527}" type="slidenum">
              <a:rPr lang="zh-TW" altLang="en-US" smtClean="0"/>
              <a:t>3</a:t>
            </a:fld>
            <a:endParaRPr lang="zh-TW" altLang="en-US"/>
          </a:p>
        </p:txBody>
      </p:sp>
    </p:spTree>
    <p:extLst>
      <p:ext uri="{BB962C8B-B14F-4D97-AF65-F5344CB8AC3E}">
        <p14:creationId xmlns:p14="http://schemas.microsoft.com/office/powerpoint/2010/main" val="4005362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2C7B-88BD-282C-8D6E-B972A315295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21392E7-A31E-3D79-905B-A30756A3F99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AB3272B-24C6-D65C-4DBF-49C5BD93925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DD3557F-0B2B-87F9-32F6-9193F31705C6}"/>
              </a:ext>
            </a:extLst>
          </p:cNvPr>
          <p:cNvSpPr>
            <a:spLocks noGrp="1"/>
          </p:cNvSpPr>
          <p:nvPr>
            <p:ph type="sldNum" sz="quarter" idx="5"/>
          </p:nvPr>
        </p:nvSpPr>
        <p:spPr/>
        <p:txBody>
          <a:bodyPr/>
          <a:lstStyle/>
          <a:p>
            <a:fld id="{F28736DD-3BCC-4416-8737-FA666CDCA527}" type="slidenum">
              <a:rPr lang="zh-TW" altLang="en-US" smtClean="0"/>
              <a:t>48</a:t>
            </a:fld>
            <a:endParaRPr lang="zh-TW" altLang="en-US"/>
          </a:p>
        </p:txBody>
      </p:sp>
    </p:spTree>
    <p:extLst>
      <p:ext uri="{BB962C8B-B14F-4D97-AF65-F5344CB8AC3E}">
        <p14:creationId xmlns:p14="http://schemas.microsoft.com/office/powerpoint/2010/main" val="3097843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B474-406A-A668-54FF-B9C75DC6774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38AA8FE-148F-56F7-4E70-357201A001E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504E0C-D4F8-2E58-17F8-42089DA61FC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5D333C7-6E47-C91E-92D7-144521E5DEB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47410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E9AD1-A9BC-2644-2E02-AD6ED88E6C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4E6964A-D79E-1703-BA5C-CF59D5446AB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5597B2C-BB1C-2EC4-4BF7-9D1F1EB89C5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00AE1BC-DACC-7758-C8D6-0B2D7D7DC598}"/>
              </a:ext>
            </a:extLst>
          </p:cNvPr>
          <p:cNvSpPr>
            <a:spLocks noGrp="1"/>
          </p:cNvSpPr>
          <p:nvPr>
            <p:ph type="sldNum" sz="quarter" idx="5"/>
          </p:nvPr>
        </p:nvSpPr>
        <p:spPr/>
        <p:txBody>
          <a:bodyPr/>
          <a:lstStyle/>
          <a:p>
            <a:fld id="{F28736DD-3BCC-4416-8737-FA666CDCA527}" type="slidenum">
              <a:rPr lang="zh-TW" altLang="en-US" smtClean="0"/>
              <a:t>51</a:t>
            </a:fld>
            <a:endParaRPr lang="zh-TW" altLang="en-US"/>
          </a:p>
        </p:txBody>
      </p:sp>
    </p:spTree>
    <p:extLst>
      <p:ext uri="{BB962C8B-B14F-4D97-AF65-F5344CB8AC3E}">
        <p14:creationId xmlns:p14="http://schemas.microsoft.com/office/powerpoint/2010/main" val="172121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691-DF71-9F99-65FE-B1EFB1E91C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3620745-F44E-1564-7883-AB1603DDBF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8E63CC8-92F7-1CF9-C3A3-D8D4F1197A5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05AEAC4-AA98-0C19-4E96-374D8F72A530}"/>
              </a:ext>
            </a:extLst>
          </p:cNvPr>
          <p:cNvSpPr>
            <a:spLocks noGrp="1"/>
          </p:cNvSpPr>
          <p:nvPr>
            <p:ph type="sldNum" sz="quarter" idx="5"/>
          </p:nvPr>
        </p:nvSpPr>
        <p:spPr/>
        <p:txBody>
          <a:bodyPr/>
          <a:lstStyle/>
          <a:p>
            <a:fld id="{F28736DD-3BCC-4416-8737-FA666CDCA527}" type="slidenum">
              <a:rPr lang="zh-TW" altLang="en-US" smtClean="0"/>
              <a:t>4</a:t>
            </a:fld>
            <a:endParaRPr lang="zh-TW" altLang="en-US"/>
          </a:p>
        </p:txBody>
      </p:sp>
    </p:spTree>
    <p:extLst>
      <p:ext uri="{BB962C8B-B14F-4D97-AF65-F5344CB8AC3E}">
        <p14:creationId xmlns:p14="http://schemas.microsoft.com/office/powerpoint/2010/main" val="151571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5CDA-C6F5-BEC1-3367-67ADC5E7C1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EC27DC8-8545-85B1-D327-D34DFB733E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A0F0945-3BC7-10DB-95E1-1A4356B00AF9}"/>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2C5A5DA8-A0C4-CBED-A0A7-A0E871343B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BA7BC0-64F7-4D96-BAD8-908E443CB47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80204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8141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6C746-369D-C4C7-2013-0A70BC1002D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BE4A383-DE45-5B91-1E00-93396F26B10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8B7399-2B4B-6757-D2D3-40B705B8053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4560BA9-5F08-23AF-7767-7A037DB914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9801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41425"/>
            <a:ext cx="4467225" cy="3349625"/>
          </a:xfrm>
        </p:spPr>
      </p:sp>
      <p:sp>
        <p:nvSpPr>
          <p:cNvPr id="3" name="Notes Placeholder 2"/>
          <p:cNvSpPr>
            <a:spLocks noGrp="1"/>
          </p:cNvSpPr>
          <p:nvPr>
            <p:ph type="body" idx="1"/>
          </p:nvPr>
        </p:nvSpPr>
        <p:spPr/>
        <p:txBody>
          <a:bodyPr/>
          <a:lstStyle/>
          <a:p>
            <a:r>
              <a:rPr lang="en-GB" dirty="0"/>
              <a:t>1. Pooling and conv. with stride &gt; 1:</a:t>
            </a:r>
          </a:p>
          <a:p>
            <a:r>
              <a:rPr lang="en-GB" dirty="0"/>
              <a:t>   1.1) invariance to small translations </a:t>
            </a:r>
            <a:r>
              <a:rPr lang="en-GB" dirty="0">
                <a:sym typeface="Wingdings" panose="05000000000000000000" pitchFamily="2" charset="2"/>
              </a:rPr>
              <a:t> good for classification</a:t>
            </a:r>
          </a:p>
          <a:p>
            <a:r>
              <a:rPr lang="en-GB" dirty="0">
                <a:sym typeface="Wingdings" panose="05000000000000000000" pitchFamily="2" charset="2"/>
              </a:rPr>
              <a:t>   1.2) reduce number of </a:t>
            </a:r>
            <a:r>
              <a:rPr lang="en-GB" dirty="0" err="1">
                <a:sym typeface="Wingdings" panose="05000000000000000000" pitchFamily="2" charset="2"/>
              </a:rPr>
              <a:t>paramerters</a:t>
            </a:r>
            <a:endParaRPr lang="en-GB" dirty="0">
              <a:sym typeface="Wingdings" panose="05000000000000000000" pitchFamily="2" charset="2"/>
            </a:endParaRPr>
          </a:p>
          <a:p>
            <a:r>
              <a:rPr lang="en-GB" dirty="0">
                <a:sym typeface="Wingdings" panose="05000000000000000000" pitchFamily="2" charset="2"/>
              </a:rPr>
              <a:t>   1.3) avoid overfitting</a:t>
            </a:r>
            <a:endParaRPr lang="en-US" dirty="0">
              <a:sym typeface="Wingdings" panose="05000000000000000000" pitchFamily="2" charset="2"/>
            </a:endParaRPr>
          </a:p>
          <a:p>
            <a:r>
              <a:rPr lang="en-US" dirty="0">
                <a:sym typeface="Wingdings" panose="05000000000000000000" pitchFamily="2" charset="2"/>
              </a:rPr>
              <a:t>   1.4) reduce resolution  loss of info.  harms subpixel accuracy (semantic segmentation)</a:t>
            </a:r>
          </a:p>
          <a:p>
            <a:r>
              <a:rPr lang="en-US" dirty="0">
                <a:sym typeface="Wingdings" panose="05000000000000000000" pitchFamily="2" charset="2"/>
              </a:rPr>
              <a:t>2. Atrous conv.:</a:t>
            </a:r>
          </a:p>
          <a:p>
            <a:r>
              <a:rPr lang="en-US" dirty="0">
                <a:sym typeface="Wingdings" panose="05000000000000000000" pitchFamily="2" charset="2"/>
              </a:rPr>
              <a:t>    2.1) preserve resolution</a:t>
            </a:r>
          </a:p>
          <a:p>
            <a:r>
              <a:rPr lang="en-US" dirty="0">
                <a:sym typeface="Wingdings" panose="05000000000000000000" pitchFamily="2" charset="2"/>
              </a:rPr>
              <a:t>    2.2) enlarge receptive field, with the same parameters</a:t>
            </a:r>
          </a:p>
          <a:p>
            <a:endParaRPr lang="en-US" dirty="0">
              <a:sym typeface="Wingdings" panose="05000000000000000000" pitchFamily="2" charset="2"/>
            </a:endParaRPr>
          </a:p>
          <a:p>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E013A6-0B0F-41D6-A5C9-0548B2A68D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25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取代 </a:t>
            </a:r>
            <a:r>
              <a:rPr lang="en-US" altLang="zh-TW" b="0" i="0" dirty="0">
                <a:solidFill>
                  <a:srgbClr val="303233"/>
                </a:solidFill>
                <a:effectLst/>
                <a:latin typeface="Lato" panose="020F0502020204030203" pitchFamily="34" charset="0"/>
              </a:rPr>
              <a:t>RNN </a:t>
            </a:r>
            <a:r>
              <a:rPr lang="zh-TW" altLang="en-US" b="0" i="0" dirty="0">
                <a:solidFill>
                  <a:srgbClr val="303233"/>
                </a:solidFill>
                <a:effectLst/>
                <a:latin typeface="Lato" panose="020F0502020204030203" pitchFamily="34" charset="0"/>
              </a:rPr>
              <a:t>的方法，一個三角形代表一個 </a:t>
            </a:r>
            <a:r>
              <a:rPr lang="en-US" altLang="zh-TW" b="0" i="0" dirty="0">
                <a:solidFill>
                  <a:srgbClr val="303233"/>
                </a:solidFill>
                <a:effectLst/>
                <a:latin typeface="Lato" panose="020F0502020204030203" pitchFamily="34" charset="0"/>
              </a:rPr>
              <a:t>filter</a:t>
            </a:r>
            <a:r>
              <a:rPr lang="zh-TW" altLang="en-US" b="0" i="0" dirty="0">
                <a:solidFill>
                  <a:srgbClr val="303233"/>
                </a:solidFill>
                <a:effectLst/>
                <a:latin typeface="Lato" panose="020F0502020204030203" pitchFamily="34" charset="0"/>
              </a:rPr>
              <a:t>，每個 </a:t>
            </a:r>
            <a:r>
              <a:rPr lang="en-US" altLang="zh-TW" b="0" i="0" dirty="0">
                <a:solidFill>
                  <a:srgbClr val="303233"/>
                </a:solidFill>
                <a:effectLst/>
                <a:latin typeface="Lato" panose="020F0502020204030203" pitchFamily="34" charset="0"/>
              </a:rPr>
              <a:t>filter </a:t>
            </a:r>
            <a:r>
              <a:rPr lang="zh-TW" altLang="en-US" b="0" i="0" dirty="0">
                <a:solidFill>
                  <a:srgbClr val="303233"/>
                </a:solidFill>
                <a:effectLst/>
                <a:latin typeface="Lato" panose="020F0502020204030203" pitchFamily="34" charset="0"/>
              </a:rPr>
              <a:t>的輸入就是 </a:t>
            </a:r>
            <a:r>
              <a:rPr lang="en-US" altLang="zh-TW" b="0" i="0" dirty="0">
                <a:solidFill>
                  <a:srgbClr val="303233"/>
                </a:solidFill>
                <a:effectLst/>
                <a:latin typeface="Lato" panose="020F0502020204030203" pitchFamily="34" charset="0"/>
              </a:rPr>
              <a:t>Sequence </a:t>
            </a:r>
            <a:r>
              <a:rPr lang="zh-TW" altLang="en-US" b="0" i="0" dirty="0">
                <a:solidFill>
                  <a:srgbClr val="303233"/>
                </a:solidFill>
                <a:effectLst/>
                <a:latin typeface="Lato" panose="020F0502020204030203" pitchFamily="34" charset="0"/>
              </a:rPr>
              <a:t>的其中一小段，不同的 </a:t>
            </a:r>
            <a:r>
              <a:rPr lang="en-US" altLang="zh-TW" b="0" i="0" dirty="0">
                <a:solidFill>
                  <a:srgbClr val="303233"/>
                </a:solidFill>
                <a:effectLst/>
                <a:latin typeface="Lato" panose="020F0502020204030203" pitchFamily="34" charset="0"/>
              </a:rPr>
              <a:t>filter </a:t>
            </a:r>
            <a:r>
              <a:rPr lang="zh-TW" altLang="en-US" b="0" i="0" dirty="0">
                <a:solidFill>
                  <a:srgbClr val="303233"/>
                </a:solidFill>
                <a:effectLst/>
                <a:latin typeface="Lato" panose="020F0502020204030203" pitchFamily="34" charset="0"/>
              </a:rPr>
              <a:t>對應 </a:t>
            </a:r>
            <a:r>
              <a:rPr lang="en-US" altLang="zh-TW" b="0" i="0" dirty="0">
                <a:solidFill>
                  <a:srgbClr val="303233"/>
                </a:solidFill>
                <a:effectLst/>
                <a:latin typeface="Lato" panose="020F0502020204030203" pitchFamily="34" charset="0"/>
              </a:rPr>
              <a:t>Sequence </a:t>
            </a:r>
            <a:r>
              <a:rPr lang="zh-TW" altLang="en-US" b="0" i="0" dirty="0">
                <a:solidFill>
                  <a:srgbClr val="303233"/>
                </a:solidFill>
                <a:effectLst/>
                <a:latin typeface="Lato" panose="020F0502020204030203" pitchFamily="34" charset="0"/>
              </a:rPr>
              <a:t>中不同的部分。但是 </a:t>
            </a: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需要疊很多層的才能涵蓋句子的所有資訊，而且後來的表現也不比 </a:t>
            </a:r>
            <a:r>
              <a:rPr lang="en-US" altLang="zh-TW" b="0" i="0" dirty="0">
                <a:solidFill>
                  <a:srgbClr val="303233"/>
                </a:solidFill>
                <a:effectLst/>
                <a:latin typeface="Lato" panose="020F0502020204030203" pitchFamily="34" charset="0"/>
              </a:rPr>
              <a:t>RNN </a:t>
            </a:r>
            <a:r>
              <a:rPr lang="zh-TW" altLang="en-US" b="0" i="0" dirty="0">
                <a:solidFill>
                  <a:srgbClr val="303233"/>
                </a:solidFill>
                <a:effectLst/>
                <a:latin typeface="Lato" panose="020F0502020204030203" pitchFamily="34" charset="0"/>
              </a:rPr>
              <a:t>佳，因此出現了</a:t>
            </a:r>
            <a:r>
              <a:rPr lang="en-US" altLang="zh-TW" b="0" i="0" dirty="0">
                <a:solidFill>
                  <a:srgbClr val="303233"/>
                </a:solidFill>
                <a:effectLst/>
                <a:latin typeface="Lato" panose="020F0502020204030203" pitchFamily="34" charset="0"/>
              </a:rPr>
              <a:t>Self-Attention </a:t>
            </a:r>
            <a:r>
              <a:rPr lang="zh-TW" altLang="en-US" b="0" i="0" dirty="0">
                <a:solidFill>
                  <a:srgbClr val="303233"/>
                </a:solidFill>
                <a:effectLst/>
                <a:latin typeface="Lato" panose="020F0502020204030203" pitchFamily="34" charset="0"/>
              </a:rPr>
              <a:t>機制可以平行化運算，且每一個輸出的向量，都看過整個輸入的序列。因此不用像 </a:t>
            </a: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那樣堆好幾層。</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6301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255618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26667289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35F0B77-A4E5-401D-A057-CDE01ECB5819}"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985634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4D47D68-E1AC-4EBB-A1C2-380761BBA235}"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055201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2"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AFEBBD-9E66-4E72-A324-3CC905E567EE}"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76169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D03F7-EB2A-44AC-A49E-47E967C4DC22}" type="datetime1">
              <a:rPr lang="en-US" smtClean="0">
                <a:solidFill>
                  <a:prstClr val="black">
                    <a:tint val="75000"/>
                  </a:prstClr>
                </a:solidFill>
              </a:rPr>
              <a:t>8/21/2025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2981181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3815"/>
            <a:ext cx="9144000" cy="535258"/>
          </a:xfrm>
        </p:spPr>
        <p:txBody>
          <a:bodyPr>
            <a:normAutofit/>
          </a:bodyPr>
          <a:lstStyle>
            <a:lvl1pPr>
              <a:defRPr sz="28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0" y="911530"/>
            <a:ext cx="8899301" cy="5444822"/>
          </a:xfrm>
        </p:spPr>
        <p:txBody>
          <a:bodyPr>
            <a:normAutofit/>
          </a:bodyPr>
          <a:lstStyle>
            <a:lvl1pPr marL="401955" indent="401955">
              <a:spcAft>
                <a:spcPts val="1100"/>
              </a:spcAft>
              <a:buFont typeface="+mj-lt"/>
              <a:buAutoNum type="arabicParenR"/>
              <a:tabLst>
                <a:tab pos="460375" algn="l"/>
              </a:tabLst>
              <a:defRPr sz="2000">
                <a:latin typeface="Times New Roman" panose="02020603050405020304" pitchFamily="18" charset="0"/>
                <a:cs typeface="Times New Roman" panose="02020603050405020304" pitchFamily="18" charset="0"/>
              </a:defRPr>
            </a:lvl1pPr>
            <a:lvl2pPr marL="803275" indent="161925">
              <a:spcAft>
                <a:spcPts val="1100"/>
              </a:spcAft>
              <a:defRPr sz="2000">
                <a:latin typeface="Times New Roman" panose="02020603050405020304" pitchFamily="18" charset="0"/>
                <a:cs typeface="Times New Roman" panose="02020603050405020304" pitchFamily="18" charset="0"/>
              </a:defRPr>
            </a:lvl2pPr>
            <a:lvl3pPr marL="1025525" indent="231775">
              <a:spcAft>
                <a:spcPts val="1100"/>
              </a:spcAft>
              <a:defRPr sz="2000">
                <a:latin typeface="Times New Roman" panose="02020603050405020304" pitchFamily="18" charset="0"/>
                <a:cs typeface="Times New Roman" panose="02020603050405020304" pitchFamily="18" charset="0"/>
              </a:defRPr>
            </a:lvl3pPr>
            <a:lvl4pPr marL="1256030" indent="231775">
              <a:spcAft>
                <a:spcPts val="1100"/>
              </a:spcAft>
              <a:defRPr sz="2000">
                <a:latin typeface="Times New Roman" panose="02020603050405020304" pitchFamily="18" charset="0"/>
                <a:cs typeface="Times New Roman" panose="02020603050405020304" pitchFamily="18" charset="0"/>
              </a:defRPr>
            </a:lvl4pPr>
            <a:lvl5pPr marL="1487805" indent="222250">
              <a:spcAft>
                <a:spcPts val="1100"/>
              </a:spcAft>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EE89C6-D638-4AFC-B3E1-57BE148ED226}" type="datetime1">
              <a:rPr lang="en-US" smtClean="0">
                <a:solidFill>
                  <a:prstClr val="black">
                    <a:tint val="75000"/>
                  </a:prstClr>
                </a:solidFill>
              </a:rPr>
              <a:t>8/21/2025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339667" y="6416246"/>
            <a:ext cx="742950" cy="365125"/>
          </a:xfrm>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6259168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283310-D8C5-42D7-8E9D-98B67AD961F7}" type="datetime1">
              <a:rPr lang="en-US" smtClean="0">
                <a:solidFill>
                  <a:prstClr val="black">
                    <a:tint val="75000"/>
                  </a:prstClr>
                </a:solidFill>
              </a:rPr>
              <a:t>8/21/2025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4666552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31834-C60E-42E5-8B4A-D9811172E758}" type="datetime1">
              <a:rPr lang="en-US" smtClean="0">
                <a:solidFill>
                  <a:prstClr val="black">
                    <a:tint val="75000"/>
                  </a:prstClr>
                </a:solidFill>
              </a:rPr>
              <a:t>8/21/2025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521965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7FE89-97FB-487A-8A78-BA159ED82268}" type="datetime1">
              <a:rPr lang="en-US" smtClean="0">
                <a:solidFill>
                  <a:prstClr val="black">
                    <a:tint val="75000"/>
                  </a:prstClr>
                </a:solidFill>
              </a:rPr>
              <a:t>8/21/2025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5145647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6CFF4-9E01-44F2-952D-E2FA612ACD6D}" type="datetime1">
              <a:rPr lang="en-US" smtClean="0">
                <a:solidFill>
                  <a:prstClr val="black">
                    <a:tint val="75000"/>
                  </a:prstClr>
                </a:solidFill>
              </a:rPr>
              <a:t>8/21/2025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1353081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6167-BE64-4219-8E9B-382AD60FA9AF}" type="datetime1">
              <a:rPr lang="en-US" smtClean="0">
                <a:solidFill>
                  <a:prstClr val="black">
                    <a:tint val="75000"/>
                  </a:prstClr>
                </a:solidFill>
              </a:rPr>
              <a:t>8/21/2025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412425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22964632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5E1E03-B2BF-4B2F-8B74-81C1BBC15D09}" type="datetime1">
              <a:rPr lang="en-US" smtClean="0">
                <a:solidFill>
                  <a:prstClr val="black">
                    <a:tint val="75000"/>
                  </a:prstClr>
                </a:solidFill>
              </a:rPr>
              <a:t>8/21/2025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1762604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78B08-6C2B-47A8-A4B5-8C9C423142A1}" type="datetime1">
              <a:rPr lang="en-US" smtClean="0">
                <a:solidFill>
                  <a:prstClr val="black">
                    <a:tint val="75000"/>
                  </a:prstClr>
                </a:solidFill>
              </a:rPr>
              <a:t>8/21/2025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12269923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3B8E-C79F-4A4E-A267-1A5ECD16FCB2}" type="datetime1">
              <a:rPr lang="en-US" smtClean="0">
                <a:solidFill>
                  <a:prstClr val="black">
                    <a:tint val="75000"/>
                  </a:prstClr>
                </a:solidFill>
              </a:rPr>
              <a:t>8/21/2025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0348643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619-403D-4CE6-BB03-31E7F2CF47FC}" type="datetime1">
              <a:rPr lang="en-US" smtClean="0">
                <a:solidFill>
                  <a:prstClr val="black">
                    <a:tint val="75000"/>
                  </a:prstClr>
                </a:solidFill>
              </a:rPr>
              <a:t>8/21/2025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10019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3063466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888401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116615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1914619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3719218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2792842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152228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422502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34940"/>
            <a:ext cx="7886700" cy="748363"/>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83772" y="718835"/>
            <a:ext cx="8576456" cy="542033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2" name="投影片編號版面配置區 11">
            <a:extLst>
              <a:ext uri="{FF2B5EF4-FFF2-40B4-BE49-F238E27FC236}">
                <a16:creationId xmlns:a16="http://schemas.microsoft.com/office/drawing/2014/main" id="{BE975B77-198E-16EC-42B0-2F855D0E9812}"/>
              </a:ext>
            </a:extLst>
          </p:cNvPr>
          <p:cNvSpPr>
            <a:spLocks noGrp="1"/>
          </p:cNvSpPr>
          <p:nvPr>
            <p:ph type="sldNum" sz="quarter" idx="12"/>
          </p:nvPr>
        </p:nvSpPr>
        <p:spPr>
          <a:xfrm>
            <a:off x="7041986" y="6457935"/>
            <a:ext cx="2057400" cy="365125"/>
          </a:xfrm>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253712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2129392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3486140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2025/8/21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2643557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B8BB9FA-5021-426A-AAD9-03E7BA55E079}"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348051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3916FF-FC3E-4BA8-B13F-B3B7FB32F9A4}"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935160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62A9285-F1AC-4DE9-8B22-399AF7C54360}"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301299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ADE5D50-9470-42CB-80E7-A39E0A250115}"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41566987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1"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44B993E-7E8D-4F4A-9324-926383D2ED5A}" type="datetime1">
              <a:rPr lang="zh-TW" altLang="en-US" smtClean="0"/>
              <a:t>2025/8/21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05091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F36B399-DC80-4EB4-883D-616232494811}" type="datetime1">
              <a:rPr lang="zh-TW" altLang="en-US" smtClean="0"/>
              <a:t>2025/8/21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243538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ED992-7904-44C3-9593-54C74F56E2DE}" type="datetime1">
              <a:rPr lang="zh-TW" altLang="en-US" smtClean="0"/>
              <a:t>2025/8/21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205224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91863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80BA124-0A78-4203-B80F-85908C38A5F8}"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395930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3823047-EB20-41D2-BA4E-23FE866D352E}"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98083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6D3836-6807-4263-9853-7E65EE56569D}"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536981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37F41D3-8102-4D8C-AE83-0702E5A81445}"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0467537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92822C9F-F44B-4C42-8C0D-E0BBB144A0BC}"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479986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3ADC652-5D39-4852-A532-9E7EACBC749C}"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550453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C436E42-45F4-486B-AFA8-B89E7383447D}"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817767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4260D90D-FA4A-429B-A614-64605C0F710B}"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8919974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A1DFB34-674E-43F9-9E4B-78A4BEF9A871}" type="datetime1">
              <a:rPr lang="zh-TW" altLang="en-US" smtClean="0"/>
              <a:t>2025/8/21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1470887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38BFF66D-801E-426D-8F0C-3A3CF21CE401}" type="datetime1">
              <a:rPr lang="zh-TW" altLang="en-US" smtClean="0"/>
              <a:t>2025/8/21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21234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053724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F960E-A22E-47DA-A4D7-9046D268B034}" type="datetime1">
              <a:rPr lang="zh-TW" altLang="en-US" smtClean="0"/>
              <a:t>2025/8/21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a:xfrm>
            <a:off x="7086600" y="6486004"/>
            <a:ext cx="2057400" cy="365125"/>
          </a:xfrm>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10193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91A77A8-278C-4DE3-B569-0A17306BCD36}"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0858233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35D8F-A777-44F6-8E1A-B317471A660E}"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939563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407F35D-6EB1-40C5-B8C0-113984C8E27F}"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229092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B209641C-6BA9-4B6C-B081-851506283B63}"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204047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TW"/>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684607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1658001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TW"/>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3644429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Date Placeholder 4"/>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470212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TW"/>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7" name="Date Placeholder 6"/>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787680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1807440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840415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287399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TW"/>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16478778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TW"/>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5690529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216622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3296258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2025/8/21</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958444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AD6B-BCFC-41D5-9FA2-9606CBC72BE5}" type="datetime1">
              <a:rPr lang="zh-TW" altLang="en-US" smtClean="0"/>
              <a:t>2025/8/21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86600" y="6492875"/>
            <a:ext cx="2057400" cy="365125"/>
          </a:xfrm>
        </p:spPr>
        <p:txBody>
          <a:bodyPr/>
          <a:lstStyle/>
          <a:p>
            <a:fld id="{F4CB1498-DFBA-41B1-AF75-C0DB598A17A2}" type="slidenum">
              <a:rPr lang="en-US" smtClean="0"/>
              <a:t>‹#›</a:t>
            </a:fld>
            <a:endParaRPr lang="en-US"/>
          </a:p>
        </p:txBody>
      </p:sp>
      <p:sp>
        <p:nvSpPr>
          <p:cNvPr id="8" name="標題 1">
            <a:extLst>
              <a:ext uri="{FF2B5EF4-FFF2-40B4-BE49-F238E27FC236}">
                <a16:creationId xmlns:a16="http://schemas.microsoft.com/office/drawing/2014/main" id="{58AE305E-C1CF-4B92-8D6B-85A63E5E6B2B}"/>
              </a:ext>
            </a:extLst>
          </p:cNvPr>
          <p:cNvSpPr>
            <a:spLocks noGrp="1"/>
          </p:cNvSpPr>
          <p:nvPr>
            <p:ph type="title"/>
          </p:nvPr>
        </p:nvSpPr>
        <p:spPr>
          <a:xfrm>
            <a:off x="80010" y="70341"/>
            <a:ext cx="3349048" cy="546503"/>
          </a:xfrm>
        </p:spPr>
        <p:txBody>
          <a:bodyPr/>
          <a:lstStyle>
            <a:lvl1pPr>
              <a:defRPr/>
            </a:lvl1pPr>
          </a:lstStyle>
          <a:p>
            <a:pPr algn="l" eaLnBrk="1" hangingPunct="1"/>
            <a:endParaRPr lang="en-US" altLang="zh-TW"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7546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4196828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867953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21326920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9196737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42412580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756316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a:xfrm>
            <a:off x="7086600" y="6492874"/>
            <a:ext cx="2057400" cy="365125"/>
          </a:xfrm>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0167258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682694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155465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0218817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7965941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9295601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AEF7EC29-EB43-441F-8DF3-F394597B6BBF}" type="datetime1">
              <a:rPr lang="zh-TW" altLang="en-US" smtClean="0"/>
              <a:t>2025/8/21</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8" y="516589"/>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6623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42548257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C757940-6884-4A65-BEFA-2B9403D9D9D2}"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4110057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4742"/>
          </a:xfrm>
        </p:spPr>
        <p:txBody>
          <a:bodyPr>
            <a:normAutofit/>
          </a:bodyPr>
          <a:lstStyle>
            <a:lvl1pPr>
              <a:defRPr sz="2000" baseline="0">
                <a:latin typeface="Times New Roman" panose="02020603050405020304" pitchFamily="18" charset="0"/>
                <a:ea typeface="Microsoft JhengHei"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0" y="572877"/>
            <a:ext cx="9144000" cy="6285122"/>
          </a:xfrm>
        </p:spPr>
        <p:txBody>
          <a:bodyPr/>
          <a:lstStyle>
            <a:lvl1pPr marL="228600" indent="-228600">
              <a:buFont typeface="Courier New" panose="02070309020205020404" pitchFamily="49" charset="0"/>
              <a:buChar char="o"/>
              <a:defRPr sz="1400" b="1" baseline="0">
                <a:latin typeface="Times New Roman" panose="02020603050405020304" pitchFamily="18" charset="0"/>
                <a:ea typeface="Microsoft JhengHei" panose="020B0604030504040204" pitchFamily="34" charset="-120"/>
              </a:defRPr>
            </a:lvl1pPr>
            <a:lvl2pPr marL="6858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2pPr>
            <a:lvl3pPr marL="11430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3pPr>
            <a:lvl4pPr marL="1657350" indent="-285750">
              <a:buFont typeface="Wingdings" panose="05000000000000000000" pitchFamily="2" charset="2"/>
              <a:buChar char="Ø"/>
              <a:defRPr sz="1400" baseline="0">
                <a:latin typeface="Times New Roman" panose="02020603050405020304" pitchFamily="18" charset="0"/>
                <a:ea typeface="Microsoft JhengHei" panose="020B0604030504040204" pitchFamily="34" charset="-120"/>
              </a:defRPr>
            </a:lvl4pPr>
            <a:lvl5pPr marL="2057400" indent="-228600">
              <a:buFont typeface="Wingdings" panose="05000000000000000000" pitchFamily="2" charset="2"/>
              <a:buChar char="ü"/>
              <a:defRPr sz="1400" baseline="0">
                <a:latin typeface="Times New Roman" panose="02020603050405020304" pitchFamily="18" charset="0"/>
                <a:ea typeface="Microsoft JhengHei"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C62798E-F74C-49C9-BF21-6383EF5943AD}"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086600" y="6492874"/>
            <a:ext cx="2057400" cy="365125"/>
          </a:xfrm>
        </p:spPr>
        <p:txBody>
          <a:bodyPr/>
          <a:lstStyle>
            <a:lvl1pPr>
              <a:defRPr>
                <a:solidFill>
                  <a:schemeClr val="tx1"/>
                </a:solidFill>
              </a:defRPr>
            </a:lvl1pPr>
          </a:lstStyle>
          <a:p>
            <a:fld id="{F8A2D2AA-0FE8-4114-AED6-026211289AC6}" type="slidenum">
              <a:rPr lang="zh-TW" altLang="en-US" smtClean="0"/>
              <a:pPr/>
              <a:t>‹#›</a:t>
            </a:fld>
            <a:endParaRPr lang="zh-TW" altLang="en-US"/>
          </a:p>
        </p:txBody>
      </p:sp>
    </p:spTree>
    <p:extLst>
      <p:ext uri="{BB962C8B-B14F-4D97-AF65-F5344CB8AC3E}">
        <p14:creationId xmlns:p14="http://schemas.microsoft.com/office/powerpoint/2010/main" val="26456902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D859F1D6-4037-486F-AEBC-A73E9C1A0B49}"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4071435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60F14E7-AEE9-4AA4-9F73-7E72A3A73B24}"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8828667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D0FE153-4EB3-4F7A-9002-D0D160CA27ED}" type="datetime1">
              <a:rPr lang="zh-TW" altLang="en-US" smtClean="0"/>
              <a:t>2025/8/21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24812369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B286198-E9AF-4B76-BD7F-294068E4C117}" type="datetime1">
              <a:rPr lang="zh-TW" altLang="en-US" smtClean="0"/>
              <a:t>2025/8/21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4094792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7FF38-D4BB-4D7C-87F5-EDBE71C195AA}" type="datetime1">
              <a:rPr lang="zh-TW" altLang="en-US" smtClean="0"/>
              <a:t>2025/8/21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41122056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FD28D3B-33C1-4115-B918-32C4A50B6DF1}"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9755243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1BEF107-A389-4FE2-B921-479C1F2B2B86}" type="datetime1">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5604659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E51C73-ABC8-4D56-9C1E-A2BB6D625412}"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73191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891598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79B4E39-C45D-4FD7-8831-FFCB3FF06189}" type="datetime1">
              <a:rPr lang="zh-TW" altLang="en-US" smtClean="0"/>
              <a:t>2025/8/21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5741873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D03F7-EB2A-44AC-A49E-47E967C4DC22}"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5402088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3815"/>
            <a:ext cx="9144000" cy="535258"/>
          </a:xfrm>
        </p:spPr>
        <p:txBody>
          <a:bodyPr>
            <a:normAutofit/>
          </a:bodyPr>
          <a:lstStyle>
            <a:lvl1pPr>
              <a:defRPr sz="28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0" y="911530"/>
            <a:ext cx="8899301" cy="5444822"/>
          </a:xfrm>
        </p:spPr>
        <p:txBody>
          <a:bodyPr>
            <a:normAutofit/>
          </a:bodyPr>
          <a:lstStyle>
            <a:lvl1pPr marL="401955" indent="401955">
              <a:spcAft>
                <a:spcPts val="1100"/>
              </a:spcAft>
              <a:buFont typeface="+mj-lt"/>
              <a:buAutoNum type="arabicParenR"/>
              <a:tabLst>
                <a:tab pos="460375" algn="l"/>
              </a:tabLst>
              <a:defRPr sz="2000">
                <a:latin typeface="Times New Roman" panose="02020603050405020304" pitchFamily="18" charset="0"/>
                <a:cs typeface="Times New Roman" panose="02020603050405020304" pitchFamily="18" charset="0"/>
              </a:defRPr>
            </a:lvl1pPr>
            <a:lvl2pPr marL="803275" indent="161925">
              <a:spcAft>
                <a:spcPts val="1100"/>
              </a:spcAft>
              <a:defRPr sz="2000">
                <a:latin typeface="Times New Roman" panose="02020603050405020304" pitchFamily="18" charset="0"/>
                <a:cs typeface="Times New Roman" panose="02020603050405020304" pitchFamily="18" charset="0"/>
              </a:defRPr>
            </a:lvl2pPr>
            <a:lvl3pPr marL="1025525" indent="231775">
              <a:spcAft>
                <a:spcPts val="1100"/>
              </a:spcAft>
              <a:defRPr sz="2000">
                <a:latin typeface="Times New Roman" panose="02020603050405020304" pitchFamily="18" charset="0"/>
                <a:cs typeface="Times New Roman" panose="02020603050405020304" pitchFamily="18" charset="0"/>
              </a:defRPr>
            </a:lvl3pPr>
            <a:lvl4pPr marL="1256030" indent="231775">
              <a:spcAft>
                <a:spcPts val="1100"/>
              </a:spcAft>
              <a:defRPr sz="2000">
                <a:latin typeface="Times New Roman" panose="02020603050405020304" pitchFamily="18" charset="0"/>
                <a:cs typeface="Times New Roman" panose="02020603050405020304" pitchFamily="18" charset="0"/>
              </a:defRPr>
            </a:lvl4pPr>
            <a:lvl5pPr marL="1487805" indent="222250">
              <a:spcAft>
                <a:spcPts val="1100"/>
              </a:spcAft>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EE89C6-D638-4AFC-B3E1-57BE148ED226}"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0326474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283310-D8C5-42D7-8E9D-98B67AD961F7}"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5346254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31834-C60E-42E5-8B4A-D9811172E758}"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0257593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7FE89-97FB-487A-8A78-BA159ED82268}" type="datetime1">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8468482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6CFF4-9E01-44F2-952D-E2FA612ACD6D}" type="datetime1">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38976645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6167-BE64-4219-8E9B-382AD60FA9AF}" type="datetime1">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5099684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5E1E03-B2BF-4B2F-8B74-81C1BBC15D09}"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34344519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78B08-6C2B-47A8-A4B5-8C9C423142A1}" type="datetime1">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498184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4325062-7A99-4BB6-B444-DC6D9E2627B3}" type="datetimeFigureOut">
              <a:rPr lang="zh-TW" altLang="en-US" smtClean="0"/>
              <a:t>2025/8/21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102791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3B8E-C79F-4A4E-A267-1A5ECD16FCB2}"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267872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619-403D-4CE6-BB03-31E7F2CF47FC}" type="datetime1">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367576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DA85B1D9-2623-4304-B4D3-8166CBCECC02}"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9563929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A1862B3-CA25-4B83-827D-80E79F0E48A2}"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523011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76B0176-D435-4681-AC71-3862ED6E1D6C}"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3695562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24FB6F9-86BC-4A8D-8DD6-676A61F3F2BF}"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3162712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hasCustomPrompt="1"/>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hasCustomPrompt="1"/>
          </p:nvPr>
        </p:nvSpPr>
        <p:spPr>
          <a:xfrm>
            <a:off x="4629152"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EA0CFD7-C0C7-4685-A777-902BC1F9A156}"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426674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2A94EE8-ADEF-4A65-A88B-A0B955EAB8F5}"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8089449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363A9-27B0-4321-BEF3-6BD85ED8A698}"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2913574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ED48234-33E1-426B-BE96-8089FD1F0401}"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54980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325062-7A99-4BB6-B444-DC6D9E2627B3}" type="datetimeFigureOut">
              <a:rPr lang="zh-TW" altLang="en-US" smtClean="0"/>
              <a:t>2025/8/21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76149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2BF75-F282-46FF-A824-5B4839BE5EA1}" type="datetime1">
              <a:rPr lang="en-US" smtClean="0">
                <a:solidFill>
                  <a:prstClr val="black">
                    <a:tint val="75000"/>
                  </a:prstClr>
                </a:solidFill>
              </a:rPr>
              <a:t>8/21/2025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410065020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5956-B557-4FA3-911F-B4E4635815A2}" type="datetimeFigureOut">
              <a:rPr lang="zh-CN" altLang="en-US" smtClean="0"/>
              <a:t>2025/8/21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41526530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1B541-17DF-4DF1-8F97-657B56878DE3}" type="datetime1">
              <a:rPr lang="zh-TW" altLang="en-US" smtClean="0"/>
              <a:t>2025/8/21</a:t>
            </a:fld>
            <a:endParaRPr lang="zh-TW"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5957208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DD2B7-1217-4CCD-ADD5-1A324712D1DC}" type="datetime1">
              <a:rPr lang="zh-TW" altLang="en-US" smtClean="0"/>
              <a:t>2025/8/21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6166155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CBC2B7-EA43-42EE-9C87-17EE436BAE1D}" type="datetimeFigureOut">
              <a:rPr lang="zh-TW" altLang="en-US" smtClean="0"/>
              <a:t>2025/8/21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404315548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F7CC0-2D18-4B70-B4E7-822D4A250D52}" type="datetimeFigureOut">
              <a:rPr lang="zh-TW" altLang="en-US" smtClean="0"/>
              <a:t>2025/8/21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92111390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01C70-16AF-4892-A602-261B0D06507E}" type="datetime1">
              <a:rPr lang="zh-TW" altLang="en-US" smtClean="0"/>
              <a:t>2025/8/21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0639290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2BF75-F282-46FF-A824-5B4839BE5EA1}" type="datetime1">
              <a:rPr lang="en-US" smtClean="0"/>
              <a:t>8/21/2025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6A3B6-53DB-4A00-858D-4465EDEA8EBE}" type="slidenum">
              <a:rPr lang="en-US" smtClean="0"/>
              <a:t>‹#›</a:t>
            </a:fld>
            <a:endParaRPr lang="en-US"/>
          </a:p>
        </p:txBody>
      </p:sp>
    </p:spTree>
    <p:extLst>
      <p:ext uri="{BB962C8B-B14F-4D97-AF65-F5344CB8AC3E}">
        <p14:creationId xmlns:p14="http://schemas.microsoft.com/office/powerpoint/2010/main" val="96220065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A2443-C9F1-4E27-ABF2-45C3F135EAA2}" type="datetime1">
              <a:rPr lang="zh-CN" altLang="en-US" smtClean="0">
                <a:solidFill>
                  <a:prstClr val="black">
                    <a:tint val="75000"/>
                  </a:prstClr>
                </a:solidFill>
              </a:rPr>
              <a:t>2025/8/21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3441221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3.xml"/><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42.png"/><Relationship Id="rId18" Type="http://schemas.openxmlformats.org/officeDocument/2006/relationships/image" Target="../media/image1010.png"/><Relationship Id="rId3" Type="http://schemas.openxmlformats.org/officeDocument/2006/relationships/image" Target="../media/image363.png"/><Relationship Id="rId21" Type="http://schemas.openxmlformats.org/officeDocument/2006/relationships/image" Target="../media/image1111.png"/><Relationship Id="rId7" Type="http://schemas.openxmlformats.org/officeDocument/2006/relationships/image" Target="../media/image41.png"/><Relationship Id="rId12" Type="http://schemas.openxmlformats.org/officeDocument/2006/relationships/image" Target="../media/image812.png"/><Relationship Id="rId17"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0.png"/><Relationship Id="rId20" Type="http://schemas.openxmlformats.org/officeDocument/2006/relationships/image" Target="../media/image1012.png"/><Relationship Id="rId1" Type="http://schemas.openxmlformats.org/officeDocument/2006/relationships/slideLayout" Target="../slideLayouts/slideLayout56.xml"/><Relationship Id="rId6" Type="http://schemas.openxmlformats.org/officeDocument/2006/relationships/image" Target="../media/image63.png"/><Relationship Id="rId11" Type="http://schemas.openxmlformats.org/officeDocument/2006/relationships/image" Target="../media/image252.png"/><Relationship Id="rId24" Type="http://schemas.openxmlformats.org/officeDocument/2006/relationships/image" Target="../media/image1310.png"/><Relationship Id="rId5" Type="http://schemas.openxmlformats.org/officeDocument/2006/relationships/image" Target="../media/image511.png"/><Relationship Id="rId15" Type="http://schemas.openxmlformats.org/officeDocument/2006/relationships/image" Target="../media/image910.png"/><Relationship Id="rId23" Type="http://schemas.openxmlformats.org/officeDocument/2006/relationships/image" Target="../media/image1211.png"/><Relationship Id="rId10" Type="http://schemas.openxmlformats.org/officeDocument/2006/relationships/image" Target="../media/image712.png"/><Relationship Id="rId19" Type="http://schemas.openxmlformats.org/officeDocument/2006/relationships/image" Target="../media/image1112.png"/><Relationship Id="rId4" Type="http://schemas.openxmlformats.org/officeDocument/2006/relationships/image" Target="../media/image40.png"/><Relationship Id="rId9" Type="http://schemas.openxmlformats.org/officeDocument/2006/relationships/image" Target="../media/image230.png"/><Relationship Id="rId14" Type="http://schemas.openxmlformats.org/officeDocument/2006/relationships/image" Target="../media/image911.png"/><Relationship Id="rId22" Type="http://schemas.openxmlformats.org/officeDocument/2006/relationships/image" Target="../media/image314.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52.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18" Type="http://schemas.openxmlformats.org/officeDocument/2006/relationships/image" Target="../media/image63.jpeg"/><Relationship Id="rId26" Type="http://schemas.openxmlformats.org/officeDocument/2006/relationships/image" Target="../media/image450.png"/><Relationship Id="rId3" Type="http://schemas.openxmlformats.org/officeDocument/2006/relationships/image" Target="../media/image61.png"/><Relationship Id="rId21" Type="http://schemas.openxmlformats.org/officeDocument/2006/relationships/image" Target="../media/image65.png"/><Relationship Id="rId7" Type="http://schemas.openxmlformats.org/officeDocument/2006/relationships/image" Target="../media/image361.png"/><Relationship Id="rId12" Type="http://schemas.openxmlformats.org/officeDocument/2006/relationships/image" Target="../media/image411.png"/><Relationship Id="rId17" Type="http://schemas.openxmlformats.org/officeDocument/2006/relationships/image" Target="../media/image62.png"/><Relationship Id="rId2" Type="http://schemas.openxmlformats.org/officeDocument/2006/relationships/image" Target="../media/image55.png"/><Relationship Id="rId16" Type="http://schemas.openxmlformats.org/officeDocument/2006/relationships/image" Target="../media/image451.png"/><Relationship Id="rId20" Type="http://schemas.openxmlformats.org/officeDocument/2006/relationships/image" Target="../media/image64.png"/><Relationship Id="rId29"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351.png"/><Relationship Id="rId11" Type="http://schemas.openxmlformats.org/officeDocument/2006/relationships/image" Target="../media/image400.png"/><Relationship Id="rId24" Type="http://schemas.openxmlformats.org/officeDocument/2006/relationships/image" Target="../media/image67.png"/><Relationship Id="rId5" Type="http://schemas.openxmlformats.org/officeDocument/2006/relationships/image" Target="../media/image341.png"/><Relationship Id="rId15" Type="http://schemas.openxmlformats.org/officeDocument/2006/relationships/image" Target="../media/image440.png"/><Relationship Id="rId23" Type="http://schemas.openxmlformats.org/officeDocument/2006/relationships/image" Target="../media/image5200.png"/><Relationship Id="rId28" Type="http://schemas.openxmlformats.org/officeDocument/2006/relationships/image" Target="../media/image470.png"/><Relationship Id="rId10" Type="http://schemas.openxmlformats.org/officeDocument/2006/relationships/image" Target="../media/image391.png"/><Relationship Id="rId19" Type="http://schemas.openxmlformats.org/officeDocument/2006/relationships/image" Target="../media/image482.png"/><Relationship Id="rId31" Type="http://schemas.openxmlformats.org/officeDocument/2006/relationships/image" Target="../media/image5400.png"/><Relationship Id="rId4" Type="http://schemas.openxmlformats.org/officeDocument/2006/relationships/image" Target="../media/image331.png"/><Relationship Id="rId9" Type="http://schemas.openxmlformats.org/officeDocument/2006/relationships/image" Target="../media/image381.png"/><Relationship Id="rId14" Type="http://schemas.openxmlformats.org/officeDocument/2006/relationships/image" Target="../media/image430.png"/><Relationship Id="rId22" Type="http://schemas.openxmlformats.org/officeDocument/2006/relationships/image" Target="../media/image66.png"/><Relationship Id="rId27" Type="http://schemas.openxmlformats.org/officeDocument/2006/relationships/image" Target="../media/image460.png"/><Relationship Id="rId30" Type="http://schemas.openxmlformats.org/officeDocument/2006/relationships/image" Target="../media/image490.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tiff"/><Relationship Id="rId7" Type="http://schemas.openxmlformats.org/officeDocument/2006/relationships/image" Target="../media/image71.png"/><Relationship Id="rId2" Type="http://schemas.openxmlformats.org/officeDocument/2006/relationships/image" Target="../media/image68.tiff"/><Relationship Id="rId1" Type="http://schemas.openxmlformats.org/officeDocument/2006/relationships/slideLayout" Target="../slideLayouts/slideLayout2.xml"/><Relationship Id="rId6" Type="http://schemas.openxmlformats.org/officeDocument/2006/relationships/hyperlink" Target="https://www.ershicimi.com/p/e69e2ecd5d85ebec098ce8b8e07d15b3" TargetMode="External"/><Relationship Id="rId5" Type="http://schemas.microsoft.com/office/2007/relationships/hdphoto" Target="../media/hdphoto1.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image" Target="../media/image1212.png"/><Relationship Id="rId18" Type="http://schemas.openxmlformats.org/officeDocument/2006/relationships/image" Target="../media/image5100.png"/><Relationship Id="rId26" Type="http://schemas.openxmlformats.org/officeDocument/2006/relationships/image" Target="../media/image69.png"/><Relationship Id="rId3" Type="http://schemas.openxmlformats.org/officeDocument/2006/relationships/image" Target="../media/image2.png"/><Relationship Id="rId21" Type="http://schemas.openxmlformats.org/officeDocument/2006/relationships/image" Target="../media/image813.png"/><Relationship Id="rId34" Type="http://schemas.openxmlformats.org/officeDocument/2006/relationships/image" Target="../media/image75.png"/><Relationship Id="rId17" Type="http://schemas.openxmlformats.org/officeDocument/2006/relationships/image" Target="../media/image410.png"/><Relationship Id="rId25" Type="http://schemas.openxmlformats.org/officeDocument/2006/relationships/image" Target="../media/image68.png"/><Relationship Id="rId33" Type="http://schemas.openxmlformats.org/officeDocument/2006/relationships/image" Target="../media/image740.png"/><Relationship Id="rId2" Type="http://schemas.openxmlformats.org/officeDocument/2006/relationships/notesSlide" Target="../notesSlides/notesSlide10.xml"/><Relationship Id="rId16" Type="http://schemas.openxmlformats.org/officeDocument/2006/relationships/image" Target="../media/image312.png"/><Relationship Id="rId20" Type="http://schemas.openxmlformats.org/officeDocument/2006/relationships/image" Target="../media/image711.png"/><Relationship Id="rId29" Type="http://schemas.openxmlformats.org/officeDocument/2006/relationships/image" Target="../media/image700.png"/><Relationship Id="rId1" Type="http://schemas.openxmlformats.org/officeDocument/2006/relationships/slideLayout" Target="../slideLayouts/slideLayout2.xml"/><Relationship Id="rId24" Type="http://schemas.openxmlformats.org/officeDocument/2006/relationships/image" Target="../media/image670.png"/><Relationship Id="rId32" Type="http://schemas.openxmlformats.org/officeDocument/2006/relationships/image" Target="../media/image730.png"/><Relationship Id="rId15" Type="http://schemas.openxmlformats.org/officeDocument/2006/relationships/image" Target="../media/image660.png"/><Relationship Id="rId23" Type="http://schemas.openxmlformats.org/officeDocument/2006/relationships/image" Target="../media/image100.png"/><Relationship Id="rId28" Type="http://schemas.openxmlformats.org/officeDocument/2006/relationships/image" Target="../media/image6000.png"/><Relationship Id="rId19" Type="http://schemas.openxmlformats.org/officeDocument/2006/relationships/image" Target="../media/image611.png"/><Relationship Id="rId31" Type="http://schemas.openxmlformats.org/officeDocument/2006/relationships/image" Target="../media/image720.png"/><Relationship Id="rId14" Type="http://schemas.openxmlformats.org/officeDocument/2006/relationships/image" Target="../media/image1311.png"/><Relationship Id="rId22" Type="http://schemas.openxmlformats.org/officeDocument/2006/relationships/image" Target="../media/image9110.png"/><Relationship Id="rId27" Type="http://schemas.openxmlformats.org/officeDocument/2006/relationships/image" Target="../media/image5900.png"/><Relationship Id="rId30" Type="http://schemas.openxmlformats.org/officeDocument/2006/relationships/image" Target="../media/image713.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3.png"/><Relationship Id="rId26" Type="http://schemas.openxmlformats.org/officeDocument/2006/relationships/image" Target="../media/image13.png"/><Relationship Id="rId3" Type="http://schemas.openxmlformats.org/officeDocument/2006/relationships/image" Target="../media/image2.png"/><Relationship Id="rId34" Type="http://schemas.openxmlformats.org/officeDocument/2006/relationships/image" Target="../media/image95.png"/><Relationship Id="rId7" Type="http://schemas.openxmlformats.org/officeDocument/2006/relationships/image" Target="../media/image6.png"/><Relationship Id="rId12" Type="http://schemas.openxmlformats.org/officeDocument/2006/relationships/image" Target="../media/image1114.png"/><Relationship Id="rId25" Type="http://schemas.openxmlformats.org/officeDocument/2006/relationships/image" Target="../media/image12.png"/><Relationship Id="rId33" Type="http://schemas.openxmlformats.org/officeDocument/2006/relationships/image" Target="../media/image89.png"/><Relationship Id="rId2" Type="http://schemas.openxmlformats.org/officeDocument/2006/relationships/notesSlide" Target="../notesSlides/notesSlide11.xml"/><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32" Type="http://schemas.openxmlformats.org/officeDocument/2006/relationships/image" Target="../media/image88.png"/><Relationship Id="rId5" Type="http://schemas.openxmlformats.org/officeDocument/2006/relationships/image" Target="../media/image4.png"/><Relationship Id="rId28" Type="http://schemas.openxmlformats.org/officeDocument/2006/relationships/image" Target="../media/image84.png"/><Relationship Id="rId10" Type="http://schemas.openxmlformats.org/officeDocument/2006/relationships/image" Target="../media/image9.png"/><Relationship Id="rId31"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8.png"/><Relationship Id="rId27" Type="http://schemas.openxmlformats.org/officeDocument/2006/relationships/image" Target="../media/image14.png"/><Relationship Id="rId30"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1212.png"/><Relationship Id="rId3" Type="http://schemas.openxmlformats.org/officeDocument/2006/relationships/image" Target="../media/image2.png"/><Relationship Id="rId7" Type="http://schemas.openxmlformats.org/officeDocument/2006/relationships/image" Target="../media/image610.png"/><Relationship Id="rId12"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01.png"/><Relationship Id="rId11" Type="http://schemas.openxmlformats.org/officeDocument/2006/relationships/image" Target="../media/image107.png"/><Relationship Id="rId5" Type="http://schemas.openxmlformats.org/officeDocument/2006/relationships/image" Target="../media/image471.png"/><Relationship Id="rId15" Type="http://schemas.openxmlformats.org/officeDocument/2006/relationships/image" Target="../media/image762.png"/><Relationship Id="rId10" Type="http://schemas.openxmlformats.org/officeDocument/2006/relationships/image" Target="../media/image91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11.png"/></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5.png"/><Relationship Id="rId26" Type="http://schemas.openxmlformats.org/officeDocument/2006/relationships/image" Target="../media/image13.png"/><Relationship Id="rId3" Type="http://schemas.openxmlformats.org/officeDocument/2006/relationships/image" Target="../media/image2.png"/><Relationship Id="rId34" Type="http://schemas.openxmlformats.org/officeDocument/2006/relationships/image" Target="../media/image95.png"/><Relationship Id="rId7" Type="http://schemas.openxmlformats.org/officeDocument/2006/relationships/image" Target="../media/image98.png"/><Relationship Id="rId12" Type="http://schemas.openxmlformats.org/officeDocument/2006/relationships/image" Target="../media/image104.png"/><Relationship Id="rId25" Type="http://schemas.openxmlformats.org/officeDocument/2006/relationships/image" Target="../media/image12.png"/><Relationship Id="rId33" Type="http://schemas.openxmlformats.org/officeDocument/2006/relationships/image" Target="../media/image89.png"/><Relationship Id="rId2" Type="http://schemas.openxmlformats.org/officeDocument/2006/relationships/notesSlide" Target="../notesSlides/notesSlide13.xml"/><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3.png"/><Relationship Id="rId32" Type="http://schemas.openxmlformats.org/officeDocument/2006/relationships/image" Target="../media/image88.png"/><Relationship Id="rId5" Type="http://schemas.openxmlformats.org/officeDocument/2006/relationships/image" Target="../media/image96.png"/><Relationship Id="rId28" Type="http://schemas.openxmlformats.org/officeDocument/2006/relationships/image" Target="../media/image84.png"/><Relationship Id="rId10" Type="http://schemas.openxmlformats.org/officeDocument/2006/relationships/image" Target="../media/image102.png"/><Relationship Id="rId31"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101.png"/><Relationship Id="rId27" Type="http://schemas.openxmlformats.org/officeDocument/2006/relationships/image" Target="../media/image14.png"/><Relationship Id="rId30"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830.png"/><Relationship Id="rId18" Type="http://schemas.openxmlformats.org/officeDocument/2006/relationships/image" Target="../media/image880.png"/><Relationship Id="rId3" Type="http://schemas.openxmlformats.org/officeDocument/2006/relationships/image" Target="../media/image113.png"/><Relationship Id="rId21" Type="http://schemas.openxmlformats.org/officeDocument/2006/relationships/image" Target="../media/image115.png"/><Relationship Id="rId7" Type="http://schemas.openxmlformats.org/officeDocument/2006/relationships/image" Target="../media/image814.png"/><Relationship Id="rId12" Type="http://schemas.openxmlformats.org/officeDocument/2006/relationships/image" Target="../media/image113.png"/><Relationship Id="rId17" Type="http://schemas.openxmlformats.org/officeDocument/2006/relationships/image" Target="../media/image870.png"/><Relationship Id="rId2" Type="http://schemas.openxmlformats.org/officeDocument/2006/relationships/notesSlide" Target="../notesSlides/notesSlide14.xml"/><Relationship Id="rId16" Type="http://schemas.openxmlformats.org/officeDocument/2006/relationships/image" Target="../media/image860.png"/><Relationship Id="rId20"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800.png"/><Relationship Id="rId11" Type="http://schemas.openxmlformats.org/officeDocument/2006/relationships/image" Target="../media/image112.png"/><Relationship Id="rId5" Type="http://schemas.openxmlformats.org/officeDocument/2006/relationships/image" Target="../media/image790.png"/><Relationship Id="rId15" Type="http://schemas.openxmlformats.org/officeDocument/2006/relationships/image" Target="../media/image850.png"/><Relationship Id="rId10" Type="http://schemas.openxmlformats.org/officeDocument/2006/relationships/image" Target="../media/image112.png"/><Relationship Id="rId19" Type="http://schemas.openxmlformats.org/officeDocument/2006/relationships/image" Target="../media/image890.png"/><Relationship Id="rId4" Type="http://schemas.openxmlformats.org/officeDocument/2006/relationships/image" Target="../media/image780.png"/><Relationship Id="rId9" Type="http://schemas.openxmlformats.org/officeDocument/2006/relationships/image" Target="../media/image108.png"/><Relationship Id="rId14" Type="http://schemas.openxmlformats.org/officeDocument/2006/relationships/image" Target="../media/image840.png"/></Relationships>
</file>

<file path=ppt/slides/_rels/slide39.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image" Target="../media/image250.png"/><Relationship Id="rId3" Type="http://schemas.openxmlformats.org/officeDocument/2006/relationships/image" Target="../media/image912.png"/><Relationship Id="rId21" Type="http://schemas.openxmlformats.org/officeDocument/2006/relationships/image" Target="../media/image350.png"/><Relationship Id="rId12" Type="http://schemas.openxmlformats.org/officeDocument/2006/relationships/image" Target="../media/image311.png"/><Relationship Id="rId17" Type="http://schemas.openxmlformats.org/officeDocument/2006/relationships/image" Target="../media/image119.png"/><Relationship Id="rId2" Type="http://schemas.openxmlformats.org/officeDocument/2006/relationships/image" Target="../media/image116.png"/><Relationship Id="rId16" Type="http://schemas.openxmlformats.org/officeDocument/2006/relationships/image" Target="../media/image121.png"/><Relationship Id="rId20" Type="http://schemas.openxmlformats.org/officeDocument/2006/relationships/image" Target="../media/image121.png"/><Relationship Id="rId1" Type="http://schemas.openxmlformats.org/officeDocument/2006/relationships/slideLayout" Target="../slideLayouts/slideLayout2.xml"/><Relationship Id="rId11" Type="http://schemas.openxmlformats.org/officeDocument/2006/relationships/image" Target="../media/image300.png"/><Relationship Id="rId24" Type="http://schemas.openxmlformats.org/officeDocument/2006/relationships/image" Target="../media/image960.png"/><Relationship Id="rId5" Type="http://schemas.openxmlformats.org/officeDocument/2006/relationships/image" Target="../media/image118.png"/><Relationship Id="rId15" Type="http://schemas.openxmlformats.org/officeDocument/2006/relationships/image" Target="../media/image340.png"/><Relationship Id="rId23" Type="http://schemas.openxmlformats.org/officeDocument/2006/relationships/image" Target="../media/image1214.png"/><Relationship Id="rId19" Type="http://schemas.openxmlformats.org/officeDocument/2006/relationships/image" Target="../media/image950.png"/><Relationship Id="rId4" Type="http://schemas.openxmlformats.org/officeDocument/2006/relationships/image" Target="../media/image117.png"/><Relationship Id="rId14" Type="http://schemas.openxmlformats.org/officeDocument/2006/relationships/image" Target="../media/image330.png"/><Relationship Id="rId22" Type="http://schemas.openxmlformats.org/officeDocument/2006/relationships/image" Target="../media/image36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26"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5"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1110.png"/><Relationship Id="rId5" Type="http://schemas.openxmlformats.org/officeDocument/2006/relationships/image" Target="../media/image4.png"/><Relationship Id="rId28"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27"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11.png"/><Relationship Id="rId5" Type="http://schemas.openxmlformats.org/officeDocument/2006/relationships/image" Target="../media/image990.png"/><Relationship Id="rId4" Type="http://schemas.openxmlformats.org/officeDocument/2006/relationships/image" Target="../media/image98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0.png"/><Relationship Id="rId7" Type="http://schemas.openxmlformats.org/officeDocument/2006/relationships/image" Target="../media/image120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113.png"/><Relationship Id="rId4" Type="http://schemas.openxmlformats.org/officeDocument/2006/relationships/image" Target="../media/image1030.pn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21.png"/><Relationship Id="rId7"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3.png"/><Relationship Id="rId4" Type="http://schemas.openxmlformats.org/officeDocument/2006/relationships/image" Target="../media/image1120.png"/><Relationship Id="rId9" Type="http://schemas.openxmlformats.org/officeDocument/2006/relationships/image" Target="../media/image134.png"/></Relationships>
</file>

<file path=ppt/slides/_rels/slide4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913.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1.png"/><Relationship Id="rId7"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08.png"/><Relationship Id="rId4" Type="http://schemas.openxmlformats.org/officeDocument/2006/relationships/image" Target="../media/image10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391.png"/><Relationship Id="rId13" Type="http://schemas.openxmlformats.org/officeDocument/2006/relationships/image" Target="../media/image241.png"/><Relationship Id="rId3" Type="http://schemas.openxmlformats.org/officeDocument/2006/relationships/image" Target="../media/image144.png"/><Relationship Id="rId7" Type="http://schemas.openxmlformats.org/officeDocument/2006/relationships/image" Target="../media/image1381.png"/><Relationship Id="rId12" Type="http://schemas.openxmlformats.org/officeDocument/2006/relationships/image" Target="../media/image771.png"/><Relationship Id="rId17" Type="http://schemas.openxmlformats.org/officeDocument/2006/relationships/image" Target="../media/image1172.png"/><Relationship Id="rId2" Type="http://schemas.openxmlformats.org/officeDocument/2006/relationships/notesSlide" Target="../notesSlides/notesSlide18.xml"/><Relationship Id="rId16" Type="http://schemas.openxmlformats.org/officeDocument/2006/relationships/image" Target="../media/image78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221.png"/><Relationship Id="rId5" Type="http://schemas.openxmlformats.org/officeDocument/2006/relationships/image" Target="../media/image171.png"/><Relationship Id="rId15" Type="http://schemas.openxmlformats.org/officeDocument/2006/relationships/image" Target="../media/image1290.png"/><Relationship Id="rId10" Type="http://schemas.openxmlformats.org/officeDocument/2006/relationships/image" Target="../media/image761.png"/><Relationship Id="rId4" Type="http://schemas.openxmlformats.org/officeDocument/2006/relationships/image" Target="../media/image160.png"/><Relationship Id="rId14" Type="http://schemas.openxmlformats.org/officeDocument/2006/relationships/image" Target="../media/image251.png"/></Relationships>
</file>

<file path=ppt/slides/_rels/slide47.xml.rels><?xml version="1.0" encoding="UTF-8" standalone="yes"?>
<Relationships xmlns="http://schemas.openxmlformats.org/package/2006/relationships"><Relationship Id="rId8" Type="http://schemas.openxmlformats.org/officeDocument/2006/relationships/image" Target="../media/image1431.png"/><Relationship Id="rId13" Type="http://schemas.openxmlformats.org/officeDocument/2006/relationships/image" Target="../media/image342.png"/><Relationship Id="rId18" Type="http://schemas.openxmlformats.org/officeDocument/2006/relationships/image" Target="../media/image390.png"/><Relationship Id="rId3" Type="http://schemas.openxmlformats.org/officeDocument/2006/relationships/image" Target="../media/image145.png"/><Relationship Id="rId7" Type="http://schemas.openxmlformats.org/officeDocument/2006/relationships/image" Target="../media/image1421.png"/><Relationship Id="rId12" Type="http://schemas.openxmlformats.org/officeDocument/2006/relationships/image" Target="../media/image332.png"/><Relationship Id="rId17" Type="http://schemas.openxmlformats.org/officeDocument/2006/relationships/image" Target="../media/image380.png"/><Relationship Id="rId2" Type="http://schemas.openxmlformats.org/officeDocument/2006/relationships/notesSlide" Target="../notesSlides/notesSlide19.xml"/><Relationship Id="rId16" Type="http://schemas.openxmlformats.org/officeDocument/2006/relationships/image" Target="../media/image370.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1.png"/><Relationship Id="rId5" Type="http://schemas.openxmlformats.org/officeDocument/2006/relationships/image" Target="../media/image251.png"/><Relationship Id="rId15" Type="http://schemas.openxmlformats.org/officeDocument/2006/relationships/image" Target="../media/image362.png"/><Relationship Id="rId10" Type="http://schemas.openxmlformats.org/officeDocument/2006/relationships/image" Target="../media/image1441.png"/><Relationship Id="rId19" Type="http://schemas.openxmlformats.org/officeDocument/2006/relationships/image" Target="../media/image401.png"/><Relationship Id="rId4" Type="http://schemas.openxmlformats.org/officeDocument/2006/relationships/image" Target="../media/image146.png"/><Relationship Id="rId9" Type="http://schemas.openxmlformats.org/officeDocument/2006/relationships/image" Target="../media/image301.png"/><Relationship Id="rId14" Type="http://schemas.openxmlformats.org/officeDocument/2006/relationships/image" Target="../media/image352.png"/></Relationships>
</file>

<file path=ppt/slides/_rels/slide48.xml.rels><?xml version="1.0" encoding="UTF-8" standalone="yes"?>
<Relationships xmlns="http://schemas.openxmlformats.org/package/2006/relationships"><Relationship Id="rId8" Type="http://schemas.openxmlformats.org/officeDocument/2006/relationships/image" Target="../media/image461.png"/><Relationship Id="rId7" Type="http://schemas.openxmlformats.org/officeDocument/2006/relationships/image" Target="../media/image148.png"/><Relationship Id="rId2" Type="http://schemas.openxmlformats.org/officeDocument/2006/relationships/notesSlide" Target="../notesSlides/notesSlide20.xml"/><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1.png"/><Relationship Id="rId11" Type="http://schemas.openxmlformats.org/officeDocument/2006/relationships/image" Target="../media/image491.png"/><Relationship Id="rId5" Type="http://schemas.openxmlformats.org/officeDocument/2006/relationships/image" Target="../media/image147.png"/><Relationship Id="rId10" Type="http://schemas.openxmlformats.org/officeDocument/2006/relationships/image" Target="../media/image483.png"/><Relationship Id="rId4" Type="http://schemas.openxmlformats.org/officeDocument/2006/relationships/image" Target="../media/image421.png"/><Relationship Id="rId9" Type="http://schemas.openxmlformats.org/officeDocument/2006/relationships/image" Target="../media/image472.png"/></Relationships>
</file>

<file path=ppt/slides/_rels/slide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1.png"/><Relationship Id="rId21" Type="http://schemas.openxmlformats.org/officeDocument/2006/relationships/image" Target="../media/image1461.png"/><Relationship Id="rId25" Type="http://schemas.openxmlformats.org/officeDocument/2006/relationships/image" Target="../media/image150.png"/><Relationship Id="rId2" Type="http://schemas.openxmlformats.org/officeDocument/2006/relationships/notesSlide" Target="../notesSlides/notesSlide21.xml"/><Relationship Id="rId20" Type="http://schemas.openxmlformats.org/officeDocument/2006/relationships/image" Target="../media/image260.png"/><Relationship Id="rId1" Type="http://schemas.openxmlformats.org/officeDocument/2006/relationships/slideLayout" Target="../slideLayouts/slideLayout2.xml"/><Relationship Id="rId24" Type="http://schemas.openxmlformats.org/officeDocument/2006/relationships/image" Target="../media/image149.png"/><Relationship Id="rId23" Type="http://schemas.openxmlformats.org/officeDocument/2006/relationships/image" Target="../media/image1480.png"/><Relationship Id="rId22" Type="http://schemas.openxmlformats.org/officeDocument/2006/relationships/image" Target="../media/image1471.png"/></Relationships>
</file>

<file path=ppt/slides/_rels/slide51.xml.rels><?xml version="1.0" encoding="UTF-8" standalone="yes"?>
<Relationships xmlns="http://schemas.openxmlformats.org/package/2006/relationships"><Relationship Id="rId8" Type="http://schemas.openxmlformats.org/officeDocument/2006/relationships/image" Target="../media/image1410.png"/><Relationship Id="rId26" Type="http://schemas.openxmlformats.org/officeDocument/2006/relationships/image" Target="../media/image1201.png"/><Relationship Id="rId3" Type="http://schemas.openxmlformats.org/officeDocument/2006/relationships/image" Target="../media/image1181.png"/><Relationship Id="rId21" Type="http://schemas.openxmlformats.org/officeDocument/2006/relationships/image" Target="../media/image1440.png"/><Relationship Id="rId7" Type="http://schemas.openxmlformats.org/officeDocument/2006/relationships/image" Target="../media/image1400.png"/><Relationship Id="rId25" Type="http://schemas.openxmlformats.org/officeDocument/2006/relationships/image" Target="../media/image1470.png"/><Relationship Id="rId2" Type="http://schemas.openxmlformats.org/officeDocument/2006/relationships/notesSlide" Target="../notesSlides/notesSlide22.xml"/><Relationship Id="rId29"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51.png"/><Relationship Id="rId24" Type="http://schemas.openxmlformats.org/officeDocument/2006/relationships/image" Target="../media/image1460.png"/><Relationship Id="rId5" Type="http://schemas.openxmlformats.org/officeDocument/2006/relationships/image" Target="../media/image1312.png"/><Relationship Id="rId23" Type="http://schemas.openxmlformats.org/officeDocument/2006/relationships/image" Target="../media/image1450.png"/><Relationship Id="rId28" Type="http://schemas.openxmlformats.org/officeDocument/2006/relationships/image" Target="../media/image152.png"/><Relationship Id="rId10" Type="http://schemas.openxmlformats.org/officeDocument/2006/relationships/image" Target="../media/image1430.png"/><Relationship Id="rId4" Type="http://schemas.openxmlformats.org/officeDocument/2006/relationships/image" Target="../media/image1380.png"/><Relationship Id="rId9" Type="http://schemas.openxmlformats.org/officeDocument/2006/relationships/image" Target="../media/image1192.png"/><Relationship Id="rId22" Type="http://schemas.openxmlformats.org/officeDocument/2006/relationships/image" Target="../media/image1420.png"/><Relationship Id="rId27" Type="http://schemas.openxmlformats.org/officeDocument/2006/relationships/image" Target="../media/image1490.png"/><Relationship Id="rId30" Type="http://schemas.openxmlformats.org/officeDocument/2006/relationships/image" Target="../media/image154.png"/></Relationships>
</file>

<file path=ppt/slides/_rels/slide52.xml.rels><?xml version="1.0" encoding="UTF-8" standalone="yes"?>
<Relationships xmlns="http://schemas.openxmlformats.org/package/2006/relationships"><Relationship Id="rId8" Type="http://schemas.openxmlformats.org/officeDocument/2006/relationships/image" Target="../media/image811.png"/><Relationship Id="rId3" Type="http://schemas.openxmlformats.org/officeDocument/2006/relationships/image" Target="../media/image760.png"/><Relationship Id="rId7" Type="http://schemas.openxmlformats.org/officeDocument/2006/relationships/image" Target="../media/image151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11800.png"/><Relationship Id="rId5" Type="http://schemas.openxmlformats.org/officeDocument/2006/relationships/image" Target="../media/image1171.png"/><Relationship Id="rId4" Type="http://schemas.openxmlformats.org/officeDocument/2006/relationships/image" Target="../media/image1241.png"/><Relationship Id="rId9" Type="http://schemas.openxmlformats.org/officeDocument/2006/relationships/image" Target="../media/image1170.png"/></Relationships>
</file>

<file path=ppt/slides/_rels/slide53.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00.png"/><Relationship Id="rId7" Type="http://schemas.openxmlformats.org/officeDocument/2006/relationships/image" Target="../media/image1250.png"/><Relationship Id="rId2" Type="http://schemas.openxmlformats.org/officeDocument/2006/relationships/image" Target="../media/image1190.png"/><Relationship Id="rId1" Type="http://schemas.openxmlformats.org/officeDocument/2006/relationships/slideLayout" Target="../slideLayouts/slideLayout2.xml"/><Relationship Id="rId6" Type="http://schemas.openxmlformats.org/officeDocument/2006/relationships/image" Target="../media/image1240.png"/><Relationship Id="rId5" Type="http://schemas.openxmlformats.org/officeDocument/2006/relationships/image" Target="../media/image1220.png"/><Relationship Id="rId4" Type="http://schemas.openxmlformats.org/officeDocument/2006/relationships/image" Target="../media/image1210.png"/><Relationship Id="rId9" Type="http://schemas.openxmlformats.org/officeDocument/2006/relationships/image" Target="../media/image1270.png"/></Relationships>
</file>

<file path=ppt/slides/_rels/slide5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35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9.png"/><Relationship Id="rId3" Type="http://schemas.openxmlformats.org/officeDocument/2006/relationships/image" Target="../media/image17.png"/><Relationship Id="rId21" Type="http://schemas.openxmlformats.org/officeDocument/2006/relationships/image" Target="../media/image92.png"/><Relationship Id="rId7" Type="http://schemas.openxmlformats.org/officeDocument/2006/relationships/image" Target="../media/image1222.png"/><Relationship Id="rId12" Type="http://schemas.openxmlformats.org/officeDocument/2006/relationships/image" Target="../media/image127.png"/><Relationship Id="rId17" Type="http://schemas.openxmlformats.org/officeDocument/2006/relationships/image" Target="../media/image18.png"/><Relationship Id="rId25" Type="http://schemas.openxmlformats.org/officeDocument/2006/relationships/image" Target="../media/image21.png"/><Relationship Id="rId2" Type="http://schemas.openxmlformats.org/officeDocument/2006/relationships/image" Target="../media/image16.png"/><Relationship Id="rId16" Type="http://schemas.openxmlformats.org/officeDocument/2006/relationships/image" Target="../media/image131.png"/><Relationship Id="rId20" Type="http://schemas.openxmlformats.org/officeDocument/2006/relationships/image" Target="../media/image91.png"/><Relationship Id="rId1" Type="http://schemas.openxmlformats.org/officeDocument/2006/relationships/slideLayout" Target="../slideLayouts/slideLayout29.xml"/><Relationship Id="rId6" Type="http://schemas.openxmlformats.org/officeDocument/2006/relationships/image" Target="../media/image5500.png"/><Relationship Id="rId11" Type="http://schemas.openxmlformats.org/officeDocument/2006/relationships/image" Target="../media/image126.png"/><Relationship Id="rId24" Type="http://schemas.openxmlformats.org/officeDocument/2006/relationships/image" Target="../media/image20.png"/><Relationship Id="rId5" Type="http://schemas.openxmlformats.org/officeDocument/2006/relationships/image" Target="../media/image1191.png"/><Relationship Id="rId15" Type="http://schemas.openxmlformats.org/officeDocument/2006/relationships/image" Target="../media/image130.png"/><Relationship Id="rId23" Type="http://schemas.openxmlformats.org/officeDocument/2006/relationships/image" Target="../media/image94.png"/><Relationship Id="rId10" Type="http://schemas.openxmlformats.org/officeDocument/2006/relationships/image" Target="../media/image125.png"/><Relationship Id="rId19" Type="http://schemas.openxmlformats.org/officeDocument/2006/relationships/image" Target="../media/image90.png"/><Relationship Id="rId4" Type="http://schemas.openxmlformats.org/officeDocument/2006/relationships/image" Target="../media/image1180.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93.png"/></Relationships>
</file>

<file path=ppt/slides/_rels/slide6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0.png"/><Relationship Id="rId3" Type="http://schemas.openxmlformats.org/officeDocument/2006/relationships/image" Target="../media/image25.jpe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0.png"/><Relationship Id="rId10" Type="http://schemas.openxmlformats.org/officeDocument/2006/relationships/image" Target="../media/image570.png"/><Relationship Id="rId4" Type="http://schemas.openxmlformats.org/officeDocument/2006/relationships/image" Target="../media/image510.png"/><Relationship Id="rId9" Type="http://schemas.openxmlformats.org/officeDocument/2006/relationships/image" Target="../media/image56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1AE4AD4A-D57C-E900-3BA4-3944A47368AD}"/>
              </a:ext>
            </a:extLst>
          </p:cNvPr>
          <p:cNvSpPr txBox="1"/>
          <p:nvPr/>
        </p:nvSpPr>
        <p:spPr>
          <a:xfrm>
            <a:off x="129309" y="2210365"/>
            <a:ext cx="8885381"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YOLOv10: Real-Time End-to-End Object Detection</a:t>
            </a:r>
            <a:endParaRPr lang="en-US" altLang="zh-TW" sz="2400" dirty="0">
              <a:solidFill>
                <a:srgbClr val="FF000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825F58CF-0F68-4B6F-FC17-4036EA5D74EE}"/>
              </a:ext>
            </a:extLst>
          </p:cNvPr>
          <p:cNvSpPr/>
          <p:nvPr/>
        </p:nvSpPr>
        <p:spPr>
          <a:xfrm>
            <a:off x="3382330" y="4407400"/>
            <a:ext cx="2379338" cy="1015663"/>
          </a:xfrm>
          <a:prstGeom prst="rect">
            <a:avLst/>
          </a:prstGeom>
        </p:spPr>
        <p:txBody>
          <a:bodyPr wrap="square">
            <a:spAutoFit/>
          </a:bodyPr>
          <a:lstStyle/>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Student: </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許書維 </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V2</a:t>
            </a: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Advisor: Jenn-</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Jier</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James Lien</a:t>
            </a:r>
          </a:p>
          <a:p>
            <a:pPr algn="ctr"/>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Robotics Lab, CSIE NCKU</a:t>
            </a: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Edited date: 2025/08/21</a:t>
            </a:r>
          </a:p>
        </p:txBody>
      </p:sp>
      <p:sp>
        <p:nvSpPr>
          <p:cNvPr id="7" name="文字方塊 6">
            <a:extLst>
              <a:ext uri="{FF2B5EF4-FFF2-40B4-BE49-F238E27FC236}">
                <a16:creationId xmlns:a16="http://schemas.microsoft.com/office/drawing/2014/main" id="{BAFC5EF0-6EE9-58F0-68B6-249457F96EF4}"/>
              </a:ext>
            </a:extLst>
          </p:cNvPr>
          <p:cNvSpPr txBox="1"/>
          <p:nvPr/>
        </p:nvSpPr>
        <p:spPr>
          <a:xfrm>
            <a:off x="-9236" y="9236"/>
            <a:ext cx="4359563" cy="307777"/>
          </a:xfrm>
          <a:prstGeom prst="rect">
            <a:avLst/>
          </a:prstGeom>
          <a:noFill/>
        </p:spPr>
        <p:txBody>
          <a:bodyPr wrap="square">
            <a:spAutoFit/>
          </a:bodyPr>
          <a:lstStyle/>
          <a:p>
            <a:r>
              <a:rPr lang="en-US" altLang="zh-TW" sz="1400" dirty="0"/>
              <a:t>https://github.com/THU-MIG/yolov10</a:t>
            </a:r>
            <a:endParaRPr lang="zh-TW" altLang="en-US" sz="1350" dirty="0"/>
          </a:p>
        </p:txBody>
      </p:sp>
      <p:sp>
        <p:nvSpPr>
          <p:cNvPr id="9" name="文字方塊 8">
            <a:extLst>
              <a:ext uri="{FF2B5EF4-FFF2-40B4-BE49-F238E27FC236}">
                <a16:creationId xmlns:a16="http://schemas.microsoft.com/office/drawing/2014/main" id="{E85D8F38-72B7-79DB-BF7E-90ADB59F38A7}"/>
              </a:ext>
            </a:extLst>
          </p:cNvPr>
          <p:cNvSpPr txBox="1"/>
          <p:nvPr/>
        </p:nvSpPr>
        <p:spPr>
          <a:xfrm>
            <a:off x="4156986" y="2941485"/>
            <a:ext cx="1301706" cy="300082"/>
          </a:xfrm>
          <a:prstGeom prst="rect">
            <a:avLst/>
          </a:prstGeom>
          <a:noFill/>
        </p:spPr>
        <p:txBody>
          <a:bodyPr wrap="square">
            <a:spAutoFit/>
          </a:bodyPr>
          <a:lstStyle/>
          <a:p>
            <a:r>
              <a:rPr lang="en-US" altLang="zh-TW" sz="1350" dirty="0">
                <a:latin typeface="Times New Roman" panose="02020603050405020304" pitchFamily="18" charset="0"/>
                <a:cs typeface="Times New Roman" panose="02020603050405020304" pitchFamily="18" charset="0"/>
              </a:rPr>
              <a:t>Nips 2025</a:t>
            </a:r>
            <a:endParaRPr lang="zh-TW" altLang="en-US" sz="135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F9E1859-E699-3D33-9BE8-D8292EEB42F6}"/>
              </a:ext>
            </a:extLst>
          </p:cNvPr>
          <p:cNvPicPr>
            <a:picLocks noChangeAspect="1"/>
          </p:cNvPicPr>
          <p:nvPr/>
        </p:nvPicPr>
        <p:blipFill>
          <a:blip r:embed="rId3"/>
          <a:stretch>
            <a:fillRect/>
          </a:stretch>
        </p:blipFill>
        <p:spPr>
          <a:xfrm>
            <a:off x="1887616" y="3300483"/>
            <a:ext cx="5840446" cy="1106917"/>
          </a:xfrm>
          <a:prstGeom prst="rect">
            <a:avLst/>
          </a:prstGeom>
        </p:spPr>
      </p:pic>
    </p:spTree>
    <p:extLst>
      <p:ext uri="{BB962C8B-B14F-4D97-AF65-F5344CB8AC3E}">
        <p14:creationId xmlns:p14="http://schemas.microsoft.com/office/powerpoint/2010/main" val="14790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6CA1-2798-607A-5031-BC9AF55F905E}"/>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56C86646-7678-886F-4B08-74A1289209FA}"/>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1.2.1-4 Related Works: SPP vs. SPPF (1/6)</a:t>
            </a:r>
            <a:r>
              <a:rPr lang="zh-TW" altLang="en-US" sz="2400" b="1" dirty="0">
                <a:latin typeface="Times New Roman" panose="02020603050405020304" pitchFamily="18" charset="0"/>
                <a:cs typeface="Times New Roman" panose="02020603050405020304" pitchFamily="18" charset="0"/>
              </a:rPr>
              <a:t> </a:t>
            </a:r>
            <a:endParaRPr lang="zh-TW" altLang="en-US" sz="2400" dirty="0">
              <a:solidFill>
                <a:srgbClr val="FF0000"/>
              </a:solidFill>
            </a:endParaRPr>
          </a:p>
        </p:txBody>
      </p:sp>
      <p:sp>
        <p:nvSpPr>
          <p:cNvPr id="3" name="文字方塊 2">
            <a:extLst>
              <a:ext uri="{FF2B5EF4-FFF2-40B4-BE49-F238E27FC236}">
                <a16:creationId xmlns:a16="http://schemas.microsoft.com/office/drawing/2014/main" id="{55295AE8-0719-ACF8-9A36-5F0D06DD28C7}"/>
              </a:ext>
            </a:extLst>
          </p:cNvPr>
          <p:cNvSpPr txBox="1"/>
          <p:nvPr/>
        </p:nvSpPr>
        <p:spPr>
          <a:xfrm>
            <a:off x="0" y="434863"/>
            <a:ext cx="3879000" cy="36933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SPP (Spatial Pyramid Pooling) </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A406D9CB-3D32-8B5D-BD2D-1F5FDE4FD8A6}"/>
              </a:ext>
            </a:extLst>
          </p:cNvPr>
          <p:cNvSpPr txBox="1"/>
          <p:nvPr/>
        </p:nvSpPr>
        <p:spPr>
          <a:xfrm>
            <a:off x="41688" y="4747222"/>
            <a:ext cx="4033833" cy="36933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altLang="zh-TW"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3.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SPPF (Spatial Pyramid Pooling-Fast)</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26" name="Picture 2">
            <a:extLst>
              <a:ext uri="{FF2B5EF4-FFF2-40B4-BE49-F238E27FC236}">
                <a16:creationId xmlns:a16="http://schemas.microsoft.com/office/drawing/2014/main" id="{4D248DF5-5D0E-C97F-CA47-79549AC85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23" y="850080"/>
            <a:ext cx="5335360" cy="180809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F8BD74BE-2477-B136-8A52-FC67D70183E5}"/>
              </a:ext>
            </a:extLst>
          </p:cNvPr>
          <p:cNvSpPr txBox="1"/>
          <p:nvPr/>
        </p:nvSpPr>
        <p:spPr>
          <a:xfrm>
            <a:off x="2377225" y="1149854"/>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CB7B9D31-1E87-87F9-A9EF-7ABAD8FFE1F2}"/>
              </a:ext>
            </a:extLst>
          </p:cNvPr>
          <p:cNvSpPr txBox="1"/>
          <p:nvPr/>
        </p:nvSpPr>
        <p:spPr>
          <a:xfrm>
            <a:off x="2377225" y="1623884"/>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k=9</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p=4</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992855EC-437F-AE88-4247-5D7236D33878}"/>
              </a:ext>
            </a:extLst>
          </p:cNvPr>
          <p:cNvSpPr txBox="1"/>
          <p:nvPr/>
        </p:nvSpPr>
        <p:spPr>
          <a:xfrm>
            <a:off x="2377225" y="2136901"/>
            <a:ext cx="112807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k=13</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p=6</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E1A4D610-B2E9-AE2C-4FE3-82CD0F50E67B}"/>
              </a:ext>
            </a:extLst>
          </p:cNvPr>
          <p:cNvSpPr txBox="1"/>
          <p:nvPr/>
        </p:nvSpPr>
        <p:spPr>
          <a:xfrm>
            <a:off x="1320143" y="1108808"/>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E756D3E8-968D-BCB3-8AC4-0A403D795889}"/>
              </a:ext>
            </a:extLst>
          </p:cNvPr>
          <p:cNvSpPr txBox="1"/>
          <p:nvPr/>
        </p:nvSpPr>
        <p:spPr>
          <a:xfrm>
            <a:off x="3232534" y="1087177"/>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92289BA-40ED-FF9C-AABD-EC6CB836AFC9}"/>
              </a:ext>
            </a:extLst>
          </p:cNvPr>
          <p:cNvSpPr txBox="1"/>
          <p:nvPr/>
        </p:nvSpPr>
        <p:spPr>
          <a:xfrm>
            <a:off x="3232534" y="1428647"/>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A7422FFD-7BF2-890F-01BB-373911D09668}"/>
              </a:ext>
            </a:extLst>
          </p:cNvPr>
          <p:cNvSpPr txBox="1"/>
          <p:nvPr/>
        </p:nvSpPr>
        <p:spPr>
          <a:xfrm>
            <a:off x="3232534" y="1807768"/>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43DE5CE-B2F5-60C1-0D19-3D814EFE6EB2}"/>
              </a:ext>
            </a:extLst>
          </p:cNvPr>
          <p:cNvSpPr txBox="1"/>
          <p:nvPr/>
        </p:nvSpPr>
        <p:spPr>
          <a:xfrm>
            <a:off x="3232534" y="2367452"/>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9507C4D-0828-4F52-689A-C588CB854E0E}"/>
              </a:ext>
            </a:extLst>
          </p:cNvPr>
          <p:cNvSpPr txBox="1"/>
          <p:nvPr/>
        </p:nvSpPr>
        <p:spPr>
          <a:xfrm>
            <a:off x="4059018" y="1264459"/>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20x20x4096c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07CA3CA9-C697-EB40-CF7E-EBB965C986BD}"/>
              </a:ext>
            </a:extLst>
          </p:cNvPr>
          <p:cNvSpPr txBox="1"/>
          <p:nvPr/>
        </p:nvSpPr>
        <p:spPr>
          <a:xfrm>
            <a:off x="41688" y="2738671"/>
            <a:ext cx="232124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 ASPP </a:t>
            </a: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加進來</a:t>
            </a:r>
          </a:p>
        </p:txBody>
      </p:sp>
      <p:grpSp>
        <p:nvGrpSpPr>
          <p:cNvPr id="39" name="群組 38">
            <a:extLst>
              <a:ext uri="{FF2B5EF4-FFF2-40B4-BE49-F238E27FC236}">
                <a16:creationId xmlns:a16="http://schemas.microsoft.com/office/drawing/2014/main" id="{EA0D5739-FF77-D29F-6DE2-AD15A105E0B5}"/>
              </a:ext>
            </a:extLst>
          </p:cNvPr>
          <p:cNvGrpSpPr/>
          <p:nvPr/>
        </p:nvGrpSpPr>
        <p:grpSpPr>
          <a:xfrm>
            <a:off x="186623" y="5116554"/>
            <a:ext cx="5852364" cy="1808094"/>
            <a:chOff x="5357811" y="3385254"/>
            <a:chExt cx="5747814" cy="1808094"/>
          </a:xfrm>
        </p:grpSpPr>
        <p:grpSp>
          <p:nvGrpSpPr>
            <p:cNvPr id="35" name="群組 34">
              <a:extLst>
                <a:ext uri="{FF2B5EF4-FFF2-40B4-BE49-F238E27FC236}">
                  <a16:creationId xmlns:a16="http://schemas.microsoft.com/office/drawing/2014/main" id="{8C7AA625-3D75-4D92-9A63-0F1A1168D256}"/>
                </a:ext>
              </a:extLst>
            </p:cNvPr>
            <p:cNvGrpSpPr/>
            <p:nvPr/>
          </p:nvGrpSpPr>
          <p:grpSpPr>
            <a:xfrm>
              <a:off x="5357811" y="3385254"/>
              <a:ext cx="5335360" cy="1808094"/>
              <a:chOff x="6760408" y="3164404"/>
              <a:chExt cx="5335360" cy="1808094"/>
            </a:xfrm>
          </p:grpSpPr>
          <p:pic>
            <p:nvPicPr>
              <p:cNvPr id="7" name="Picture 2">
                <a:extLst>
                  <a:ext uri="{FF2B5EF4-FFF2-40B4-BE49-F238E27FC236}">
                    <a16:creationId xmlns:a16="http://schemas.microsoft.com/office/drawing/2014/main" id="{3D3843D6-7A8B-03BA-58B4-853BA3BD5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408" y="3164404"/>
                <a:ext cx="5335360" cy="1808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a:extLst>
                  <a:ext uri="{FF2B5EF4-FFF2-40B4-BE49-F238E27FC236}">
                    <a16:creationId xmlns:a16="http://schemas.microsoft.com/office/drawing/2014/main" id="{BF9D2470-1D19-72CA-83E6-8820ED513F38}"/>
                  </a:ext>
                </a:extLst>
              </p:cNvPr>
              <p:cNvCxnSpPr/>
              <p:nvPr/>
            </p:nvCxnSpPr>
            <p:spPr>
              <a:xfrm>
                <a:off x="9428088" y="3623868"/>
                <a:ext cx="0" cy="15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5C5B1AC0-6741-D6E6-76D9-4CB64734AFD6}"/>
                  </a:ext>
                </a:extLst>
              </p:cNvPr>
              <p:cNvCxnSpPr/>
              <p:nvPr/>
            </p:nvCxnSpPr>
            <p:spPr>
              <a:xfrm>
                <a:off x="9419000" y="4124378"/>
                <a:ext cx="0" cy="15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10">
                <a:extLst>
                  <a:ext uri="{FF2B5EF4-FFF2-40B4-BE49-F238E27FC236}">
                    <a16:creationId xmlns:a16="http://schemas.microsoft.com/office/drawing/2014/main" id="{F751D590-BD24-35DF-1C39-9E17D7FA7FC2}"/>
                  </a:ext>
                </a:extLst>
              </p:cNvPr>
              <p:cNvSpPr/>
              <p:nvPr/>
            </p:nvSpPr>
            <p:spPr>
              <a:xfrm>
                <a:off x="8748794" y="3870253"/>
                <a:ext cx="257752"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4DCCD34A-EFC1-E101-0280-13A86C963530}"/>
                  </a:ext>
                </a:extLst>
              </p:cNvPr>
              <p:cNvSpPr/>
              <p:nvPr/>
            </p:nvSpPr>
            <p:spPr>
              <a:xfrm>
                <a:off x="8691967" y="3983994"/>
                <a:ext cx="257752" cy="9095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C20A7A05-8A7B-C733-B7BC-745B47184D18}"/>
                  </a:ext>
                </a:extLst>
              </p:cNvPr>
              <p:cNvSpPr/>
              <p:nvPr/>
            </p:nvSpPr>
            <p:spPr>
              <a:xfrm>
                <a:off x="8724993" y="4628465"/>
                <a:ext cx="1860341" cy="30774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BEE4A723-F4BD-66EF-728A-94E95D221E47}"/>
                  </a:ext>
                </a:extLst>
              </p:cNvPr>
              <p:cNvSpPr/>
              <p:nvPr/>
            </p:nvSpPr>
            <p:spPr>
              <a:xfrm>
                <a:off x="10186027" y="4204003"/>
                <a:ext cx="257752"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7569B28A-D077-1CD0-E017-E788D0EFB1E1}"/>
                  </a:ext>
                </a:extLst>
              </p:cNvPr>
              <p:cNvSpPr/>
              <p:nvPr/>
            </p:nvSpPr>
            <p:spPr>
              <a:xfrm flipH="1">
                <a:off x="10265242" y="4115423"/>
                <a:ext cx="87621"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grpSp>
        <p:sp>
          <p:nvSpPr>
            <p:cNvPr id="24" name="文字方塊 23">
              <a:extLst>
                <a:ext uri="{FF2B5EF4-FFF2-40B4-BE49-F238E27FC236}">
                  <a16:creationId xmlns:a16="http://schemas.microsoft.com/office/drawing/2014/main" id="{6227DBE5-27B1-FF6B-EF96-B03B8CDB2FE6}"/>
                </a:ext>
              </a:extLst>
            </p:cNvPr>
            <p:cNvSpPr txBox="1"/>
            <p:nvPr/>
          </p:nvSpPr>
          <p:spPr>
            <a:xfrm>
              <a:off x="7946071" y="4822060"/>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B8679F09-1519-3F7A-A097-B2A743A250C4}"/>
                </a:ext>
              </a:extLst>
            </p:cNvPr>
            <p:cNvSpPr txBox="1"/>
            <p:nvPr/>
          </p:nvSpPr>
          <p:spPr>
            <a:xfrm>
              <a:off x="8016403" y="3852532"/>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A23E69F-626F-C403-2D5F-14FC65C81D05}"/>
                </a:ext>
              </a:extLst>
            </p:cNvPr>
            <p:cNvSpPr txBox="1"/>
            <p:nvPr/>
          </p:nvSpPr>
          <p:spPr>
            <a:xfrm>
              <a:off x="7980534" y="4319176"/>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A42A1DD-4A0F-850C-D3BD-44B41891B905}"/>
                </a:ext>
              </a:extLst>
            </p:cNvPr>
            <p:cNvSpPr txBox="1"/>
            <p:nvPr/>
          </p:nvSpPr>
          <p:spPr>
            <a:xfrm>
              <a:off x="6108085" y="3875659"/>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49063F58-8B13-399F-1B6C-CC9DA8D11883}"/>
                </a:ext>
              </a:extLst>
            </p:cNvPr>
            <p:cNvSpPr txBox="1"/>
            <p:nvPr/>
          </p:nvSpPr>
          <p:spPr>
            <a:xfrm>
              <a:off x="9309953" y="3948379"/>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20x20x4096c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01725B32-5244-A730-CAFB-18C286800ED9}"/>
                </a:ext>
              </a:extLst>
            </p:cNvPr>
            <p:cNvSpPr txBox="1"/>
            <p:nvPr/>
          </p:nvSpPr>
          <p:spPr>
            <a:xfrm>
              <a:off x="10279967" y="3960254"/>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D1FEA45F-7EE5-51C4-AF6E-B9B1BAD71CE9}"/>
                </a:ext>
              </a:extLst>
            </p:cNvPr>
            <p:cNvSpPr txBox="1"/>
            <p:nvPr/>
          </p:nvSpPr>
          <p:spPr>
            <a:xfrm>
              <a:off x="7547122" y="3678985"/>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3841BF54-FC83-7201-29A9-E7F02FC047A0}"/>
                </a:ext>
              </a:extLst>
            </p:cNvPr>
            <p:cNvSpPr txBox="1"/>
            <p:nvPr/>
          </p:nvSpPr>
          <p:spPr>
            <a:xfrm>
              <a:off x="7563085" y="4163823"/>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A33B48B-8A42-A6A8-B40A-ABE43D886040}"/>
                </a:ext>
              </a:extLst>
            </p:cNvPr>
            <p:cNvSpPr txBox="1"/>
            <p:nvPr/>
          </p:nvSpPr>
          <p:spPr>
            <a:xfrm>
              <a:off x="7563085" y="4669915"/>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grpSp>
      <p:sp>
        <p:nvSpPr>
          <p:cNvPr id="8" name="文字方塊 7">
            <a:extLst>
              <a:ext uri="{FF2B5EF4-FFF2-40B4-BE49-F238E27FC236}">
                <a16:creationId xmlns:a16="http://schemas.microsoft.com/office/drawing/2014/main" id="{604629AA-4AAC-2D93-5F63-5C1DDCD47229}"/>
              </a:ext>
            </a:extLst>
          </p:cNvPr>
          <p:cNvSpPr txBox="1"/>
          <p:nvPr/>
        </p:nvSpPr>
        <p:spPr>
          <a:xfrm>
            <a:off x="4103155" y="4755774"/>
            <a:ext cx="109442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Reduce para.</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643BE42C-AC6A-3CB7-F054-92A027A15A24}"/>
              </a:ext>
            </a:extLst>
          </p:cNvPr>
          <p:cNvSpPr txBox="1"/>
          <p:nvPr/>
        </p:nvSpPr>
        <p:spPr>
          <a:xfrm>
            <a:off x="5713509" y="4820769"/>
            <a:ext cx="182821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Exp: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5x5 = 3x3 </a:t>
            </a: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 3x3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7x7 = 3x3  3x3  3x3</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E55D3B8C-F923-7092-AFDD-68BBD7E086B3}"/>
              </a:ext>
            </a:extLst>
          </p:cNvPr>
          <p:cNvPicPr>
            <a:picLocks noChangeAspect="1"/>
          </p:cNvPicPr>
          <p:nvPr/>
        </p:nvPicPr>
        <p:blipFill>
          <a:blip r:embed="rId4"/>
          <a:stretch>
            <a:fillRect/>
          </a:stretch>
        </p:blipFill>
        <p:spPr>
          <a:xfrm>
            <a:off x="5530321" y="632195"/>
            <a:ext cx="3612435" cy="3808237"/>
          </a:xfrm>
          <a:prstGeom prst="rect">
            <a:avLst/>
          </a:prstGeom>
        </p:spPr>
      </p:pic>
      <p:sp>
        <p:nvSpPr>
          <p:cNvPr id="23" name="文字方塊 22">
            <a:extLst>
              <a:ext uri="{FF2B5EF4-FFF2-40B4-BE49-F238E27FC236}">
                <a16:creationId xmlns:a16="http://schemas.microsoft.com/office/drawing/2014/main" id="{62A5532F-396A-92AC-24BF-11D976B263EE}"/>
              </a:ext>
            </a:extLst>
          </p:cNvPr>
          <p:cNvSpPr txBox="1"/>
          <p:nvPr/>
        </p:nvSpPr>
        <p:spPr>
          <a:xfrm>
            <a:off x="5110578" y="1271922"/>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1232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57"/>
            <a:ext cx="9144000" cy="535258"/>
          </a:xfrm>
        </p:spPr>
        <p:txBody>
          <a:bodyPr>
            <a:normAutofit/>
          </a:bodyPr>
          <a:lstStyle/>
          <a:p>
            <a:r>
              <a:rPr lang="en-US" sz="2400" dirty="0"/>
              <a:t>1.2.1-4 Related Works: ASPP at DeepLabv3[23] (2/6)</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Content Placeholder 4"/>
          <p:cNvPicPr>
            <a:picLocks noGrp="1" noChangeAspect="1"/>
          </p:cNvPicPr>
          <p:nvPr>
            <p:ph idx="1"/>
          </p:nvPr>
        </p:nvPicPr>
        <p:blipFill>
          <a:blip r:embed="rId2"/>
          <a:stretch>
            <a:fillRect/>
          </a:stretch>
        </p:blipFill>
        <p:spPr>
          <a:xfrm>
            <a:off x="0" y="669073"/>
            <a:ext cx="8899525" cy="2418686"/>
          </a:xfrm>
          <a:prstGeom prst="rect">
            <a:avLst/>
          </a:prstGeom>
        </p:spPr>
      </p:pic>
      <p:sp>
        <p:nvSpPr>
          <p:cNvPr id="6" name="TextBox 5"/>
          <p:cNvSpPr txBox="1"/>
          <p:nvPr/>
        </p:nvSpPr>
        <p:spPr>
          <a:xfrm>
            <a:off x="94569" y="3253685"/>
            <a:ext cx="8988048" cy="3600986"/>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Image pyramid</a:t>
            </a:r>
            <a:r>
              <a:rPr kumimoji="0" lang="en-US" sz="1400" b="0" i="0" u="none" strike="noStrike" kern="1200" cap="none" spc="0" normalizeH="0" baseline="0" noProof="0" dirty="0">
                <a:ln>
                  <a:noFill/>
                </a:ln>
                <a:solidFill>
                  <a:prstClr val="black"/>
                </a:solidFill>
                <a:effectLst/>
                <a:uLnTx/>
                <a:uFillTx/>
                <a:latin typeface="Calibri"/>
                <a:ea typeface="+mn-ea"/>
                <a:cs typeface="+mn-cs"/>
              </a:rPr>
              <a:t>: is applied to multi-scale inputs. Feature responses from the small scale inputs encode the long-range context, while the large scale inputs preserve the small object details.  [55, 12, 11] directly resize the input for several scales and fuse the features from all the scales. The main drawback of this type of models is that it does not scale well for larger/deeper DCNNs (e.g., networks like [32, 91, 86]) due to limited GPU memory and thus it is usually applied during the inference stage [16]. </a:t>
            </a:r>
          </a:p>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2) Encoder-Decoder</a:t>
            </a:r>
            <a:r>
              <a:rPr kumimoji="0" lang="en-US" sz="1400" b="0" i="0" u="none" strike="noStrike" kern="1200" cap="none" spc="0" normalizeH="0" baseline="0" noProof="0" dirty="0">
                <a:ln>
                  <a:noFill/>
                </a:ln>
                <a:solidFill>
                  <a:prstClr val="black"/>
                </a:solidFill>
                <a:effectLst/>
                <a:uLnTx/>
                <a:uFillTx/>
                <a:latin typeface="Calibri"/>
                <a:ea typeface="+mn-ea"/>
                <a:cs typeface="+mn-cs"/>
              </a:rPr>
              <a:t>: This model consists of two parts: (a) the encoder where the spatial dimension of feature maps is gradually reduced and thus longer range information is more easily captured in the deeper encoder output, and (b) the decoder where object details and spatial dimension are gradually recovered.</a:t>
            </a:r>
          </a:p>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3) Deeper with Atrous Convolution</a:t>
            </a:r>
            <a:r>
              <a:rPr kumimoji="0" lang="en-US" sz="1400" b="0" i="0" u="none" strike="noStrike" kern="1200" cap="none" spc="0" normalizeH="0" baseline="0" noProof="0" dirty="0">
                <a:ln>
                  <a:noFill/>
                </a:ln>
                <a:solidFill>
                  <a:prstClr val="black"/>
                </a:solidFill>
                <a:effectLst/>
                <a:uLnTx/>
                <a:uFillTx/>
                <a:latin typeface="Calibri"/>
                <a:ea typeface="+mn-ea"/>
                <a:cs typeface="+mn-cs"/>
              </a:rPr>
              <a:t>: This model contains extra modules laid out in cascade to encode long-range context. One effective method is to incorporate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DenseCRF</a:t>
            </a:r>
            <a:r>
              <a:rPr kumimoji="0" lang="en-US" sz="1400" b="0" i="0" u="none" strike="noStrike" kern="1200" cap="none" spc="0" normalizeH="0" baseline="0" noProof="0" dirty="0">
                <a:ln>
                  <a:noFill/>
                </a:ln>
                <a:solidFill>
                  <a:prstClr val="black"/>
                </a:solidFill>
                <a:effectLst/>
                <a:uLnTx/>
                <a:uFillTx/>
                <a:latin typeface="Calibri"/>
                <a:ea typeface="+mn-ea"/>
                <a:cs typeface="+mn-cs"/>
              </a:rPr>
              <a:t> [45] (with efficient high-dimensional filtering algorithms [2]) to DCNNs [10, 11]</a:t>
            </a:r>
          </a:p>
          <a:p>
            <a:pPr marL="170180" marR="0" lvl="0" indent="-17018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4) Spatial Pyramid Pooling: </a:t>
            </a:r>
            <a:r>
              <a:rPr kumimoji="0" lang="en-US" sz="1400" b="0" i="0" u="none" strike="noStrike" kern="1200" cap="none" spc="0" normalizeH="0" baseline="0" noProof="0" dirty="0">
                <a:ln>
                  <a:noFill/>
                </a:ln>
                <a:solidFill>
                  <a:prstClr val="black"/>
                </a:solidFill>
                <a:effectLst/>
                <a:uLnTx/>
                <a:uFillTx/>
                <a:latin typeface="Calibri"/>
                <a:ea typeface="+mn-ea"/>
                <a:cs typeface="+mn-cs"/>
              </a:rPr>
              <a:t>This model employs spatial pyramid pooling [28, 49] to capture context at several ranges. The image-level features are exploited in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ParseNet</a:t>
            </a:r>
            <a:r>
              <a:rPr kumimoji="0" lang="en-US" sz="1400" b="0" i="0" u="none" strike="noStrike" kern="1200" cap="none" spc="0" normalizeH="0" baseline="0" noProof="0" dirty="0">
                <a:ln>
                  <a:noFill/>
                </a:ln>
                <a:solidFill>
                  <a:prstClr val="black"/>
                </a:solidFill>
                <a:effectLst/>
                <a:uLnTx/>
                <a:uFillTx/>
                <a:latin typeface="Calibri"/>
                <a:ea typeface="+mn-ea"/>
                <a:cs typeface="+mn-cs"/>
              </a:rPr>
              <a:t> [58] for </a:t>
            </a:r>
            <a:r>
              <a:rPr kumimoji="0" lang="fr-FR" sz="1400" b="0" i="0" u="none" strike="noStrike" kern="1200" cap="none" spc="0" normalizeH="0" baseline="0" noProof="0" dirty="0">
                <a:ln>
                  <a:noFill/>
                </a:ln>
                <a:solidFill>
                  <a:prstClr val="black"/>
                </a:solidFill>
                <a:effectLst/>
                <a:uLnTx/>
                <a:uFillTx/>
                <a:latin typeface="Calibri"/>
                <a:ea typeface="+mn-ea"/>
                <a:cs typeface="+mn-cs"/>
              </a:rPr>
              <a:t>global </a:t>
            </a:r>
            <a:r>
              <a:rPr kumimoji="0" lang="fr-FR" sz="1400" b="0" i="0" u="none" strike="noStrike" kern="1200" cap="none" spc="0" normalizeH="0" baseline="0" noProof="0" dirty="0" err="1">
                <a:ln>
                  <a:noFill/>
                </a:ln>
                <a:solidFill>
                  <a:prstClr val="black"/>
                </a:solidFill>
                <a:effectLst/>
                <a:uLnTx/>
                <a:uFillTx/>
                <a:latin typeface="Calibri"/>
                <a:ea typeface="+mn-ea"/>
                <a:cs typeface="+mn-cs"/>
              </a:rPr>
              <a:t>context</a:t>
            </a:r>
            <a:r>
              <a:rPr kumimoji="0" lang="fr-FR" sz="1400" b="0" i="0" u="none" strike="noStrike" kern="1200" cap="none" spc="0" normalizeH="0" baseline="0" noProof="0" dirty="0">
                <a:ln>
                  <a:noFill/>
                </a:ln>
                <a:solidFill>
                  <a:prstClr val="black"/>
                </a:solidFill>
                <a:effectLst/>
                <a:uLnTx/>
                <a:uFillTx/>
                <a:latin typeface="Calibri"/>
                <a:ea typeface="+mn-ea"/>
                <a:cs typeface="+mn-cs"/>
              </a:rPr>
              <a:t> information. DeepLabv2 [11] proposes </a:t>
            </a:r>
            <a:r>
              <a:rPr kumimoji="0" lang="fr-FR" sz="1400" b="0" i="0" u="none" strike="noStrike" kern="1200" cap="none" spc="0" normalizeH="0" baseline="0" noProof="0" dirty="0" err="1">
                <a:ln>
                  <a:noFill/>
                </a:ln>
                <a:solidFill>
                  <a:prstClr val="black"/>
                </a:solidFill>
                <a:effectLst/>
                <a:uLnTx/>
                <a:uFillTx/>
                <a:latin typeface="Calibri"/>
                <a:ea typeface="+mn-ea"/>
                <a:cs typeface="+mn-cs"/>
              </a:rPr>
              <a:t>atrous</a:t>
            </a:r>
            <a:r>
              <a:rPr kumimoji="0" lang="fr-FR"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a:ln>
                  <a:noFill/>
                </a:ln>
                <a:solidFill>
                  <a:prstClr val="black"/>
                </a:solidFill>
                <a:effectLst/>
                <a:uLnTx/>
                <a:uFillTx/>
                <a:latin typeface="Calibri"/>
                <a:ea typeface="+mn-ea"/>
                <a:cs typeface="+mn-cs"/>
              </a:rPr>
              <a:t>spatial pyramid pooling (ASPP), where parallel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atrous</a:t>
            </a:r>
            <a:r>
              <a:rPr kumimoji="0" lang="en-US" sz="1400" b="0" i="0" u="none" strike="noStrike" kern="1200" cap="none" spc="0" normalizeH="0" baseline="0" noProof="0" dirty="0">
                <a:ln>
                  <a:noFill/>
                </a:ln>
                <a:solidFill>
                  <a:prstClr val="black"/>
                </a:solidFill>
                <a:effectLst/>
                <a:uLnTx/>
                <a:uFillTx/>
                <a:latin typeface="Calibri"/>
                <a:ea typeface="+mn-ea"/>
                <a:cs typeface="+mn-cs"/>
              </a:rPr>
              <a:t> convolution layers with different rates capture multi-scale information. Recently, Pyramid Scene Parsing Net (PSP) [95] performs spatial pooling at several grid scales and demonstrates outstanding performance on several semantic segmentation benchmarks.</a:t>
            </a:r>
          </a:p>
        </p:txBody>
      </p:sp>
      <p:sp>
        <p:nvSpPr>
          <p:cNvPr id="3" name="文字方塊 2"/>
          <p:cNvSpPr txBox="1"/>
          <p:nvPr/>
        </p:nvSpPr>
        <p:spPr>
          <a:xfrm>
            <a:off x="2813000" y="2429093"/>
            <a:ext cx="9283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RetinaNet</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文字方塊 6"/>
          <p:cNvSpPr txBox="1"/>
          <p:nvPr/>
        </p:nvSpPr>
        <p:spPr>
          <a:xfrm>
            <a:off x="4588593" y="335834"/>
            <a:ext cx="22336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Calibri"/>
                <a:ea typeface="+mn-ea"/>
                <a:cs typeface="+mn-cs"/>
              </a:rPr>
              <a:t>trous</a:t>
            </a:r>
            <a:r>
              <a:rPr kumimoji="0" lang="en-US" sz="1800" b="0" i="0" u="none" strike="noStrike" kern="1200" cap="none" spc="0" normalizeH="0" baseline="0" noProof="0" dirty="0">
                <a:ln>
                  <a:noFill/>
                </a:ln>
                <a:solidFill>
                  <a:srgbClr val="FF0000"/>
                </a:solidFill>
                <a:effectLst/>
                <a:uLnTx/>
                <a:uFillTx/>
                <a:latin typeface="Calibri"/>
                <a:ea typeface="+mn-ea"/>
                <a:cs typeface="+mn-cs"/>
              </a:rPr>
              <a:t> means holes</a:t>
            </a:r>
          </a:p>
        </p:txBody>
      </p:sp>
      <p:sp>
        <p:nvSpPr>
          <p:cNvPr id="9" name="文本框 8"/>
          <p:cNvSpPr txBox="1"/>
          <p:nvPr/>
        </p:nvSpPr>
        <p:spPr>
          <a:xfrm>
            <a:off x="1800225" y="669290"/>
            <a:ext cx="1533525" cy="245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Encoder: ResNet</a:t>
            </a:r>
          </a:p>
        </p:txBody>
      </p:sp>
      <p:sp>
        <p:nvSpPr>
          <p:cNvPr id="10" name="文本框 9"/>
          <p:cNvSpPr txBox="1"/>
          <p:nvPr/>
        </p:nvSpPr>
        <p:spPr>
          <a:xfrm>
            <a:off x="3007360" y="592455"/>
            <a:ext cx="158115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Decoder: FPN, semantic /Geometic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1.2.1-4 Related Works: ASPP at DeepLabv3+ (3/6)</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667996" y="5095064"/>
            <a:ext cx="772913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Depthwise separable convolution: </a:t>
            </a:r>
            <a:r>
              <a:rPr kumimoji="0" lang="en-US" sz="1400" b="0" i="0" u="none" strike="noStrike" kern="1200" cap="none" spc="0" normalizeH="0" baseline="0" noProof="0" dirty="0">
                <a:ln>
                  <a:noFill/>
                </a:ln>
                <a:solidFill>
                  <a:prstClr val="black"/>
                </a:solidFill>
                <a:effectLst/>
                <a:uLnTx/>
                <a:uFillTx/>
                <a:latin typeface="Calibri"/>
                <a:ea typeface="+mn-ea"/>
                <a:cs typeface="+mn-cs"/>
              </a:rPr>
              <a:t>Depthwise separable convolution is a powerful operation to reduce the computation cost and number of parameters while maintaining similar (or slightly better) performance.</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p>
        </p:txBody>
      </p:sp>
      <p:pic>
        <p:nvPicPr>
          <p:cNvPr id="7" name="Picture 6"/>
          <p:cNvPicPr>
            <a:picLocks noChangeAspect="1"/>
          </p:cNvPicPr>
          <p:nvPr/>
        </p:nvPicPr>
        <p:blipFill>
          <a:blip r:embed="rId2"/>
          <a:stretch>
            <a:fillRect/>
          </a:stretch>
        </p:blipFill>
        <p:spPr>
          <a:xfrm>
            <a:off x="722565" y="734181"/>
            <a:ext cx="7620000" cy="4295775"/>
          </a:xfrm>
          <a:prstGeom prst="rect">
            <a:avLst/>
          </a:prstGeom>
        </p:spPr>
      </p:pic>
      <p:sp>
        <p:nvSpPr>
          <p:cNvPr id="3" name="矩形 2"/>
          <p:cNvSpPr/>
          <p:nvPr/>
        </p:nvSpPr>
        <p:spPr>
          <a:xfrm>
            <a:off x="667996" y="5095064"/>
            <a:ext cx="2613086" cy="29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文字方塊 4"/>
          <p:cNvSpPr txBox="1"/>
          <p:nvPr/>
        </p:nvSpPr>
        <p:spPr>
          <a:xfrm>
            <a:off x="1528877" y="3482036"/>
            <a:ext cx="9290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DeepLabv3</a:t>
            </a:r>
          </a:p>
        </p:txBody>
      </p:sp>
      <p:sp>
        <p:nvSpPr>
          <p:cNvPr id="8" name="文字方塊 7"/>
          <p:cNvSpPr txBox="1"/>
          <p:nvPr/>
        </p:nvSpPr>
        <p:spPr>
          <a:xfrm>
            <a:off x="6640982" y="3482036"/>
            <a:ext cx="10034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DeepLabv3+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9144000" cy="457200"/>
          </a:xfrm>
        </p:spPr>
        <p:txBody>
          <a:bodyPr>
            <a:normAutofit fontScale="90000"/>
          </a:bodyPr>
          <a:lstStyle/>
          <a:p>
            <a:r>
              <a:rPr lang="en-US" altLang="zh-TW" sz="2000" b="1" dirty="0">
                <a:latin typeface="Times New Roman" panose="02020603050405020304" pitchFamily="18" charset="0"/>
                <a:cs typeface="Times New Roman" panose="02020603050405020304" pitchFamily="18" charset="0"/>
              </a:rPr>
              <a:t>1.2.1-4 Scene Understanding Model: Network </a:t>
            </a:r>
            <a:r>
              <a:rPr lang="en-US" altLang="zh-TW" sz="2000" b="1" dirty="0" err="1">
                <a:latin typeface="Times New Roman" panose="02020603050405020304" pitchFamily="18" charset="0"/>
                <a:cs typeface="Times New Roman" panose="02020603050405020304" pitchFamily="18" charset="0"/>
              </a:rPr>
              <a:t>Archiecture</a:t>
            </a:r>
            <a:r>
              <a:rPr lang="en-US" altLang="zh-TW" sz="2000" b="1" dirty="0">
                <a:latin typeface="Times New Roman" panose="02020603050405020304" pitchFamily="18" charset="0"/>
                <a:cs typeface="Times New Roman" panose="02020603050405020304" pitchFamily="18" charset="0"/>
              </a:rPr>
              <a:t> – Encoder – </a:t>
            </a:r>
            <a:r>
              <a:rPr lang="en-US" altLang="zh-TW" sz="2000" b="1" dirty="0" err="1">
                <a:latin typeface="Times New Roman" panose="02020603050405020304" pitchFamily="18" charset="0"/>
                <a:cs typeface="Times New Roman" panose="02020603050405020304" pitchFamily="18" charset="0"/>
              </a:rPr>
              <a:t>Atrous</a:t>
            </a:r>
            <a:r>
              <a:rPr lang="en-US" altLang="zh-TW" sz="2000" b="1" dirty="0">
                <a:latin typeface="Times New Roman" panose="02020603050405020304" pitchFamily="18" charset="0"/>
                <a:cs typeface="Times New Roman" panose="02020603050405020304" pitchFamily="18" charset="0"/>
              </a:rPr>
              <a:t> conv. (4/6)</a:t>
            </a:r>
            <a:endParaRPr lang="zh-TW" altLang="en-US" sz="2000" b="1" dirty="0">
              <a:latin typeface="Times New Roman" panose="02020603050405020304" pitchFamily="18" charset="0"/>
              <a:cs typeface="Times New Roman" panose="02020603050405020304" pitchFamily="18" charset="0"/>
            </a:endParaRPr>
          </a:p>
        </p:txBody>
      </p:sp>
      <p:sp>
        <p:nvSpPr>
          <p:cNvPr id="3" name="AutoShape 2" descr="../_images/dilation.gif"/>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Picture 3"/>
          <p:cNvPicPr>
            <a:picLocks noChangeAspect="1"/>
          </p:cNvPicPr>
          <p:nvPr/>
        </p:nvPicPr>
        <p:blipFill>
          <a:blip r:embed="rId3"/>
          <a:stretch>
            <a:fillRect/>
          </a:stretch>
        </p:blipFill>
        <p:spPr>
          <a:xfrm>
            <a:off x="4828811" y="4067692"/>
            <a:ext cx="1741901" cy="168016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834235" y="5805353"/>
                <a:ext cx="3971152" cy="5696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e>
                              </m:d>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num>
                            <m:den>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den>
                          </m:f>
                        </m:e>
                      </m:d>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oMath>
                  </m:oMathPara>
                </a14:m>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834235" y="5805353"/>
                <a:ext cx="3971152" cy="569643"/>
              </a:xfrm>
              <a:prstGeom prst="rect">
                <a:avLst/>
              </a:prstGeom>
              <a:blipFill rotWithShape="1">
                <a:blip r:embed="rId4"/>
                <a:stretch>
                  <a:fillRect/>
                </a:stretch>
              </a:blipFill>
            </p:spPr>
            <p:txBody>
              <a:bodyPr/>
              <a:lstStyle/>
              <a:p>
                <a:r>
                  <a:rPr lang="en-US">
                    <a:noFill/>
                  </a:rPr>
                  <a:t> </a:t>
                </a:r>
                <a:endParaRPr lang="en-US">
                  <a:noFill/>
                </a:endParaRP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53332" y="4108216"/>
                <a:ext cx="209066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=7: input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kernel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dilated rate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=0: pad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 stride</a:t>
                </a:r>
              </a:p>
            </p:txBody>
          </p:sp>
        </mc:Choice>
        <mc:Fallback xmlns="">
          <p:sp>
            <p:nvSpPr>
              <p:cNvPr id="8" name="Rectangle 7"/>
              <p:cNvSpPr>
                <a:spLocks noRot="1" noChangeAspect="1" noMove="1" noResize="1" noEditPoints="1" noAdjustHandles="1" noChangeArrowheads="1" noChangeShapeType="1" noTextEdit="1"/>
              </p:cNvSpPr>
              <p:nvPr/>
            </p:nvSpPr>
            <p:spPr>
              <a:xfrm>
                <a:off x="7053332" y="4108216"/>
                <a:ext cx="2090668" cy="1323439"/>
              </a:xfrm>
              <a:prstGeom prst="rect">
                <a:avLst/>
              </a:prstGeom>
              <a:blipFill rotWithShape="1">
                <a:blip r:embed="rId5"/>
                <a:stretch>
                  <a:fillRect t="-1382" b="-5069"/>
                </a:stretch>
              </a:blipFill>
            </p:spPr>
            <p:txBody>
              <a:bodyPr/>
              <a:lstStyle/>
              <a:p>
                <a:r>
                  <a:rPr lang="en-US">
                    <a:noFill/>
                  </a:rPr>
                  <a:t> </a:t>
                </a:r>
                <a:endParaRPr lang="en-US">
                  <a:noFill/>
                </a:endParaRPr>
              </a:p>
            </p:txBody>
          </p:sp>
        </mc:Fallback>
      </mc:AlternateContent>
      <p:sp>
        <p:nvSpPr>
          <p:cNvPr id="10" name="Rectangle 9"/>
          <p:cNvSpPr/>
          <p:nvPr/>
        </p:nvSpPr>
        <p:spPr>
          <a:xfrm>
            <a:off x="4823720" y="6581003"/>
            <a:ext cx="44592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http://deeplearning.net/software/theano/tutorial/conv_arithmetic.html</a:t>
            </a:r>
          </a:p>
        </p:txBody>
      </p:sp>
      <p:pic>
        <p:nvPicPr>
          <p:cNvPr id="6" name="Picture 5" descr="A map with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59" y="2820832"/>
            <a:ext cx="4405933" cy="3810183"/>
          </a:xfrm>
          <a:prstGeom prst="rect">
            <a:avLst/>
          </a:prstGeom>
        </p:spPr>
      </p:pic>
      <p:sp>
        <p:nvSpPr>
          <p:cNvPr id="12" name="Rectangle 11"/>
          <p:cNvSpPr/>
          <p:nvPr/>
        </p:nvSpPr>
        <p:spPr>
          <a:xfrm>
            <a:off x="0" y="6581002"/>
            <a:ext cx="235915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DeeplabV2 [1]</a:t>
            </a:r>
          </a:p>
        </p:txBody>
      </p:sp>
      <p:pic>
        <p:nvPicPr>
          <p:cNvPr id="13" name="Picture 12" descr="A screenshot of a cell phone&#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625" y="535912"/>
            <a:ext cx="4648377" cy="3045488"/>
          </a:xfrm>
          <a:prstGeom prst="rect">
            <a:avLst/>
          </a:prstGeom>
        </p:spPr>
      </p:pic>
      <p:sp>
        <p:nvSpPr>
          <p:cNvPr id="15" name="Rectangle 14"/>
          <p:cNvSpPr/>
          <p:nvPr/>
        </p:nvSpPr>
        <p:spPr>
          <a:xfrm>
            <a:off x="4419600" y="3567808"/>
            <a:ext cx="22029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DeeplabV3 [2]</a:t>
            </a:r>
          </a:p>
        </p:txBody>
      </p:sp>
      <p:sp>
        <p:nvSpPr>
          <p:cNvPr id="14" name="Rectangle 13"/>
          <p:cNvSpPr/>
          <p:nvPr/>
        </p:nvSpPr>
        <p:spPr>
          <a:xfrm>
            <a:off x="84559" y="514461"/>
            <a:ext cx="4405933"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Standard conv</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 large no. of papramers for big kernels</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stride &gt; 1: reduce resolution, loss of info.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Pooling</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reduce resolution, loss of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Not good for semantic segmentation</a:t>
            </a:r>
            <a:endPar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Atrous conv</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Preserve resolution</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Large, but sparse conv. kernel</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Increase receptive field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7886700" cy="457200"/>
          </a:xfrm>
        </p:spPr>
        <p:txBody>
          <a:bodyPr>
            <a:normAutofit/>
          </a:bodyPr>
          <a:lstStyle/>
          <a:p>
            <a:r>
              <a:rPr lang="en-US" altLang="zh-TW" sz="2000" b="1" dirty="0">
                <a:latin typeface="Times New Roman" panose="02020603050405020304" pitchFamily="18" charset="0"/>
                <a:cs typeface="Times New Roman" panose="02020603050405020304" pitchFamily="18" charset="0"/>
              </a:rPr>
              <a:t>1.2.1-4 Scene Understanding Model: Network </a:t>
            </a:r>
            <a:r>
              <a:rPr lang="en-US" altLang="zh-TW" sz="2000" b="1" dirty="0" err="1">
                <a:latin typeface="Times New Roman" panose="02020603050405020304" pitchFamily="18" charset="0"/>
                <a:cs typeface="Times New Roman" panose="02020603050405020304" pitchFamily="18" charset="0"/>
              </a:rPr>
              <a:t>Archiecture</a:t>
            </a:r>
            <a:r>
              <a:rPr lang="en-US" altLang="zh-TW" sz="2000" b="1" dirty="0">
                <a:latin typeface="Times New Roman" panose="02020603050405020304" pitchFamily="18" charset="0"/>
                <a:cs typeface="Times New Roman" panose="02020603050405020304" pitchFamily="18" charset="0"/>
              </a:rPr>
              <a:t> – ASPP (5/6)</a:t>
            </a:r>
            <a:endParaRPr lang="zh-TW" altLang="en-US" sz="2000" b="1" dirty="0">
              <a:latin typeface="Times New Roman" panose="02020603050405020304" pitchFamily="18" charset="0"/>
              <a:cs typeface="Times New Roman" panose="02020603050405020304" pitchFamily="18" charset="0"/>
            </a:endParaRPr>
          </a:p>
        </p:txBody>
      </p:sp>
      <p:sp>
        <p:nvSpPr>
          <p:cNvPr id="24" name="Rectangle 23"/>
          <p:cNvSpPr/>
          <p:nvPr/>
        </p:nvSpPr>
        <p:spPr>
          <a:xfrm>
            <a:off x="509257" y="2732408"/>
            <a:ext cx="1209012" cy="343439"/>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256x128x512</a:t>
            </a:r>
            <a:endParaRPr kumimoji="0" 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5" name="Picture 24" descr="A picture containing screensho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83744" b="25578"/>
          <a:stretch>
            <a:fillRect/>
          </a:stretch>
        </p:blipFill>
        <p:spPr>
          <a:xfrm>
            <a:off x="180870" y="1404037"/>
            <a:ext cx="1326382" cy="1328371"/>
          </a:xfrm>
          <a:prstGeom prst="rect">
            <a:avLst/>
          </a:prstGeom>
        </p:spPr>
      </p:pic>
      <p:sp>
        <p:nvSpPr>
          <p:cNvPr id="12" name="Rectangle: Rounded Corners 11"/>
          <p:cNvSpPr/>
          <p:nvPr/>
        </p:nvSpPr>
        <p:spPr>
          <a:xfrm>
            <a:off x="2301075" y="1011381"/>
            <a:ext cx="1034979" cy="241161"/>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1x1 conv</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Rounded Corners 25"/>
          <p:cNvSpPr/>
          <p:nvPr/>
        </p:nvSpPr>
        <p:spPr>
          <a:xfrm>
            <a:off x="2301072" y="1342974"/>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12</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Rounded Corners 26"/>
          <p:cNvSpPr/>
          <p:nvPr/>
        </p:nvSpPr>
        <p:spPr>
          <a:xfrm>
            <a:off x="2301072" y="18906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24</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Rounded Corners 27"/>
          <p:cNvSpPr/>
          <p:nvPr/>
        </p:nvSpPr>
        <p:spPr>
          <a:xfrm>
            <a:off x="2301072" y="24209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36</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Rounded Corners 28"/>
          <p:cNvSpPr/>
          <p:nvPr/>
        </p:nvSpPr>
        <p:spPr>
          <a:xfrm>
            <a:off x="2301072"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Image pooling</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Rounded Corners 29"/>
          <p:cNvSpPr/>
          <p:nvPr/>
        </p:nvSpPr>
        <p:spPr>
          <a:xfrm>
            <a:off x="4842669"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Bilinear upsample</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4" name="Connector: Elbow 33"/>
          <p:cNvCxnSpPr>
            <a:stCxn id="25" idx="3"/>
            <a:endCxn id="51" idx="1"/>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25" idx="3"/>
            <a:endCxn id="29" idx="1"/>
          </p:cNvCxnSpPr>
          <p:nvPr/>
        </p:nvCxnSpPr>
        <p:spPr>
          <a:xfrm>
            <a:off x="1507252" y="2068223"/>
            <a:ext cx="793820" cy="1121789"/>
          </a:xfrm>
          <a:prstGeom prst="bentConnector3">
            <a:avLst>
              <a:gd name="adj1" fmla="val 3481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close up of a sig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1082" r="43816"/>
          <a:stretch>
            <a:fillRect/>
          </a:stretch>
        </p:blipFill>
        <p:spPr>
          <a:xfrm>
            <a:off x="6136330" y="713434"/>
            <a:ext cx="1245996" cy="2704430"/>
          </a:xfrm>
          <a:prstGeom prst="rect">
            <a:avLst/>
          </a:prstGeom>
        </p:spPr>
      </p:pic>
      <p:cxnSp>
        <p:nvCxnSpPr>
          <p:cNvPr id="44" name="Straight Arrow Connector 43"/>
          <p:cNvCxnSpPr>
            <a:stCxn id="12" idx="3"/>
          </p:cNvCxnSpPr>
          <p:nvPr/>
        </p:nvCxnSpPr>
        <p:spPr>
          <a:xfrm flipV="1">
            <a:off x="3336052" y="1121912"/>
            <a:ext cx="2800278" cy="1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3"/>
          </p:cNvCxnSpPr>
          <p:nvPr/>
        </p:nvCxnSpPr>
        <p:spPr>
          <a:xfrm>
            <a:off x="3336052" y="1571574"/>
            <a:ext cx="2800278" cy="1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7" idx="3"/>
          </p:cNvCxnSpPr>
          <p:nvPr/>
        </p:nvCxnSpPr>
        <p:spPr>
          <a:xfrm>
            <a:off x="3336052" y="2119208"/>
            <a:ext cx="2800278" cy="9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8" idx="3"/>
          </p:cNvCxnSpPr>
          <p:nvPr/>
        </p:nvCxnSpPr>
        <p:spPr>
          <a:xfrm>
            <a:off x="3336052" y="2649510"/>
            <a:ext cx="2800278" cy="11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p:cNvCxnSpPr>
          <p:nvPr/>
        </p:nvCxnSpPr>
        <p:spPr>
          <a:xfrm>
            <a:off x="5877651" y="3190010"/>
            <a:ext cx="2888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Double Bracket 50"/>
          <p:cNvSpPr/>
          <p:nvPr/>
        </p:nvSpPr>
        <p:spPr>
          <a:xfrm>
            <a:off x="2107575" y="874211"/>
            <a:ext cx="1399300" cy="2076994"/>
          </a:xfrm>
          <a:prstGeom prst="bracketPair">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p:cNvSpPr/>
          <p:nvPr/>
        </p:nvSpPr>
        <p:spPr>
          <a:xfrm>
            <a:off x="976058" y="530772"/>
            <a:ext cx="329288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ASPP: </a:t>
            </a:r>
            <a:r>
              <a:rPr kumimoji="0" lang="en-GB"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atrous</a:t>
            </a: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spatial pyramid pooling</a:t>
            </a:r>
          </a:p>
        </p:txBody>
      </p:sp>
      <p:sp>
        <p:nvSpPr>
          <p:cNvPr id="54" name="Rectangle 53"/>
          <p:cNvSpPr/>
          <p:nvPr/>
        </p:nvSpPr>
        <p:spPr>
          <a:xfrm>
            <a:off x="6615695" y="1349518"/>
            <a:ext cx="13724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Concatenation</a:t>
            </a:r>
          </a:p>
        </p:txBody>
      </p:sp>
      <p:sp>
        <p:nvSpPr>
          <p:cNvPr id="59" name="Rectangle: Rounded Corners 58"/>
          <p:cNvSpPr/>
          <p:nvPr/>
        </p:nvSpPr>
        <p:spPr>
          <a:xfrm>
            <a:off x="3576896" y="3021138"/>
            <a:ext cx="994471" cy="338547"/>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1x1 conv</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1" name="Straight Arrow Connector 60"/>
          <p:cNvCxnSpPr>
            <a:stCxn id="29" idx="3"/>
            <a:endCxn id="59" idx="1"/>
          </p:cNvCxnSpPr>
          <p:nvPr/>
        </p:nvCxnSpPr>
        <p:spPr>
          <a:xfrm>
            <a:off x="3336052" y="3190010"/>
            <a:ext cx="240842"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9" idx="3"/>
            <a:endCxn id="30" idx="1"/>
          </p:cNvCxnSpPr>
          <p:nvPr/>
        </p:nvCxnSpPr>
        <p:spPr>
          <a:xfrm flipV="1">
            <a:off x="4571365" y="3190010"/>
            <a:ext cx="271304"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542277" y="2326772"/>
            <a:ext cx="1546648" cy="34343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5x(256x128x256)</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80"/>
          <p:cNvSpPr/>
          <p:nvPr/>
        </p:nvSpPr>
        <p:spPr>
          <a:xfrm>
            <a:off x="6685397" y="2688137"/>
            <a:ext cx="217239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shared feature map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for decoder</a:t>
            </a:r>
          </a:p>
        </p:txBody>
      </p:sp>
      <p:sp>
        <p:nvSpPr>
          <p:cNvPr id="82" name="Rectangle 81"/>
          <p:cNvSpPr/>
          <p:nvPr/>
        </p:nvSpPr>
        <p:spPr>
          <a:xfrm>
            <a:off x="5190" y="3794927"/>
            <a:ext cx="8953080"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1x1xCxdepth(256)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at_pool1x1 = slim.conv2d(output_block4, depth, [1, 1], scope="conv_1x1_0",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at_pool3x3_1 = slim.conv2d(output_block4, depth, [3, 3], scope="conv_3x3_1", rate=12,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at_pool3x3_2 = slim.conv2d(output_block4, depth, [3, 3], scope="conv_3x3_2", rate=24,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at_pool3x3_3 = slim.conv2d(output_block4, depth, [3, 3], scope="conv_3x3_3", rate=36,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-&gt; Bx1x1xC: global average pooling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tf.reduce_mean(output_block4, [1, 2], name='image_level_global_pool', keep_dims=True)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Bx1x1xC * 1x1xCxdepth -&gt; Bx1x1xdepth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slim.conv2d(image_level_features, depth, [1, 1], scope="image_level_conv_1x1",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Bx1x1xdepth -&gt; BxWxHxdepth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tf.image.resize_bilinear(image_level_features, (feature_map_size[1], feature_map_size[2]))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concatenate along the depth 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output = tf.concat((at_pool1x1, at_pool3x3_1, at_pool3x3_2, at_pool3x3_3, image_level_features), axis=3, name="concat")</a:t>
            </a:r>
          </a:p>
        </p:txBody>
      </p:sp>
      <p:sp>
        <p:nvSpPr>
          <p:cNvPr id="86" name="Rectangle 85"/>
          <p:cNvSpPr/>
          <p:nvPr/>
        </p:nvSpPr>
        <p:spPr>
          <a:xfrm>
            <a:off x="0" y="3278723"/>
            <a:ext cx="22029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DeeplabV3+ [3]</a:t>
            </a:r>
          </a:p>
        </p:txBody>
      </p:sp>
      <p:cxnSp>
        <p:nvCxnSpPr>
          <p:cNvPr id="32" name="Connector: Elbow 33"/>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1"/>
          <p:cNvGrpSpPr/>
          <p:nvPr/>
        </p:nvGrpSpPr>
        <p:grpSpPr>
          <a:xfrm>
            <a:off x="1310914" y="1182453"/>
            <a:ext cx="945337" cy="512601"/>
            <a:chOff x="7718135" y="3884299"/>
            <a:chExt cx="945337" cy="512601"/>
          </a:xfrm>
        </p:grpSpPr>
        <p:sp>
          <p:nvSpPr>
            <p:cNvPr id="35" name="TextBox 32"/>
            <p:cNvSpPr txBox="1"/>
            <p:nvPr/>
          </p:nvSpPr>
          <p:spPr>
            <a:xfrm>
              <a:off x="7745198" y="3884299"/>
              <a:ext cx="6819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Calibri"/>
                  <a:ea typeface="+mn-ea"/>
                  <a:cs typeface="+mn-cs"/>
                </a:rPr>
                <a:t>14x14x512</a:t>
              </a:r>
            </a:p>
          </p:txBody>
        </p:sp>
        <p:sp>
          <p:nvSpPr>
            <p:cNvPr id="37" name="TextBox 34"/>
            <p:cNvSpPr txBox="1"/>
            <p:nvPr/>
          </p:nvSpPr>
          <p:spPr>
            <a:xfrm>
              <a:off x="8324655" y="4041433"/>
              <a:ext cx="33881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a:ea typeface="+mn-ea"/>
                  <a:cs typeface="+mn-cs"/>
                </a:rPr>
                <a:t>x3</a:t>
              </a:r>
            </a:p>
          </p:txBody>
        </p:sp>
        <p:sp>
          <p:nvSpPr>
            <p:cNvPr id="38" name="TextBox 36"/>
            <p:cNvSpPr txBox="1"/>
            <p:nvPr/>
          </p:nvSpPr>
          <p:spPr>
            <a:xfrm>
              <a:off x="7718135" y="4122694"/>
              <a:ext cx="76373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14x14x2048</a:t>
              </a:r>
            </a:p>
          </p:txBody>
        </p:sp>
        <p:sp>
          <p:nvSpPr>
            <p:cNvPr id="39" name="Right Bracket 37"/>
            <p:cNvSpPr/>
            <p:nvPr/>
          </p:nvSpPr>
          <p:spPr>
            <a:xfrm flipH="1">
              <a:off x="7743528" y="3915300"/>
              <a:ext cx="113078" cy="4590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ight Bracket 38"/>
            <p:cNvSpPr/>
            <p:nvPr/>
          </p:nvSpPr>
          <p:spPr>
            <a:xfrm>
              <a:off x="8129233" y="3937640"/>
              <a:ext cx="234707" cy="45926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39"/>
            <p:cNvSpPr txBox="1"/>
            <p:nvPr/>
          </p:nvSpPr>
          <p:spPr>
            <a:xfrm>
              <a:off x="7729701" y="3992977"/>
              <a:ext cx="6819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Calibri"/>
                  <a:ea typeface="+mn-ea"/>
                  <a:cs typeface="+mn-cs"/>
                </a:rPr>
                <a:t>14x14x512</a:t>
              </a:r>
            </a:p>
          </p:txBody>
        </p:sp>
      </p:grpSp>
      <p:cxnSp>
        <p:nvCxnSpPr>
          <p:cNvPr id="43" name="Straight Arrow Connector 2"/>
          <p:cNvCxnSpPr/>
          <p:nvPr/>
        </p:nvCxnSpPr>
        <p:spPr>
          <a:xfrm flipH="1">
            <a:off x="1449385" y="1695054"/>
            <a:ext cx="57867" cy="3705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3"/>
          <p:cNvSpPr txBox="1"/>
          <p:nvPr/>
        </p:nvSpPr>
        <p:spPr>
          <a:xfrm>
            <a:off x="1336526" y="968427"/>
            <a:ext cx="783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block 4</a:t>
            </a:r>
          </a:p>
        </p:txBody>
      </p:sp>
      <p:sp>
        <p:nvSpPr>
          <p:cNvPr id="49" name="TextBox 48"/>
          <p:cNvSpPr txBox="1"/>
          <p:nvPr/>
        </p:nvSpPr>
        <p:spPr>
          <a:xfrm>
            <a:off x="1274029" y="1688686"/>
            <a:ext cx="887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o/p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14x14x2048c</a:t>
            </a:r>
          </a:p>
        </p:txBody>
      </p:sp>
      <p:sp>
        <p:nvSpPr>
          <p:cNvPr id="52" name="文字方塊 51"/>
          <p:cNvSpPr txBox="1"/>
          <p:nvPr/>
        </p:nvSpPr>
        <p:spPr>
          <a:xfrm>
            <a:off x="1079997" y="1355563"/>
            <a:ext cx="4882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o/p</a:t>
            </a:r>
          </a:p>
        </p:txBody>
      </p:sp>
      <p:sp>
        <p:nvSpPr>
          <p:cNvPr id="55" name="文字方塊 54"/>
          <p:cNvSpPr txBox="1"/>
          <p:nvPr/>
        </p:nvSpPr>
        <p:spPr>
          <a:xfrm>
            <a:off x="1904162" y="3372084"/>
            <a:ext cx="4882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o/p</a:t>
            </a:r>
          </a:p>
        </p:txBody>
      </p:sp>
      <p:sp>
        <p:nvSpPr>
          <p:cNvPr id="56" name="文字方塊 55"/>
          <p:cNvSpPr txBox="1"/>
          <p:nvPr/>
        </p:nvSpPr>
        <p:spPr>
          <a:xfrm>
            <a:off x="3550006" y="2806588"/>
            <a:ext cx="11017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(1x1x256)x256c </a:t>
            </a:r>
            <a:r>
              <a:rPr kumimoji="0" lang="en-US" sz="1000" b="0" i="0" u="none" strike="noStrike" kern="1200" cap="none" spc="0" normalizeH="0" baseline="0" noProof="0" dirty="0">
                <a:ln>
                  <a:noFill/>
                </a:ln>
                <a:solidFill>
                  <a:srgbClr val="FF0000"/>
                </a:solidFill>
                <a:effectLst/>
                <a:uLnTx/>
                <a:uFillTx/>
                <a:latin typeface="Calibri"/>
                <a:ea typeface="+mn-ea"/>
                <a:cs typeface="+mn-cs"/>
              </a:rPr>
              <a:t>??</a:t>
            </a:r>
          </a:p>
        </p:txBody>
      </p:sp>
      <p:sp>
        <p:nvSpPr>
          <p:cNvPr id="57" name="TextBox 362"/>
          <p:cNvSpPr txBox="1"/>
          <p:nvPr/>
        </p:nvSpPr>
        <p:spPr>
          <a:xfrm>
            <a:off x="2412766" y="3396604"/>
            <a:ext cx="753073"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14x14x256c</a:t>
            </a:r>
          </a:p>
        </p:txBody>
      </p:sp>
      <p:sp>
        <p:nvSpPr>
          <p:cNvPr id="58" name="TextBox 416"/>
          <p:cNvSpPr txBox="1"/>
          <p:nvPr/>
        </p:nvSpPr>
        <p:spPr>
          <a:xfrm>
            <a:off x="5012580" y="3396604"/>
            <a:ext cx="69515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7x7x256c</a:t>
            </a:r>
          </a:p>
        </p:txBody>
      </p:sp>
      <p:sp>
        <p:nvSpPr>
          <p:cNvPr id="60" name="TextBox 417"/>
          <p:cNvSpPr txBox="1"/>
          <p:nvPr/>
        </p:nvSpPr>
        <p:spPr>
          <a:xfrm>
            <a:off x="3701238" y="3367376"/>
            <a:ext cx="64726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7x7x256c</a:t>
            </a:r>
          </a:p>
        </p:txBody>
      </p:sp>
      <p:pic>
        <p:nvPicPr>
          <p:cNvPr id="62" name="圖片 61"/>
          <p:cNvPicPr>
            <a:picLocks noChangeAspect="1"/>
          </p:cNvPicPr>
          <p:nvPr/>
        </p:nvPicPr>
        <p:blipFill>
          <a:blip r:embed="rId4"/>
          <a:stretch>
            <a:fillRect/>
          </a:stretch>
        </p:blipFill>
        <p:spPr>
          <a:xfrm>
            <a:off x="7478752" y="1416544"/>
            <a:ext cx="1287033" cy="1016421"/>
          </a:xfrm>
          <a:prstGeom prst="rect">
            <a:avLst/>
          </a:prstGeom>
        </p:spPr>
      </p:pic>
      <p:sp>
        <p:nvSpPr>
          <p:cNvPr id="64" name="TextBox 197"/>
          <p:cNvSpPr txBox="1"/>
          <p:nvPr/>
        </p:nvSpPr>
        <p:spPr>
          <a:xfrm>
            <a:off x="7995806" y="1849027"/>
            <a:ext cx="7637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o/p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14x14x256c</a:t>
            </a:r>
          </a:p>
        </p:txBody>
      </p:sp>
      <p:sp>
        <p:nvSpPr>
          <p:cNvPr id="65" name="TextBox 78"/>
          <p:cNvSpPr txBox="1"/>
          <p:nvPr/>
        </p:nvSpPr>
        <p:spPr>
          <a:xfrm>
            <a:off x="7197671" y="1198325"/>
            <a:ext cx="108297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Concatenate+ (1x1x(5x256))x256c conv </a:t>
            </a:r>
            <a:r>
              <a:rPr kumimoji="0" lang="en-US" sz="900" b="0" i="0" u="none" strike="noStrike" kern="1200" cap="none" spc="0" normalizeH="0" baseline="0" noProof="0" dirty="0">
                <a:ln>
                  <a:noFill/>
                </a:ln>
                <a:solidFill>
                  <a:srgbClr val="FF0000"/>
                </a:solidFill>
                <a:effectLst/>
                <a:uLnTx/>
                <a:uFillTx/>
                <a:latin typeface="Calibri"/>
                <a:ea typeface="+mn-ea"/>
                <a:cs typeface="+mn-cs"/>
              </a:rPr>
              <a:t>??</a:t>
            </a:r>
          </a:p>
        </p:txBody>
      </p:sp>
      <p:cxnSp>
        <p:nvCxnSpPr>
          <p:cNvPr id="66" name="直線接點 65"/>
          <p:cNvCxnSpPr/>
          <p:nvPr/>
        </p:nvCxnSpPr>
        <p:spPr>
          <a:xfrm>
            <a:off x="5190" y="5318421"/>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5190" y="6443137"/>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144226" y="586842"/>
            <a:ext cx="6862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a:ea typeface="+mn-ea"/>
                <a:cs typeface="+mn-cs"/>
              </a:rPr>
              <a:t>+ASPP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771"/>
            <a:ext cx="9144000" cy="535258"/>
          </a:xfrm>
        </p:spPr>
        <p:txBody>
          <a:bodyPr>
            <a:normAutofit fontScale="90000"/>
          </a:bodyPr>
          <a:lstStyle/>
          <a:p>
            <a:r>
              <a:rPr lang="en-US" sz="2400" dirty="0"/>
              <a:t>1.2.1-4 Atrous Spatial Pyramid Pooling (ASPP) (from DeepLabv3) (6/6)</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1660175" y="834810"/>
            <a:ext cx="5120333" cy="2863788"/>
          </a:xfrm>
          <a:prstGeom prst="rect">
            <a:avLst/>
          </a:prstGeom>
        </p:spPr>
      </p:pic>
      <p:pic>
        <p:nvPicPr>
          <p:cNvPr id="8" name="Content Placeholder 4"/>
          <p:cNvPicPr>
            <a:picLocks noGrp="1" noChangeAspect="1"/>
          </p:cNvPicPr>
          <p:nvPr>
            <p:ph idx="1"/>
          </p:nvPr>
        </p:nvPicPr>
        <p:blipFill>
          <a:blip r:embed="rId3"/>
          <a:stretch>
            <a:fillRect/>
          </a:stretch>
        </p:blipFill>
        <p:spPr>
          <a:xfrm>
            <a:off x="540691" y="3789987"/>
            <a:ext cx="8297710" cy="222368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文字方塊 249">
                <a:extLst>
                  <a:ext uri="{FF2B5EF4-FFF2-40B4-BE49-F238E27FC236}">
                    <a16:creationId xmlns:a16="http://schemas.microsoft.com/office/drawing/2014/main" id="{6EE10A39-3DA1-F8C4-8F45-FB8B0CA7A203}"/>
                  </a:ext>
                </a:extLst>
              </p:cNvPr>
              <p:cNvSpPr txBox="1"/>
              <p:nvPr/>
            </p:nvSpPr>
            <p:spPr>
              <a:xfrm>
                <a:off x="735239" y="5397742"/>
                <a:ext cx="1690777" cy="7727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Patches P={</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For each </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16</m:t>
                    </m:r>
                    <m: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f>
                      <m:fPr>
                        <m:ctrlP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𝐻</m:t>
                        </m:r>
                      </m:num>
                      <m:den>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16</m:t>
                        </m:r>
                      </m:den>
                    </m:f>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num>
                      <m:den>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den>
                    </m:f>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=196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Where</a:t>
                </a:r>
                <a14:m>
                  <m:oMath xmlns:m="http://schemas.openxmlformats.org/officeDocument/2006/math">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dirty="0" err="1" smtClean="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1,..,N(=196)</a:t>
                </a:r>
              </a:p>
            </p:txBody>
          </p:sp>
        </mc:Choice>
        <mc:Fallback xmlns="">
          <p:sp>
            <p:nvSpPr>
              <p:cNvPr id="58" name="文字方塊 249">
                <a:extLst>
                  <a:ext uri="{FF2B5EF4-FFF2-40B4-BE49-F238E27FC236}">
                    <a16:creationId xmlns:a16="http://schemas.microsoft.com/office/drawing/2014/main" id="{6EE10A39-3DA1-F8C4-8F45-FB8B0CA7A203}"/>
                  </a:ext>
                </a:extLst>
              </p:cNvPr>
              <p:cNvSpPr txBox="1">
                <a:spLocks noRot="1" noChangeAspect="1" noMove="1" noResize="1" noEditPoints="1" noAdjustHandles="1" noChangeArrowheads="1" noChangeShapeType="1" noTextEdit="1"/>
              </p:cNvSpPr>
              <p:nvPr/>
            </p:nvSpPr>
            <p:spPr>
              <a:xfrm>
                <a:off x="735239" y="5397742"/>
                <a:ext cx="1690777" cy="772712"/>
              </a:xfrm>
              <a:prstGeom prst="rect">
                <a:avLst/>
              </a:prstGeom>
              <a:blipFill>
                <a:blip r:embed="rId3"/>
                <a:stretch>
                  <a:fillRect b="-3937"/>
                </a:stretch>
              </a:blipFill>
            </p:spPr>
            <p:txBody>
              <a:bodyPr/>
              <a:lstStyle/>
              <a:p>
                <a:r>
                  <a:rPr lang="en-US">
                    <a:noFill/>
                  </a:rPr>
                  <a:t> </a:t>
                </a:r>
              </a:p>
            </p:txBody>
          </p:sp>
        </mc:Fallback>
      </mc:AlternateContent>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a:xfrm>
            <a:off x="7086600" y="6475138"/>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ea typeface="新細明體"/>
              <a:cs typeface="+mn-cs"/>
            </a:endParaRPr>
          </a:p>
        </p:txBody>
      </p:sp>
      <p:pic>
        <p:nvPicPr>
          <p:cNvPr id="10" name="圖片 9">
            <a:extLst>
              <a:ext uri="{FF2B5EF4-FFF2-40B4-BE49-F238E27FC236}">
                <a16:creationId xmlns:a16="http://schemas.microsoft.com/office/drawing/2014/main" id="{F73B5C30-E3FE-220B-4EC7-69830EF96D38}"/>
              </a:ext>
            </a:extLst>
          </p:cNvPr>
          <p:cNvPicPr>
            <a:picLocks noChangeAspect="1"/>
          </p:cNvPicPr>
          <p:nvPr/>
        </p:nvPicPr>
        <p:blipFill>
          <a:blip r:embed="rId4">
            <a:alphaModFix amt="70000"/>
          </a:blip>
          <a:stretch>
            <a:fillRect/>
          </a:stretch>
        </p:blipFill>
        <p:spPr>
          <a:xfrm>
            <a:off x="912280" y="328830"/>
            <a:ext cx="8039100" cy="418147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B25E8F1-4553-C765-7DE3-AE24A21ABDFD}"/>
                  </a:ext>
                </a:extLst>
              </p:cNvPr>
              <p:cNvSpPr txBox="1"/>
              <p:nvPr/>
            </p:nvSpPr>
            <p:spPr>
              <a:xfrm>
                <a:off x="448275" y="4895409"/>
                <a:ext cx="1878657" cy="553998"/>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1.1 Patch-Partition Input Image</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Separate input image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𝐼</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patches (</a:t>
                </a: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16x16x3c)</a:t>
                </a:r>
              </a:p>
            </p:txBody>
          </p:sp>
        </mc:Choice>
        <mc:Fallback xmlns="">
          <p:sp>
            <p:nvSpPr>
              <p:cNvPr id="12" name="文字方塊 11">
                <a:extLst>
                  <a:ext uri="{FF2B5EF4-FFF2-40B4-BE49-F238E27FC236}">
                    <a16:creationId xmlns:a16="http://schemas.microsoft.com/office/drawing/2014/main" id="{1B25E8F1-4553-C765-7DE3-AE24A21ABDFD}"/>
                  </a:ext>
                </a:extLst>
              </p:cNvPr>
              <p:cNvSpPr txBox="1">
                <a:spLocks noRot="1" noChangeAspect="1" noMove="1" noResize="1" noEditPoints="1" noAdjustHandles="1" noChangeArrowheads="1" noChangeShapeType="1" noTextEdit="1"/>
              </p:cNvSpPr>
              <p:nvPr/>
            </p:nvSpPr>
            <p:spPr>
              <a:xfrm>
                <a:off x="448275" y="4895409"/>
                <a:ext cx="1878657" cy="553998"/>
              </a:xfrm>
              <a:prstGeom prst="rect">
                <a:avLst/>
              </a:prstGeom>
              <a:blipFill>
                <a:blip r:embed="rId5"/>
                <a:stretch>
                  <a:fillRect b="-5495"/>
                </a:stretch>
              </a:blipFill>
            </p:spPr>
            <p:txBody>
              <a:bodyPr/>
              <a:lstStyle/>
              <a:p>
                <a:r>
                  <a:rPr lang="en-US">
                    <a:noFill/>
                  </a:rPr>
                  <a:t> </a:t>
                </a:r>
              </a:p>
            </p:txBody>
          </p:sp>
        </mc:Fallback>
      </mc:AlternateContent>
      <p:sp>
        <p:nvSpPr>
          <p:cNvPr id="13" name="左大括弧 12">
            <a:extLst>
              <a:ext uri="{FF2B5EF4-FFF2-40B4-BE49-F238E27FC236}">
                <a16:creationId xmlns:a16="http://schemas.microsoft.com/office/drawing/2014/main" id="{39289CEE-97BE-3F8A-F2D2-682107F40D96}"/>
              </a:ext>
            </a:extLst>
          </p:cNvPr>
          <p:cNvSpPr/>
          <p:nvPr/>
        </p:nvSpPr>
        <p:spPr>
          <a:xfrm>
            <a:off x="791630" y="3352960"/>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4" name="左大括弧 13">
            <a:extLst>
              <a:ext uri="{FF2B5EF4-FFF2-40B4-BE49-F238E27FC236}">
                <a16:creationId xmlns:a16="http://schemas.microsoft.com/office/drawing/2014/main" id="{521E40E9-9E6F-497A-32B7-CBB6379EDC82}"/>
              </a:ext>
            </a:extLst>
          </p:cNvPr>
          <p:cNvSpPr/>
          <p:nvPr/>
        </p:nvSpPr>
        <p:spPr>
          <a:xfrm rot="16200000">
            <a:off x="1375831" y="3904912"/>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5" name="文字方塊 14">
            <a:extLst>
              <a:ext uri="{FF2B5EF4-FFF2-40B4-BE49-F238E27FC236}">
                <a16:creationId xmlns:a16="http://schemas.microsoft.com/office/drawing/2014/main" id="{51EFA82D-22AB-3BFE-E8DB-32210BB0813B}"/>
              </a:ext>
            </a:extLst>
          </p:cNvPr>
          <p:cNvSpPr txBox="1"/>
          <p:nvPr/>
        </p:nvSpPr>
        <p:spPr>
          <a:xfrm>
            <a:off x="545168" y="4437434"/>
            <a:ext cx="3700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a:t>
            </a:r>
          </a:p>
        </p:txBody>
      </p:sp>
      <p:sp>
        <p:nvSpPr>
          <p:cNvPr id="18" name="文字方塊 17">
            <a:extLst>
              <a:ext uri="{FF2B5EF4-FFF2-40B4-BE49-F238E27FC236}">
                <a16:creationId xmlns:a16="http://schemas.microsoft.com/office/drawing/2014/main" id="{0EFD4688-0A03-861E-635D-4323AEBA0817}"/>
              </a:ext>
            </a:extLst>
          </p:cNvPr>
          <p:cNvSpPr txBox="1"/>
          <p:nvPr/>
        </p:nvSpPr>
        <p:spPr>
          <a:xfrm>
            <a:off x="1347363" y="4149074"/>
            <a:ext cx="71819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0E541FF-5693-50DE-E545-E01F3CD106B3}"/>
                  </a:ext>
                </a:extLst>
              </p:cNvPr>
              <p:cNvSpPr txBox="1"/>
              <p:nvPr/>
            </p:nvSpPr>
            <p:spPr>
              <a:xfrm>
                <a:off x="2251103" y="3978101"/>
                <a:ext cx="4490478" cy="2875082"/>
              </a:xfrm>
              <a:prstGeom prst="rect">
                <a:avLst/>
              </a:prstGeom>
              <a:noFill/>
            </p:spPr>
            <p:txBody>
              <a:bodyPr wrap="square" rtlCol="0">
                <a:spAutoFit/>
              </a:bodyPr>
              <a:lstStyle/>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Convert 2D Patches to 1D Patch Embeddings</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Pre-process image patches </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patch-embeddings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enhanced by positional embeddings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𝑏</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a:p>
                <a:pPr marL="182563"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Patches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d>
                      <m:dPr>
                        <m:begChr m:val="{"/>
                        <m:endChr m:val="}"/>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dPr>
                      <m:e>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e>
                    </m:d>
                    <m:r>
                      <a:rPr kumimoji="0" lang="en-US" sz="10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16×16×3c each, N=196 patches</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1.2</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Patch-Embedding (Reshape 2D to 1D):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flattens each</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 patch 1</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×(16 *16 *3). </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1.3 Channel Reduction</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transforms each patch to the same or lower-dimensional space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(=768c or 512c, 256c, 128c). </a:t>
                </a:r>
              </a:p>
              <a:p>
                <a:pPr marL="1343025"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𝑓𝑙𝑎𝑡𝑡𝑒𝑛</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Cambria Math" panose="02040503050406030204" pitchFamily="18" charset="0"/>
                    <a:cs typeface="+mn-cs"/>
                  </a:rPr>
                  <a:t> </a:t>
                </a:r>
                <a14:m>
                  <m:oMath xmlns:m="http://schemas.openxmlformats.org/officeDocument/2006/math">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(768×768c)</a:t>
                </a: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1.3 Add Positional Embedding</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B, where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𝑏</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for each Vector p</a:t>
                </a:r>
                <a14:m>
                  <m:oMath xmlns:m="http://schemas.openxmlformats.org/officeDocument/2006/math">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corresponds to the patch position in the original input image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p>
              <a:p>
                <a:pPr marL="1343025"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up>
                    </m:s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𝐵</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a:p>
                <a:pPr marL="13430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13430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2328863"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1.4</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Append Class Embedding</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the e</a:t>
                </a:r>
                <a14:m>
                  <m:oMath xmlns:m="http://schemas.openxmlformats.org/officeDocument/2006/math">
                    <m:r>
                      <m:rPr>
                        <m:sty m:val="p"/>
                      </m:rP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mbedded</m:t>
                    </m:r>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 </m:t>
                    </m:r>
                    <m:r>
                      <m:rPr>
                        <m:sty m:val="p"/>
                      </m:rP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patches</m:t>
                    </m:r>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 </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Class embedding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performs attention on other embedded patches. It is input to the MLP/FC Layer for Classification after transformer encoder</a:t>
                </a:r>
              </a:p>
              <a:p>
                <a:pPr marL="182563"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Tokens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ℓ−1=0</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N=1 to 196,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a:t>
                </a:r>
              </a:p>
              <a:p>
                <a:pPr marL="981075"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Class token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 </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19" name="文字方塊 18">
                <a:extLst>
                  <a:ext uri="{FF2B5EF4-FFF2-40B4-BE49-F238E27FC236}">
                    <a16:creationId xmlns:a16="http://schemas.microsoft.com/office/drawing/2014/main" id="{10E541FF-5693-50DE-E545-E01F3CD106B3}"/>
                  </a:ext>
                </a:extLst>
              </p:cNvPr>
              <p:cNvSpPr txBox="1">
                <a:spLocks noRot="1" noChangeAspect="1" noMove="1" noResize="1" noEditPoints="1" noAdjustHandles="1" noChangeArrowheads="1" noChangeShapeType="1" noTextEdit="1"/>
              </p:cNvSpPr>
              <p:nvPr/>
            </p:nvSpPr>
            <p:spPr>
              <a:xfrm>
                <a:off x="2251103" y="3978101"/>
                <a:ext cx="4490478" cy="2875082"/>
              </a:xfrm>
              <a:prstGeom prst="rect">
                <a:avLst/>
              </a:prstGeom>
              <a:blipFill>
                <a:blip r:embed="rId6"/>
                <a:stretch>
                  <a:fillRect b="-425"/>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A91140F5-3677-100B-68FB-25B06E99235C}"/>
              </a:ext>
            </a:extLst>
          </p:cNvPr>
          <p:cNvSpPr/>
          <p:nvPr/>
        </p:nvSpPr>
        <p:spPr>
          <a:xfrm>
            <a:off x="471621" y="3299240"/>
            <a:ext cx="1734634" cy="287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1" name="手繪多邊形: 圖案 20">
            <a:extLst>
              <a:ext uri="{FF2B5EF4-FFF2-40B4-BE49-F238E27FC236}">
                <a16:creationId xmlns:a16="http://schemas.microsoft.com/office/drawing/2014/main" id="{27A0C1FD-F113-9557-2484-E992E442C40C}"/>
              </a:ext>
            </a:extLst>
          </p:cNvPr>
          <p:cNvSpPr/>
          <p:nvPr/>
        </p:nvSpPr>
        <p:spPr>
          <a:xfrm>
            <a:off x="494755" y="2578257"/>
            <a:ext cx="6126176" cy="4181474"/>
          </a:xfrm>
          <a:custGeom>
            <a:avLst/>
            <a:gdLst>
              <a:gd name="connsiteX0" fmla="*/ 0 w 5715000"/>
              <a:gd name="connsiteY0" fmla="*/ 25400 h 2438400"/>
              <a:gd name="connsiteX1" fmla="*/ 0 w 5715000"/>
              <a:gd name="connsiteY1" fmla="*/ 698500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13094 w 5715000"/>
              <a:gd name="connsiteY2" fmla="*/ 609571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586156 w 5715000"/>
              <a:gd name="connsiteY2" fmla="*/ 413119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429958 h 2438400"/>
              <a:gd name="connsiteX2" fmla="*/ 1586156 w 5715000"/>
              <a:gd name="connsiteY2" fmla="*/ 413119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2438400">
                <a:moveTo>
                  <a:pt x="0" y="25400"/>
                </a:moveTo>
                <a:lnTo>
                  <a:pt x="0" y="429958"/>
                </a:lnTo>
                <a:cubicBezTo>
                  <a:pt x="537698" y="429958"/>
                  <a:pt x="1048458" y="413119"/>
                  <a:pt x="1586156" y="413119"/>
                </a:cubicBezTo>
                <a:cubicBezTo>
                  <a:pt x="1590325" y="1022729"/>
                  <a:pt x="1621431" y="1828790"/>
                  <a:pt x="1625600" y="2438400"/>
                </a:cubicBezTo>
                <a:lnTo>
                  <a:pt x="5715000" y="2438400"/>
                </a:lnTo>
                <a:lnTo>
                  <a:pt x="5715000" y="0"/>
                </a:lnTo>
                <a:lnTo>
                  <a:pt x="0" y="254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23" name="接點: 肘形 22">
            <a:extLst>
              <a:ext uri="{FF2B5EF4-FFF2-40B4-BE49-F238E27FC236}">
                <a16:creationId xmlns:a16="http://schemas.microsoft.com/office/drawing/2014/main" id="{4C827AB2-B0F3-B330-99FF-88563FC1C256}"/>
              </a:ext>
            </a:extLst>
          </p:cNvPr>
          <p:cNvCxnSpPr>
            <a:cxnSpLocks/>
            <a:stCxn id="45" idx="2"/>
          </p:cNvCxnSpPr>
          <p:nvPr/>
        </p:nvCxnSpPr>
        <p:spPr>
          <a:xfrm rot="16200000" flipH="1">
            <a:off x="1130952" y="4663053"/>
            <a:ext cx="2892308" cy="251891"/>
          </a:xfrm>
          <a:prstGeom prst="bentConnector3">
            <a:avLst>
              <a:gd name="adj1" fmla="val 9991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800A61A0-EDE2-009D-1175-C7799F81105D}"/>
              </a:ext>
            </a:extLst>
          </p:cNvPr>
          <p:cNvCxnSpPr>
            <a:cxnSpLocks/>
          </p:cNvCxnSpPr>
          <p:nvPr/>
        </p:nvCxnSpPr>
        <p:spPr>
          <a:xfrm>
            <a:off x="6620930" y="2578259"/>
            <a:ext cx="717626" cy="138352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3DDF0253-AA79-3711-CF23-391C1A48397F}"/>
              </a:ext>
            </a:extLst>
          </p:cNvPr>
          <p:cNvCxnSpPr>
            <a:cxnSpLocks/>
            <a:stCxn id="21" idx="4"/>
          </p:cNvCxnSpPr>
          <p:nvPr/>
        </p:nvCxnSpPr>
        <p:spPr>
          <a:xfrm flipV="1">
            <a:off x="6620931" y="4456851"/>
            <a:ext cx="722591" cy="230288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CFD4227-30DF-36D8-DFF6-520BAD13442D}"/>
              </a:ext>
            </a:extLst>
          </p:cNvPr>
          <p:cNvCxnSpPr>
            <a:cxnSpLocks/>
          </p:cNvCxnSpPr>
          <p:nvPr/>
        </p:nvCxnSpPr>
        <p:spPr>
          <a:xfrm flipV="1">
            <a:off x="6207548" y="766971"/>
            <a:ext cx="892807" cy="923851"/>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04C4916C-4DCF-5647-68AD-B5F6636BDC1C}"/>
              </a:ext>
            </a:extLst>
          </p:cNvPr>
          <p:cNvCxnSpPr>
            <a:cxnSpLocks/>
          </p:cNvCxnSpPr>
          <p:nvPr/>
        </p:nvCxnSpPr>
        <p:spPr>
          <a:xfrm>
            <a:off x="6196745" y="2353985"/>
            <a:ext cx="952894" cy="1474289"/>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DACB46ED-2381-6BBD-8803-31130A3CAB9D}"/>
              </a:ext>
            </a:extLst>
          </p:cNvPr>
          <p:cNvSpPr txBox="1"/>
          <p:nvPr/>
        </p:nvSpPr>
        <p:spPr>
          <a:xfrm>
            <a:off x="426456" y="1613737"/>
            <a:ext cx="2357516" cy="861774"/>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2. Encode Features using </a:t>
            </a:r>
            <a:r>
              <a:rPr kumimoji="0" lang="en-US" altLang="zh-TW" sz="1000" b="0" i="0" u="none" strike="noStrike" kern="1200" cap="none" spc="0" normalizeH="0" baseline="0" noProof="0" dirty="0">
                <a:ln>
                  <a:noFill/>
                </a:ln>
                <a:solidFill>
                  <a:srgbClr val="00B050"/>
                </a:solidFill>
                <a:effectLst/>
                <a:uLnTx/>
                <a:uFillTx/>
                <a:latin typeface="Times New Roman"/>
                <a:ea typeface="新細明體"/>
                <a:cs typeface="+mn-cs"/>
              </a:rPr>
              <a:t>Transformer</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each of L (=12) encoder layers performs feature extraction on tokens.</a:t>
            </a:r>
          </a:p>
          <a:p>
            <a:pPr marL="258763"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Token 1 to N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perform attention on each other and on itself</a:t>
            </a:r>
          </a:p>
        </p:txBody>
      </p:sp>
      <p:sp>
        <p:nvSpPr>
          <p:cNvPr id="39" name="矩形 38">
            <a:extLst>
              <a:ext uri="{FF2B5EF4-FFF2-40B4-BE49-F238E27FC236}">
                <a16:creationId xmlns:a16="http://schemas.microsoft.com/office/drawing/2014/main" id="{5E545856-7E78-8383-D257-9E5EE7043D51}"/>
              </a:ext>
            </a:extLst>
          </p:cNvPr>
          <p:cNvSpPr/>
          <p:nvPr/>
        </p:nvSpPr>
        <p:spPr>
          <a:xfrm>
            <a:off x="494754" y="578795"/>
            <a:ext cx="6118224" cy="1060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0" name="文字方塊 39">
            <a:extLst>
              <a:ext uri="{FF2B5EF4-FFF2-40B4-BE49-F238E27FC236}">
                <a16:creationId xmlns:a16="http://schemas.microsoft.com/office/drawing/2014/main" id="{EDCE69DB-8835-C721-9097-82D561E61850}"/>
              </a:ext>
            </a:extLst>
          </p:cNvPr>
          <p:cNvSpPr txBox="1"/>
          <p:nvPr/>
        </p:nvSpPr>
        <p:spPr>
          <a:xfrm>
            <a:off x="2610417" y="666350"/>
            <a:ext cx="3909447" cy="553998"/>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3.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Classify Class Tokens using MLP Decoder</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Image Classification Using MLP Head (FC Layer)</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Only </a:t>
            </a:r>
            <a:r>
              <a:rPr kumimoji="0" lang="en-US" sz="1000" b="1" i="0" u="none" strike="noStrike" kern="1200" cap="none" spc="0" normalizeH="0" baseline="0" noProof="0" dirty="0">
                <a:ln>
                  <a:noFill/>
                </a:ln>
                <a:solidFill>
                  <a:prstClr val="black"/>
                </a:solidFill>
                <a:effectLst/>
                <a:uLnTx/>
                <a:uFillTx/>
                <a:latin typeface="Times New Roman"/>
                <a:ea typeface="新細明體"/>
                <a:cs typeface="+mn-cs"/>
              </a:rPr>
              <a:t>Class Token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is taken to do this - classification.</a:t>
            </a:r>
          </a:p>
        </p:txBody>
      </p:sp>
      <p:sp>
        <p:nvSpPr>
          <p:cNvPr id="42" name="文字方塊 41">
            <a:extLst>
              <a:ext uri="{FF2B5EF4-FFF2-40B4-BE49-F238E27FC236}">
                <a16:creationId xmlns:a16="http://schemas.microsoft.com/office/drawing/2014/main" id="{05FBA6F8-99C1-95E2-2798-D19CBDDCDA1A}"/>
              </a:ext>
            </a:extLst>
          </p:cNvPr>
          <p:cNvSpPr txBox="1"/>
          <p:nvPr/>
        </p:nvSpPr>
        <p:spPr>
          <a:xfrm>
            <a:off x="2172683" y="2837750"/>
            <a:ext cx="908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Embedding</a:t>
            </a:r>
          </a:p>
        </p:txBody>
      </p:sp>
      <p:sp>
        <p:nvSpPr>
          <p:cNvPr id="45" name="矩形 44">
            <a:extLst>
              <a:ext uri="{FF2B5EF4-FFF2-40B4-BE49-F238E27FC236}">
                <a16:creationId xmlns:a16="http://schemas.microsoft.com/office/drawing/2014/main" id="{6C306F6D-0F32-3A2D-0D8A-856DFF39851F}"/>
              </a:ext>
            </a:extLst>
          </p:cNvPr>
          <p:cNvSpPr/>
          <p:nvPr/>
        </p:nvSpPr>
        <p:spPr>
          <a:xfrm>
            <a:off x="2245152" y="2587041"/>
            <a:ext cx="412018" cy="7558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8" name="文字方塊 27">
            <a:extLst>
              <a:ext uri="{FF2B5EF4-FFF2-40B4-BE49-F238E27FC236}">
                <a16:creationId xmlns:a16="http://schemas.microsoft.com/office/drawing/2014/main" id="{876A8C6D-AB97-EEEE-44A3-768FCDF39173}"/>
              </a:ext>
            </a:extLst>
          </p:cNvPr>
          <p:cNvSpPr txBox="1"/>
          <p:nvPr/>
        </p:nvSpPr>
        <p:spPr>
          <a:xfrm rot="16200000">
            <a:off x="1598322" y="3887141"/>
            <a:ext cx="6732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p:sp>
        <p:nvSpPr>
          <p:cNvPr id="34" name="文字方塊 33">
            <a:extLst>
              <a:ext uri="{FF2B5EF4-FFF2-40B4-BE49-F238E27FC236}">
                <a16:creationId xmlns:a16="http://schemas.microsoft.com/office/drawing/2014/main" id="{B6FDC9FD-22CE-2348-4EE1-1F543D829F0C}"/>
              </a:ext>
            </a:extLst>
          </p:cNvPr>
          <p:cNvSpPr txBox="1"/>
          <p:nvPr/>
        </p:nvSpPr>
        <p:spPr>
          <a:xfrm>
            <a:off x="2442764" y="1374950"/>
            <a:ext cx="11799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a:ea typeface="新細明體"/>
                <a:cs typeface="+mn-cs"/>
              </a:rPr>
              <a:t>Class Vector </a:t>
            </a:r>
          </a:p>
        </p:txBody>
      </p:sp>
      <p:sp>
        <p:nvSpPr>
          <p:cNvPr id="35" name="文字方塊 34">
            <a:extLst>
              <a:ext uri="{FF2B5EF4-FFF2-40B4-BE49-F238E27FC236}">
                <a16:creationId xmlns:a16="http://schemas.microsoft.com/office/drawing/2014/main" id="{0D017028-B974-EC8F-0222-92BEE0807010}"/>
              </a:ext>
            </a:extLst>
          </p:cNvPr>
          <p:cNvSpPr txBox="1"/>
          <p:nvPr/>
        </p:nvSpPr>
        <p:spPr>
          <a:xfrm>
            <a:off x="6036901" y="2593975"/>
            <a:ext cx="6303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Patch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(token)</a:t>
            </a:r>
          </a:p>
        </p:txBody>
      </p:sp>
      <p:pic>
        <p:nvPicPr>
          <p:cNvPr id="36" name="圖片 35">
            <a:extLst>
              <a:ext uri="{FF2B5EF4-FFF2-40B4-BE49-F238E27FC236}">
                <a16:creationId xmlns:a16="http://schemas.microsoft.com/office/drawing/2014/main" id="{44D8078B-36CE-5A90-DEEE-68B9028216F3}"/>
              </a:ext>
            </a:extLst>
          </p:cNvPr>
          <p:cNvPicPr>
            <a:picLocks noChangeAspect="1"/>
          </p:cNvPicPr>
          <p:nvPr/>
        </p:nvPicPr>
        <p:blipFill rotWithShape="1">
          <a:blip r:embed="rId7"/>
          <a:srcRect l="60971" t="55182" r="37457" b="38145"/>
          <a:stretch/>
        </p:blipFill>
        <p:spPr>
          <a:xfrm>
            <a:off x="1662994" y="2413875"/>
            <a:ext cx="121942" cy="269135"/>
          </a:xfrm>
          <a:prstGeom prst="rect">
            <a:avLst/>
          </a:prstGeom>
        </p:spPr>
      </p:pic>
      <p:pic>
        <p:nvPicPr>
          <p:cNvPr id="41" name="圖片 40">
            <a:extLst>
              <a:ext uri="{FF2B5EF4-FFF2-40B4-BE49-F238E27FC236}">
                <a16:creationId xmlns:a16="http://schemas.microsoft.com/office/drawing/2014/main" id="{B51245EC-3803-DDAB-A2B2-36C7CBBA269D}"/>
              </a:ext>
            </a:extLst>
          </p:cNvPr>
          <p:cNvPicPr>
            <a:picLocks noChangeAspect="1"/>
          </p:cNvPicPr>
          <p:nvPr/>
        </p:nvPicPr>
        <p:blipFill rotWithShape="1">
          <a:blip r:embed="rId7"/>
          <a:srcRect l="62754" t="55737" r="35037" b="37254"/>
          <a:stretch/>
        </p:blipFill>
        <p:spPr>
          <a:xfrm>
            <a:off x="1129212" y="2453768"/>
            <a:ext cx="137631" cy="227090"/>
          </a:xfrm>
          <a:prstGeom prst="rect">
            <a:avLst/>
          </a:prstGeom>
        </p:spPr>
      </p:pic>
      <p:sp>
        <p:nvSpPr>
          <p:cNvPr id="37" name="矩形 36">
            <a:extLst>
              <a:ext uri="{FF2B5EF4-FFF2-40B4-BE49-F238E27FC236}">
                <a16:creationId xmlns:a16="http://schemas.microsoft.com/office/drawing/2014/main" id="{0DAAE75C-5776-9599-7CEB-7CB7D3CD0410}"/>
              </a:ext>
            </a:extLst>
          </p:cNvPr>
          <p:cNvSpPr/>
          <p:nvPr/>
        </p:nvSpPr>
        <p:spPr>
          <a:xfrm>
            <a:off x="494754" y="1631629"/>
            <a:ext cx="6118224" cy="807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3" name="文字方塊 42">
            <a:extLst>
              <a:ext uri="{FF2B5EF4-FFF2-40B4-BE49-F238E27FC236}">
                <a16:creationId xmlns:a16="http://schemas.microsoft.com/office/drawing/2014/main" id="{1D0D436A-3446-796D-870A-FA70F8880277}"/>
              </a:ext>
            </a:extLst>
          </p:cNvPr>
          <p:cNvSpPr txBox="1"/>
          <p:nvPr/>
        </p:nvSpPr>
        <p:spPr>
          <a:xfrm>
            <a:off x="6994486" y="470136"/>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 name="文字方塊 4">
            <a:extLst>
              <a:ext uri="{FF2B5EF4-FFF2-40B4-BE49-F238E27FC236}">
                <a16:creationId xmlns:a16="http://schemas.microsoft.com/office/drawing/2014/main" id="{1610B03E-C2B9-4930-D9E1-554DBD42AE67}"/>
              </a:ext>
            </a:extLst>
          </p:cNvPr>
          <p:cNvSpPr txBox="1"/>
          <p:nvPr/>
        </p:nvSpPr>
        <p:spPr>
          <a:xfrm>
            <a:off x="3264160" y="5746193"/>
            <a:ext cx="1146972" cy="298993"/>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Look-up table for positional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p:sp>
        <p:nvSpPr>
          <p:cNvPr id="17" name="文字方塊 16">
            <a:extLst>
              <a:ext uri="{FF2B5EF4-FFF2-40B4-BE49-F238E27FC236}">
                <a16:creationId xmlns:a16="http://schemas.microsoft.com/office/drawing/2014/main" id="{DCCEBDB1-E9BA-81A4-F041-218D32470A5F}"/>
              </a:ext>
            </a:extLst>
          </p:cNvPr>
          <p:cNvSpPr txBox="1"/>
          <p:nvPr/>
        </p:nvSpPr>
        <p:spPr>
          <a:xfrm>
            <a:off x="2714095" y="2960674"/>
            <a:ext cx="14057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50"/>
                </a:solidFill>
                <a:effectLst/>
                <a:uLnTx/>
                <a:uFillTx/>
                <a:latin typeface="Times New Roman"/>
                <a:ea typeface="新細明體"/>
                <a:cs typeface="+mn-cs"/>
              </a:rPr>
              <a:t>Reshape 2D to 1D</a:t>
            </a:r>
            <a:endParaRPr kumimoji="0" lang="zh-TW" altLang="en-US" sz="1200" b="0" i="0" u="none" strike="noStrike" kern="1200" cap="none" spc="0" normalizeH="0" baseline="0" noProof="0" dirty="0">
              <a:ln>
                <a:noFill/>
              </a:ln>
              <a:solidFill>
                <a:srgbClr val="00B050"/>
              </a:solidFill>
              <a:effectLst/>
              <a:uLnTx/>
              <a:uFillTx/>
              <a:latin typeface="Times New Roman"/>
              <a:ea typeface="新細明體"/>
              <a:cs typeface="+mn-cs"/>
            </a:endParaRPr>
          </a:p>
        </p:txBody>
      </p:sp>
      <p:sp>
        <p:nvSpPr>
          <p:cNvPr id="24" name="文字方塊 23">
            <a:extLst>
              <a:ext uri="{FF2B5EF4-FFF2-40B4-BE49-F238E27FC236}">
                <a16:creationId xmlns:a16="http://schemas.microsoft.com/office/drawing/2014/main" id="{CA871F60-77E7-3BFE-BE0C-675E552E4052}"/>
              </a:ext>
            </a:extLst>
          </p:cNvPr>
          <p:cNvSpPr txBox="1"/>
          <p:nvPr/>
        </p:nvSpPr>
        <p:spPr>
          <a:xfrm>
            <a:off x="6918663" y="10583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2" name="文字方塊 21">
            <a:extLst>
              <a:ext uri="{FF2B5EF4-FFF2-40B4-BE49-F238E27FC236}">
                <a16:creationId xmlns:a16="http://schemas.microsoft.com/office/drawing/2014/main" id="{5F9918E0-15E1-2F46-1E5E-85DDEF5CF53B}"/>
              </a:ext>
            </a:extLst>
          </p:cNvPr>
          <p:cNvSpPr txBox="1"/>
          <p:nvPr/>
        </p:nvSpPr>
        <p:spPr>
          <a:xfrm>
            <a:off x="7574977" y="3286179"/>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5" name="文字方塊 24">
            <a:extLst>
              <a:ext uri="{FF2B5EF4-FFF2-40B4-BE49-F238E27FC236}">
                <a16:creationId xmlns:a16="http://schemas.microsoft.com/office/drawing/2014/main" id="{A17003C7-6411-AD80-7363-D0404FD5B515}"/>
              </a:ext>
            </a:extLst>
          </p:cNvPr>
          <p:cNvSpPr txBox="1"/>
          <p:nvPr/>
        </p:nvSpPr>
        <p:spPr>
          <a:xfrm>
            <a:off x="7574977" y="1681015"/>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9" name="文字方塊 28">
            <a:extLst>
              <a:ext uri="{FF2B5EF4-FFF2-40B4-BE49-F238E27FC236}">
                <a16:creationId xmlns:a16="http://schemas.microsoft.com/office/drawing/2014/main" id="{A27B748C-9521-DB88-AC3F-6C1BD78FC865}"/>
              </a:ext>
            </a:extLst>
          </p:cNvPr>
          <p:cNvSpPr txBox="1"/>
          <p:nvPr/>
        </p:nvSpPr>
        <p:spPr>
          <a:xfrm>
            <a:off x="7291233" y="2791876"/>
            <a:ext cx="51111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Self-</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4" name="文字方塊 43">
            <a:extLst>
              <a:ext uri="{FF2B5EF4-FFF2-40B4-BE49-F238E27FC236}">
                <a16:creationId xmlns:a16="http://schemas.microsoft.com/office/drawing/2014/main" id="{E4267E62-4BE5-A74E-797D-EF1356F287D5}"/>
              </a:ext>
            </a:extLst>
          </p:cNvPr>
          <p:cNvSpPr txBox="1"/>
          <p:nvPr/>
        </p:nvSpPr>
        <p:spPr>
          <a:xfrm rot="16200000">
            <a:off x="8272836" y="1602501"/>
            <a:ext cx="136392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Dimension Transfer</a:t>
            </a:r>
          </a:p>
        </p:txBody>
      </p:sp>
      <p:sp>
        <p:nvSpPr>
          <p:cNvPr id="46" name="文字方塊 45">
            <a:extLst>
              <a:ext uri="{FF2B5EF4-FFF2-40B4-BE49-F238E27FC236}">
                <a16:creationId xmlns:a16="http://schemas.microsoft.com/office/drawing/2014/main" id="{709605BE-02B1-2FD5-20E3-CA4B6AA3668B}"/>
              </a:ext>
            </a:extLst>
          </p:cNvPr>
          <p:cNvSpPr txBox="1"/>
          <p:nvPr/>
        </p:nvSpPr>
        <p:spPr>
          <a:xfrm rot="16200000">
            <a:off x="8325285" y="3180655"/>
            <a:ext cx="124349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Feature extraction </a:t>
            </a:r>
          </a:p>
        </p:txBody>
      </p:sp>
      <p:sp>
        <p:nvSpPr>
          <p:cNvPr id="47" name="文字方塊 46">
            <a:extLst>
              <a:ext uri="{FF2B5EF4-FFF2-40B4-BE49-F238E27FC236}">
                <a16:creationId xmlns:a16="http://schemas.microsoft.com/office/drawing/2014/main" id="{2BA06927-8B82-5160-6B6B-9317B4974AAC}"/>
              </a:ext>
            </a:extLst>
          </p:cNvPr>
          <p:cNvSpPr txBox="1"/>
          <p:nvPr/>
        </p:nvSpPr>
        <p:spPr>
          <a:xfrm>
            <a:off x="7333318" y="1353236"/>
            <a:ext cx="126540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97598190-BDAE-3D6E-0E24-74807031D233}"/>
              </a:ext>
            </a:extLst>
          </p:cNvPr>
          <p:cNvSpPr txBox="1"/>
          <p:nvPr/>
        </p:nvSpPr>
        <p:spPr>
          <a:xfrm>
            <a:off x="7344375" y="3378142"/>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2.1</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箭號: 向右 49">
            <a:extLst>
              <a:ext uri="{FF2B5EF4-FFF2-40B4-BE49-F238E27FC236}">
                <a16:creationId xmlns:a16="http://schemas.microsoft.com/office/drawing/2014/main" id="{8ADF55E5-5D7F-C153-9F17-EF991D5DAE38}"/>
              </a:ext>
            </a:extLst>
          </p:cNvPr>
          <p:cNvSpPr/>
          <p:nvPr/>
        </p:nvSpPr>
        <p:spPr>
          <a:xfrm rot="16200000">
            <a:off x="2155227" y="1974297"/>
            <a:ext cx="660977" cy="98398"/>
          </a:xfrm>
          <a:prstGeom prst="rightArrow">
            <a:avLst/>
          </a:prstGeom>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標題 2">
            <a:extLst>
              <a:ext uri="{FF2B5EF4-FFF2-40B4-BE49-F238E27FC236}">
                <a16:creationId xmlns:a16="http://schemas.microsoft.com/office/drawing/2014/main" id="{91A64540-2D67-C2F5-71C5-CEB2DA5F0B6F}"/>
              </a:ext>
            </a:extLst>
          </p:cNvPr>
          <p:cNvSpPr txBox="1">
            <a:spLocks/>
          </p:cNvSpPr>
          <p:nvPr/>
        </p:nvSpPr>
        <p:spPr>
          <a:xfrm>
            <a:off x="-6168" y="7819"/>
            <a:ext cx="4430369" cy="54708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rPr>
              <a:t>1.2.1-5 Related Works: TLM Blocks (1/4)</a:t>
            </a:r>
            <a:endParaRPr kumimoji="0" lang="zh-TW"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endParaRPr>
          </a:p>
        </p:txBody>
      </p:sp>
      <mc:AlternateContent xmlns:mc="http://schemas.openxmlformats.org/markup-compatibility/2006" xmlns:a14="http://schemas.microsoft.com/office/drawing/2010/main">
        <mc:Choice Requires="a14">
          <p:sp>
            <p:nvSpPr>
              <p:cNvPr id="55" name="文字方塊 249">
                <a:extLst>
                  <a:ext uri="{FF2B5EF4-FFF2-40B4-BE49-F238E27FC236}">
                    <a16:creationId xmlns:a16="http://schemas.microsoft.com/office/drawing/2014/main" id="{9E9CDD8F-4C88-2CCF-69B6-135F6C8515DA}"/>
                  </a:ext>
                </a:extLst>
              </p:cNvPr>
              <p:cNvSpPr txBox="1"/>
              <p:nvPr/>
            </p:nvSpPr>
            <p:spPr>
              <a:xfrm rot="5400000">
                <a:off x="484406" y="3732733"/>
                <a:ext cx="57694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𝐻</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=224 </a:t>
                </a:r>
              </a:p>
            </p:txBody>
          </p:sp>
        </mc:Choice>
        <mc:Fallback xmlns="">
          <p:sp>
            <p:nvSpPr>
              <p:cNvPr id="55" name="文字方塊 249">
                <a:extLst>
                  <a:ext uri="{FF2B5EF4-FFF2-40B4-BE49-F238E27FC236}">
                    <a16:creationId xmlns:a16="http://schemas.microsoft.com/office/drawing/2014/main" id="{9E9CDD8F-4C88-2CCF-69B6-135F6C8515DA}"/>
                  </a:ext>
                </a:extLst>
              </p:cNvPr>
              <p:cNvSpPr txBox="1">
                <a:spLocks noRot="1" noChangeAspect="1" noMove="1" noResize="1" noEditPoints="1" noAdjustHandles="1" noChangeArrowheads="1" noChangeShapeType="1" noTextEdit="1"/>
              </p:cNvSpPr>
              <p:nvPr/>
            </p:nvSpPr>
            <p:spPr>
              <a:xfrm rot="5400000">
                <a:off x="484406" y="3732733"/>
                <a:ext cx="576941" cy="246221"/>
              </a:xfrm>
              <a:prstGeom prst="rect">
                <a:avLst/>
              </a:prstGeom>
              <a:blipFill>
                <a:blip r:embed="rId8"/>
                <a:stretch>
                  <a:fillRect l="-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249">
                <a:extLst>
                  <a:ext uri="{FF2B5EF4-FFF2-40B4-BE49-F238E27FC236}">
                    <a16:creationId xmlns:a16="http://schemas.microsoft.com/office/drawing/2014/main" id="{D292CE99-AAE9-4C65-1306-DA01B7E4EF94}"/>
                  </a:ext>
                </a:extLst>
              </p:cNvPr>
              <p:cNvSpPr txBox="1"/>
              <p:nvPr/>
            </p:nvSpPr>
            <p:spPr>
              <a:xfrm>
                <a:off x="1200749" y="4329403"/>
                <a:ext cx="57694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𝑊</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=224 </a:t>
                </a:r>
              </a:p>
            </p:txBody>
          </p:sp>
        </mc:Choice>
        <mc:Fallback xmlns="">
          <p:sp>
            <p:nvSpPr>
              <p:cNvPr id="56" name="文字方塊 249">
                <a:extLst>
                  <a:ext uri="{FF2B5EF4-FFF2-40B4-BE49-F238E27FC236}">
                    <a16:creationId xmlns:a16="http://schemas.microsoft.com/office/drawing/2014/main" id="{D292CE99-AAE9-4C65-1306-DA01B7E4EF94}"/>
                  </a:ext>
                </a:extLst>
              </p:cNvPr>
              <p:cNvSpPr txBox="1">
                <a:spLocks noRot="1" noChangeAspect="1" noMove="1" noResize="1" noEditPoints="1" noAdjustHandles="1" noChangeArrowheads="1" noChangeShapeType="1" noTextEdit="1"/>
              </p:cNvSpPr>
              <p:nvPr/>
            </p:nvSpPr>
            <p:spPr>
              <a:xfrm>
                <a:off x="1200749" y="4329403"/>
                <a:ext cx="576941" cy="246221"/>
              </a:xfrm>
              <a:prstGeom prst="rect">
                <a:avLst/>
              </a:prstGeom>
              <a:blipFill>
                <a:blip r:embed="rId9"/>
                <a:stretch>
                  <a:fillRect r="-1053"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249">
                <a:extLst>
                  <a:ext uri="{FF2B5EF4-FFF2-40B4-BE49-F238E27FC236}">
                    <a16:creationId xmlns:a16="http://schemas.microsoft.com/office/drawing/2014/main" id="{1AFAC8F0-3B5A-F1C0-AD7D-CB8D1A466129}"/>
                  </a:ext>
                </a:extLst>
              </p:cNvPr>
              <p:cNvSpPr txBox="1"/>
              <p:nvPr/>
            </p:nvSpPr>
            <p:spPr>
              <a:xfrm>
                <a:off x="718409" y="4418902"/>
                <a:ext cx="1347511" cy="5539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Input I</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𝐻</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oMath>
                </a14:m>
                <a:r>
                  <a:rPr kumimoji="0" lang="en-US" altLang="zh-TW"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224</m:t>
                    </m:r>
                    <m: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224</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mc:Choice>
        <mc:Fallback xmlns="">
          <p:sp>
            <p:nvSpPr>
              <p:cNvPr id="57" name="文字方塊 249">
                <a:extLst>
                  <a:ext uri="{FF2B5EF4-FFF2-40B4-BE49-F238E27FC236}">
                    <a16:creationId xmlns:a16="http://schemas.microsoft.com/office/drawing/2014/main" id="{1AFAC8F0-3B5A-F1C0-AD7D-CB8D1A466129}"/>
                  </a:ext>
                </a:extLst>
              </p:cNvPr>
              <p:cNvSpPr txBox="1">
                <a:spLocks noRot="1" noChangeAspect="1" noMove="1" noResize="1" noEditPoints="1" noAdjustHandles="1" noChangeArrowheads="1" noChangeShapeType="1" noTextEdit="1"/>
              </p:cNvSpPr>
              <p:nvPr/>
            </p:nvSpPr>
            <p:spPr>
              <a:xfrm>
                <a:off x="718409" y="4418902"/>
                <a:ext cx="1347511" cy="5539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249">
                <a:extLst>
                  <a:ext uri="{FF2B5EF4-FFF2-40B4-BE49-F238E27FC236}">
                    <a16:creationId xmlns:a16="http://schemas.microsoft.com/office/drawing/2014/main" id="{96841803-75EC-946E-27F9-16A89455A5D0}"/>
                  </a:ext>
                </a:extLst>
              </p:cNvPr>
              <p:cNvSpPr txBox="1"/>
              <p:nvPr/>
            </p:nvSpPr>
            <p:spPr>
              <a:xfrm>
                <a:off x="1776554" y="3586695"/>
                <a:ext cx="1323899"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Patches P={</a:t>
                </a: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t>
                </a:r>
              </a:p>
            </p:txBody>
          </p:sp>
        </mc:Choice>
        <mc:Fallback xmlns="">
          <p:sp>
            <p:nvSpPr>
              <p:cNvPr id="59" name="文字方塊 249">
                <a:extLst>
                  <a:ext uri="{FF2B5EF4-FFF2-40B4-BE49-F238E27FC236}">
                    <a16:creationId xmlns:a16="http://schemas.microsoft.com/office/drawing/2014/main" id="{96841803-75EC-946E-27F9-16A89455A5D0}"/>
                  </a:ext>
                </a:extLst>
              </p:cNvPr>
              <p:cNvSpPr txBox="1">
                <a:spLocks noRot="1" noChangeAspect="1" noMove="1" noResize="1" noEditPoints="1" noAdjustHandles="1" noChangeArrowheads="1" noChangeShapeType="1" noTextEdit="1"/>
              </p:cNvSpPr>
              <p:nvPr/>
            </p:nvSpPr>
            <p:spPr>
              <a:xfrm>
                <a:off x="1776554" y="3586695"/>
                <a:ext cx="1323899" cy="215444"/>
              </a:xfrm>
              <a:prstGeom prst="rect">
                <a:avLst/>
              </a:prstGeom>
              <a:blipFill>
                <a:blip r:embed="rId11"/>
                <a:stretch>
                  <a:fillRect b="-5556"/>
                </a:stretch>
              </a:blipFill>
            </p:spPr>
            <p:txBody>
              <a:bodyPr/>
              <a:lstStyle/>
              <a:p>
                <a:r>
                  <a:rPr lang="en-US">
                    <a:noFill/>
                  </a:rPr>
                  <a:t> </a:t>
                </a:r>
              </a:p>
            </p:txBody>
          </p:sp>
        </mc:Fallback>
      </mc:AlternateContent>
      <p:sp>
        <p:nvSpPr>
          <p:cNvPr id="60" name="文字方塊 14">
            <a:extLst>
              <a:ext uri="{FF2B5EF4-FFF2-40B4-BE49-F238E27FC236}">
                <a16:creationId xmlns:a16="http://schemas.microsoft.com/office/drawing/2014/main" id="{DC46192D-12F3-4A26-2957-F2E0A3680282}"/>
              </a:ext>
            </a:extLst>
          </p:cNvPr>
          <p:cNvSpPr txBox="1"/>
          <p:nvPr/>
        </p:nvSpPr>
        <p:spPr>
          <a:xfrm>
            <a:off x="526690" y="5395142"/>
            <a:ext cx="38343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a:t>
            </a:r>
          </a:p>
        </p:txBody>
      </p:sp>
      <mc:AlternateContent xmlns:mc="http://schemas.openxmlformats.org/markup-compatibility/2006" xmlns:a14="http://schemas.microsoft.com/office/drawing/2010/main">
        <mc:Choice Requires="a14">
          <p:sp>
            <p:nvSpPr>
              <p:cNvPr id="64" name="文字方塊 18">
                <a:extLst>
                  <a:ext uri="{FF2B5EF4-FFF2-40B4-BE49-F238E27FC236}">
                    <a16:creationId xmlns:a16="http://schemas.microsoft.com/office/drawing/2014/main" id="{F6CBD814-6C1E-FB5E-D5B6-376B536BFBF5}"/>
                  </a:ext>
                </a:extLst>
              </p:cNvPr>
              <p:cNvSpPr txBox="1"/>
              <p:nvPr/>
            </p:nvSpPr>
            <p:spPr>
              <a:xfrm>
                <a:off x="3572126" y="2187249"/>
                <a:ext cx="2766805" cy="2501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Tokens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p>
                    </m:sSup>
                  </m:oMath>
                </a14:m>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and Class token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a:t>
                </a:r>
              </a:p>
            </p:txBody>
          </p:sp>
        </mc:Choice>
        <mc:Fallback xmlns="">
          <p:sp>
            <p:nvSpPr>
              <p:cNvPr id="64" name="文字方塊 18">
                <a:extLst>
                  <a:ext uri="{FF2B5EF4-FFF2-40B4-BE49-F238E27FC236}">
                    <a16:creationId xmlns:a16="http://schemas.microsoft.com/office/drawing/2014/main" id="{F6CBD814-6C1E-FB5E-D5B6-376B536BFBF5}"/>
                  </a:ext>
                </a:extLst>
              </p:cNvPr>
              <p:cNvSpPr txBox="1">
                <a:spLocks noRot="1" noChangeAspect="1" noMove="1" noResize="1" noEditPoints="1" noAdjustHandles="1" noChangeArrowheads="1" noChangeShapeType="1" noTextEdit="1"/>
              </p:cNvSpPr>
              <p:nvPr/>
            </p:nvSpPr>
            <p:spPr>
              <a:xfrm>
                <a:off x="3572126" y="2187249"/>
                <a:ext cx="2766805" cy="250197"/>
              </a:xfrm>
              <a:prstGeom prst="rect">
                <a:avLst/>
              </a:prstGeom>
              <a:blipFill>
                <a:blip r:embed="rId12"/>
                <a:stretch>
                  <a:fillRect b="-12195"/>
                </a:stretch>
              </a:blipFill>
            </p:spPr>
            <p:txBody>
              <a:bodyPr/>
              <a:lstStyle/>
              <a:p>
                <a:r>
                  <a:rPr lang="en-US">
                    <a:noFill/>
                  </a:rPr>
                  <a:t> </a:t>
                </a:r>
              </a:p>
            </p:txBody>
          </p:sp>
        </mc:Fallback>
      </mc:AlternateContent>
      <p:pic>
        <p:nvPicPr>
          <p:cNvPr id="66" name="Picture 65">
            <a:extLst>
              <a:ext uri="{FF2B5EF4-FFF2-40B4-BE49-F238E27FC236}">
                <a16:creationId xmlns:a16="http://schemas.microsoft.com/office/drawing/2014/main" id="{F1C40E64-3A04-773C-A5F0-E827B225DB4B}"/>
              </a:ext>
            </a:extLst>
          </p:cNvPr>
          <p:cNvPicPr>
            <a:picLocks noChangeAspect="1"/>
          </p:cNvPicPr>
          <p:nvPr/>
        </p:nvPicPr>
        <p:blipFill>
          <a:blip r:embed="rId13"/>
          <a:stretch>
            <a:fillRect/>
          </a:stretch>
        </p:blipFill>
        <p:spPr>
          <a:xfrm>
            <a:off x="2898992" y="5415642"/>
            <a:ext cx="452062" cy="623648"/>
          </a:xfrm>
          <a:prstGeom prst="rect">
            <a:avLst/>
          </a:prstGeom>
        </p:spPr>
      </p:pic>
      <p:sp>
        <p:nvSpPr>
          <p:cNvPr id="69" name="文字方塊 37">
            <a:extLst>
              <a:ext uri="{FF2B5EF4-FFF2-40B4-BE49-F238E27FC236}">
                <a16:creationId xmlns:a16="http://schemas.microsoft.com/office/drawing/2014/main" id="{B083F503-F143-0584-D4EB-F970BBAB8696}"/>
              </a:ext>
            </a:extLst>
          </p:cNvPr>
          <p:cNvSpPr txBox="1"/>
          <p:nvPr/>
        </p:nvSpPr>
        <p:spPr>
          <a:xfrm>
            <a:off x="2444385" y="2036882"/>
            <a:ext cx="1979816" cy="400110"/>
          </a:xfrm>
          <a:prstGeom prst="rect">
            <a:avLst/>
          </a:prstGeom>
          <a:noFill/>
        </p:spPr>
        <p:txBody>
          <a:bodyPr wrap="square" rtlCol="0">
            <a:spAutoFit/>
          </a:bodyPr>
          <a:lstStyle/>
          <a:p>
            <a:pPr marL="258763"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Token 0</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performs attention on other tokens.</a:t>
            </a:r>
          </a:p>
        </p:txBody>
      </p:sp>
      <p:sp>
        <p:nvSpPr>
          <p:cNvPr id="74" name="文字方塊 48">
            <a:extLst>
              <a:ext uri="{FF2B5EF4-FFF2-40B4-BE49-F238E27FC236}">
                <a16:creationId xmlns:a16="http://schemas.microsoft.com/office/drawing/2014/main" id="{9B6395AE-7B68-7AFF-EE74-B610938A8A01}"/>
              </a:ext>
            </a:extLst>
          </p:cNvPr>
          <p:cNvSpPr txBox="1"/>
          <p:nvPr/>
        </p:nvSpPr>
        <p:spPr>
          <a:xfrm>
            <a:off x="7321971" y="1809686"/>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3.1</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文字方塊 48">
            <a:extLst>
              <a:ext uri="{FF2B5EF4-FFF2-40B4-BE49-F238E27FC236}">
                <a16:creationId xmlns:a16="http://schemas.microsoft.com/office/drawing/2014/main" id="{6C7BE887-E331-D984-1883-3AD9EFB3FF35}"/>
              </a:ext>
            </a:extLst>
          </p:cNvPr>
          <p:cNvSpPr txBox="1"/>
          <p:nvPr/>
        </p:nvSpPr>
        <p:spPr>
          <a:xfrm>
            <a:off x="7058396" y="2712520"/>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2.2</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文字方塊 48">
            <a:extLst>
              <a:ext uri="{FF2B5EF4-FFF2-40B4-BE49-F238E27FC236}">
                <a16:creationId xmlns:a16="http://schemas.microsoft.com/office/drawing/2014/main" id="{6CE930DA-ADAA-9A71-D6D3-1D04D26AA7AD}"/>
              </a:ext>
            </a:extLst>
          </p:cNvPr>
          <p:cNvSpPr txBox="1"/>
          <p:nvPr/>
        </p:nvSpPr>
        <p:spPr>
          <a:xfrm>
            <a:off x="7058395" y="1258093"/>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2.3</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48">
            <a:extLst>
              <a:ext uri="{FF2B5EF4-FFF2-40B4-BE49-F238E27FC236}">
                <a16:creationId xmlns:a16="http://schemas.microsoft.com/office/drawing/2014/main" id="{43467294-FFA9-1E6C-9F70-A9CAE18689F6}"/>
              </a:ext>
            </a:extLst>
          </p:cNvPr>
          <p:cNvSpPr txBox="1"/>
          <p:nvPr/>
        </p:nvSpPr>
        <p:spPr>
          <a:xfrm>
            <a:off x="7342033" y="304878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Q</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文字方塊 48">
            <a:extLst>
              <a:ext uri="{FF2B5EF4-FFF2-40B4-BE49-F238E27FC236}">
                <a16:creationId xmlns:a16="http://schemas.microsoft.com/office/drawing/2014/main" id="{8A339660-5AC7-61E5-A416-9705B8E27F40}"/>
              </a:ext>
            </a:extLst>
          </p:cNvPr>
          <p:cNvSpPr txBox="1"/>
          <p:nvPr/>
        </p:nvSpPr>
        <p:spPr>
          <a:xfrm>
            <a:off x="7678801" y="304072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K</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48">
            <a:extLst>
              <a:ext uri="{FF2B5EF4-FFF2-40B4-BE49-F238E27FC236}">
                <a16:creationId xmlns:a16="http://schemas.microsoft.com/office/drawing/2014/main" id="{51DE4D4E-CC5A-0CD5-0D6D-4C11F39B85A9}"/>
              </a:ext>
            </a:extLst>
          </p:cNvPr>
          <p:cNvSpPr txBox="1"/>
          <p:nvPr/>
        </p:nvSpPr>
        <p:spPr>
          <a:xfrm>
            <a:off x="8067817" y="304318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34">
            <a:extLst>
              <a:ext uri="{FF2B5EF4-FFF2-40B4-BE49-F238E27FC236}">
                <a16:creationId xmlns:a16="http://schemas.microsoft.com/office/drawing/2014/main" id="{75780D61-DC94-A6F7-85EF-1CD30A059DBD}"/>
              </a:ext>
            </a:extLst>
          </p:cNvPr>
          <p:cNvSpPr txBox="1"/>
          <p:nvPr/>
        </p:nvSpPr>
        <p:spPr>
          <a:xfrm>
            <a:off x="2153671" y="3134141"/>
            <a:ext cx="63030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(token)</a:t>
            </a:r>
          </a:p>
        </p:txBody>
      </p:sp>
      <mc:AlternateContent xmlns:mc="http://schemas.openxmlformats.org/markup-compatibility/2006" xmlns:a14="http://schemas.microsoft.com/office/drawing/2010/main">
        <mc:Choice Requires="a14">
          <p:sp>
            <p:nvSpPr>
              <p:cNvPr id="2" name="文字方塊 18">
                <a:extLst>
                  <a:ext uri="{FF2B5EF4-FFF2-40B4-BE49-F238E27FC236}">
                    <a16:creationId xmlns:a16="http://schemas.microsoft.com/office/drawing/2014/main" id="{05EC3458-8F1D-85BE-907D-81A963A08557}"/>
                  </a:ext>
                </a:extLst>
              </p:cNvPr>
              <p:cNvSpPr txBox="1"/>
              <p:nvPr/>
            </p:nvSpPr>
            <p:spPr>
              <a:xfrm>
                <a:off x="6709426" y="4426247"/>
                <a:ext cx="2263193" cy="727315"/>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2.1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Layer Normalization w/ or wo/ Element-wise Addition</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Input data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and attention output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of Transformer block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2" name="文字方塊 18">
                <a:extLst>
                  <a:ext uri="{FF2B5EF4-FFF2-40B4-BE49-F238E27FC236}">
                    <a16:creationId xmlns:a16="http://schemas.microsoft.com/office/drawing/2014/main" id="{05EC3458-8F1D-85BE-907D-81A963A08557}"/>
                  </a:ext>
                </a:extLst>
              </p:cNvPr>
              <p:cNvSpPr txBox="1">
                <a:spLocks noRot="1" noChangeAspect="1" noMove="1" noResize="1" noEditPoints="1" noAdjustHandles="1" noChangeArrowheads="1" noChangeShapeType="1" noTextEdit="1"/>
              </p:cNvSpPr>
              <p:nvPr/>
            </p:nvSpPr>
            <p:spPr>
              <a:xfrm>
                <a:off x="6709426" y="4426247"/>
                <a:ext cx="2263193" cy="727315"/>
              </a:xfrm>
              <a:prstGeom prst="rect">
                <a:avLst/>
              </a:prstGeom>
              <a:blipFill>
                <a:blip r:embed="rId14"/>
                <a:stretch>
                  <a:fillRect b="-5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18">
                <a:extLst>
                  <a:ext uri="{FF2B5EF4-FFF2-40B4-BE49-F238E27FC236}">
                    <a16:creationId xmlns:a16="http://schemas.microsoft.com/office/drawing/2014/main" id="{83EB17DC-79BB-138A-5445-B8B8CD325248}"/>
                  </a:ext>
                </a:extLst>
              </p:cNvPr>
              <p:cNvSpPr txBox="1"/>
              <p:nvPr/>
            </p:nvSpPr>
            <p:spPr>
              <a:xfrm>
                <a:off x="7554527" y="3701975"/>
                <a:ext cx="1695077" cy="251672"/>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input patches to layer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8" name="文字方塊 18">
                <a:extLst>
                  <a:ext uri="{FF2B5EF4-FFF2-40B4-BE49-F238E27FC236}">
                    <a16:creationId xmlns:a16="http://schemas.microsoft.com/office/drawing/2014/main" id="{83EB17DC-79BB-138A-5445-B8B8CD325248}"/>
                  </a:ext>
                </a:extLst>
              </p:cNvPr>
              <p:cNvSpPr txBox="1">
                <a:spLocks noRot="1" noChangeAspect="1" noMove="1" noResize="1" noEditPoints="1" noAdjustHandles="1" noChangeArrowheads="1" noChangeShapeType="1" noTextEdit="1"/>
              </p:cNvSpPr>
              <p:nvPr/>
            </p:nvSpPr>
            <p:spPr>
              <a:xfrm>
                <a:off x="7554527" y="3701975"/>
                <a:ext cx="1695077" cy="251672"/>
              </a:xfrm>
              <a:prstGeom prst="rect">
                <a:avLst/>
              </a:prstGeom>
              <a:blipFill>
                <a:blip r:embed="rId15"/>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8">
                <a:extLst>
                  <a:ext uri="{FF2B5EF4-FFF2-40B4-BE49-F238E27FC236}">
                    <a16:creationId xmlns:a16="http://schemas.microsoft.com/office/drawing/2014/main" id="{20DF606A-3037-62EE-ECC3-0315A80B3C8F}"/>
                  </a:ext>
                </a:extLst>
              </p:cNvPr>
              <p:cNvSpPr txBox="1"/>
              <p:nvPr/>
            </p:nvSpPr>
            <p:spPr>
              <a:xfrm>
                <a:off x="7641351" y="2116547"/>
                <a:ext cx="1549748" cy="40556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srgbClr val="FF000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attention-weighted, </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Intermediate output</a:t>
                </a:r>
              </a:p>
            </p:txBody>
          </p:sp>
        </mc:Choice>
        <mc:Fallback xmlns="">
          <p:sp>
            <p:nvSpPr>
              <p:cNvPr id="11" name="文字方塊 18">
                <a:extLst>
                  <a:ext uri="{FF2B5EF4-FFF2-40B4-BE49-F238E27FC236}">
                    <a16:creationId xmlns:a16="http://schemas.microsoft.com/office/drawing/2014/main" id="{20DF606A-3037-62EE-ECC3-0315A80B3C8F}"/>
                  </a:ext>
                </a:extLst>
              </p:cNvPr>
              <p:cNvSpPr txBox="1">
                <a:spLocks noRot="1" noChangeAspect="1" noMove="1" noResize="1" noEditPoints="1" noAdjustHandles="1" noChangeArrowheads="1" noChangeShapeType="1" noTextEdit="1"/>
              </p:cNvSpPr>
              <p:nvPr/>
            </p:nvSpPr>
            <p:spPr>
              <a:xfrm>
                <a:off x="7641351" y="2116547"/>
                <a:ext cx="1549748" cy="405560"/>
              </a:xfrm>
              <a:prstGeom prst="rect">
                <a:avLst/>
              </a:prstGeom>
              <a:blipFill>
                <a:blip r:embed="rId16"/>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8">
                <a:extLst>
                  <a:ext uri="{FF2B5EF4-FFF2-40B4-BE49-F238E27FC236}">
                    <a16:creationId xmlns:a16="http://schemas.microsoft.com/office/drawing/2014/main" id="{9C39910A-BE85-4863-2929-C156755C35E9}"/>
                  </a:ext>
                </a:extLst>
              </p:cNvPr>
              <p:cNvSpPr txBox="1"/>
              <p:nvPr/>
            </p:nvSpPr>
            <p:spPr>
              <a:xfrm>
                <a:off x="7898787" y="514510"/>
                <a:ext cx="1104223" cy="40556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Layer output</a:t>
                </a:r>
              </a:p>
              <a:p>
                <a:pPr marL="179388"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 to L(=12) </a:t>
                </a:r>
              </a:p>
            </p:txBody>
          </p:sp>
        </mc:Choice>
        <mc:Fallback xmlns="">
          <p:sp>
            <p:nvSpPr>
              <p:cNvPr id="16" name="文字方塊 18">
                <a:extLst>
                  <a:ext uri="{FF2B5EF4-FFF2-40B4-BE49-F238E27FC236}">
                    <a16:creationId xmlns:a16="http://schemas.microsoft.com/office/drawing/2014/main" id="{9C39910A-BE85-4863-2929-C156755C35E9}"/>
                  </a:ext>
                </a:extLst>
              </p:cNvPr>
              <p:cNvSpPr txBox="1">
                <a:spLocks noRot="1" noChangeAspect="1" noMove="1" noResize="1" noEditPoints="1" noAdjustHandles="1" noChangeArrowheads="1" noChangeShapeType="1" noTextEdit="1"/>
              </p:cNvSpPr>
              <p:nvPr/>
            </p:nvSpPr>
            <p:spPr>
              <a:xfrm>
                <a:off x="7898787" y="514510"/>
                <a:ext cx="1104223" cy="405560"/>
              </a:xfrm>
              <a:prstGeom prst="rect">
                <a:avLst/>
              </a:prstGeom>
              <a:blipFill>
                <a:blip r:embed="rId1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字方塊 18">
                <a:extLst>
                  <a:ext uri="{FF2B5EF4-FFF2-40B4-BE49-F238E27FC236}">
                    <a16:creationId xmlns:a16="http://schemas.microsoft.com/office/drawing/2014/main" id="{8B59BBE1-5DBB-2C67-23F7-8B5AE76552D5}"/>
                  </a:ext>
                </a:extLst>
              </p:cNvPr>
              <p:cNvSpPr txBox="1"/>
              <p:nvPr/>
            </p:nvSpPr>
            <p:spPr>
              <a:xfrm>
                <a:off x="3531732" y="1426257"/>
                <a:ext cx="3201896" cy="2589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Attention-weighted class token</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𝐿</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3" name="文字方塊 18">
                <a:extLst>
                  <a:ext uri="{FF2B5EF4-FFF2-40B4-BE49-F238E27FC236}">
                    <a16:creationId xmlns:a16="http://schemas.microsoft.com/office/drawing/2014/main" id="{8B59BBE1-5DBB-2C67-23F7-8B5AE76552D5}"/>
                  </a:ext>
                </a:extLst>
              </p:cNvPr>
              <p:cNvSpPr txBox="1">
                <a:spLocks noRot="1" noChangeAspect="1" noMove="1" noResize="1" noEditPoints="1" noAdjustHandles="1" noChangeArrowheads="1" noChangeShapeType="1" noTextEdit="1"/>
              </p:cNvSpPr>
              <p:nvPr/>
            </p:nvSpPr>
            <p:spPr>
              <a:xfrm>
                <a:off x="3531732" y="1426257"/>
                <a:ext cx="3201896" cy="25898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8">
                <a:extLst>
                  <a:ext uri="{FF2B5EF4-FFF2-40B4-BE49-F238E27FC236}">
                    <a16:creationId xmlns:a16="http://schemas.microsoft.com/office/drawing/2014/main" id="{D3CA0EF1-1FD2-70F7-9BD6-405BCC86F1A3}"/>
                  </a:ext>
                </a:extLst>
              </p:cNvPr>
              <p:cNvSpPr txBox="1"/>
              <p:nvPr/>
            </p:nvSpPr>
            <p:spPr>
              <a:xfrm>
                <a:off x="3599521" y="1624510"/>
                <a:ext cx="3246420" cy="412870"/>
              </a:xfrm>
              <a:prstGeom prst="rect">
                <a:avLst/>
              </a:prstGeom>
              <a:noFill/>
            </p:spPr>
            <p:txBody>
              <a:bodyPr wrap="square" rtlCol="0">
                <a:spAutoFit/>
              </a:bodyPr>
              <a:lstStyle/>
              <a:p>
                <a:pPr marL="1162050" marR="0" lvl="0" indent="-1162050" algn="l" defTabSz="914400" rtl="0" eaLnBrk="1" fontAlgn="auto" latinLnBrk="0" hangingPunct="1">
                  <a:lnSpc>
                    <a:spcPct val="100000"/>
                  </a:lnSpc>
                  <a:spcBef>
                    <a:spcPts val="0"/>
                  </a:spcBef>
                  <a:spcAft>
                    <a:spcPts val="0"/>
                  </a:spcAft>
                  <a:buClrTx/>
                  <a:buSzTx/>
                  <a:buFontTx/>
                  <a:buNone/>
                  <a:tabLst>
                    <a:tab pos="116205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Last TLM block</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14:m>
                  <m:oMath xmlns:m="http://schemas.openxmlformats.org/officeDocument/2006/math">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=L, Attention-weighted tokens </a:t>
                </a: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𝑁</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a:t>
                </a:r>
              </a:p>
            </p:txBody>
          </p:sp>
        </mc:Choice>
        <mc:Fallback xmlns="">
          <p:sp>
            <p:nvSpPr>
              <p:cNvPr id="53" name="文字方塊 18">
                <a:extLst>
                  <a:ext uri="{FF2B5EF4-FFF2-40B4-BE49-F238E27FC236}">
                    <a16:creationId xmlns:a16="http://schemas.microsoft.com/office/drawing/2014/main" id="{D3CA0EF1-1FD2-70F7-9BD6-405BCC86F1A3}"/>
                  </a:ext>
                </a:extLst>
              </p:cNvPr>
              <p:cNvSpPr txBox="1">
                <a:spLocks noRot="1" noChangeAspect="1" noMove="1" noResize="1" noEditPoints="1" noAdjustHandles="1" noChangeArrowheads="1" noChangeShapeType="1" noTextEdit="1"/>
              </p:cNvSpPr>
              <p:nvPr/>
            </p:nvSpPr>
            <p:spPr>
              <a:xfrm>
                <a:off x="3599521" y="1624510"/>
                <a:ext cx="3246420" cy="412870"/>
              </a:xfrm>
              <a:prstGeom prst="rect">
                <a:avLst/>
              </a:prstGeom>
              <a:blipFill>
                <a:blip r:embed="rId1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18">
                <a:extLst>
                  <a:ext uri="{FF2B5EF4-FFF2-40B4-BE49-F238E27FC236}">
                    <a16:creationId xmlns:a16="http://schemas.microsoft.com/office/drawing/2014/main" id="{91DE6B96-37E8-08DC-E0FE-2B6A12F8A70B}"/>
                  </a:ext>
                </a:extLst>
              </p:cNvPr>
              <p:cNvSpPr txBox="1"/>
              <p:nvPr/>
            </p:nvSpPr>
            <p:spPr>
              <a:xfrm>
                <a:off x="6706887" y="5176985"/>
                <a:ext cx="2450667" cy="55944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2.2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Calculate Multi-Head Self-Attention (MHSA)</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Q, K and V matrix projected from  the normalized input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61" name="文字方塊 18">
                <a:extLst>
                  <a:ext uri="{FF2B5EF4-FFF2-40B4-BE49-F238E27FC236}">
                    <a16:creationId xmlns:a16="http://schemas.microsoft.com/office/drawing/2014/main" id="{91DE6B96-37E8-08DC-E0FE-2B6A12F8A70B}"/>
                  </a:ext>
                </a:extLst>
              </p:cNvPr>
              <p:cNvSpPr txBox="1">
                <a:spLocks noRot="1" noChangeAspect="1" noMove="1" noResize="1" noEditPoints="1" noAdjustHandles="1" noChangeArrowheads="1" noChangeShapeType="1" noTextEdit="1"/>
              </p:cNvSpPr>
              <p:nvPr/>
            </p:nvSpPr>
            <p:spPr>
              <a:xfrm>
                <a:off x="6706887" y="5176985"/>
                <a:ext cx="2450667" cy="559449"/>
              </a:xfrm>
              <a:prstGeom prst="rect">
                <a:avLst/>
              </a:prstGeom>
              <a:blipFill>
                <a:blip r:embed="rId20"/>
                <a:stretch>
                  <a:fillRect r="-498" b="-54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18">
                <a:extLst>
                  <a:ext uri="{FF2B5EF4-FFF2-40B4-BE49-F238E27FC236}">
                    <a16:creationId xmlns:a16="http://schemas.microsoft.com/office/drawing/2014/main" id="{63B2CF14-FED1-E1AC-8C53-2CA25E2DFD21}"/>
                  </a:ext>
                </a:extLst>
              </p:cNvPr>
              <p:cNvSpPr txBox="1"/>
              <p:nvPr/>
            </p:nvSpPr>
            <p:spPr>
              <a:xfrm>
                <a:off x="6745158" y="5915689"/>
                <a:ext cx="2263193" cy="55944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2.3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Multi-Layer Perceptive (MLP)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Q, K and V matrix projected from normalized input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63" name="文字方塊 18">
                <a:extLst>
                  <a:ext uri="{FF2B5EF4-FFF2-40B4-BE49-F238E27FC236}">
                    <a16:creationId xmlns:a16="http://schemas.microsoft.com/office/drawing/2014/main" id="{63B2CF14-FED1-E1AC-8C53-2CA25E2DFD21}"/>
                  </a:ext>
                </a:extLst>
              </p:cNvPr>
              <p:cNvSpPr txBox="1">
                <a:spLocks noRot="1" noChangeAspect="1" noMove="1" noResize="1" noEditPoints="1" noAdjustHandles="1" noChangeArrowheads="1" noChangeShapeType="1" noTextEdit="1"/>
              </p:cNvSpPr>
              <p:nvPr/>
            </p:nvSpPr>
            <p:spPr>
              <a:xfrm>
                <a:off x="6745158" y="5915689"/>
                <a:ext cx="2263193" cy="559449"/>
              </a:xfrm>
              <a:prstGeom prst="rect">
                <a:avLst/>
              </a:prstGeom>
              <a:blipFill>
                <a:blip r:embed="rId21"/>
                <a:stretch>
                  <a:fillRect b="-5435"/>
                </a:stretch>
              </a:blipFill>
            </p:spPr>
            <p:txBody>
              <a:bodyPr/>
              <a:lstStyle/>
              <a:p>
                <a:r>
                  <a:rPr lang="zh-TW" altLang="en-US">
                    <a:noFill/>
                  </a:rPr>
                  <a:t> </a:t>
                </a:r>
              </a:p>
            </p:txBody>
          </p:sp>
        </mc:Fallback>
      </mc:AlternateContent>
      <p:sp>
        <p:nvSpPr>
          <p:cNvPr id="67" name="文字方塊 53">
            <a:extLst>
              <a:ext uri="{FF2B5EF4-FFF2-40B4-BE49-F238E27FC236}">
                <a16:creationId xmlns:a16="http://schemas.microsoft.com/office/drawing/2014/main" id="{59DA0041-918E-AD10-15BA-C77A6109B6CC}"/>
              </a:ext>
            </a:extLst>
          </p:cNvPr>
          <p:cNvSpPr txBox="1"/>
          <p:nvPr/>
        </p:nvSpPr>
        <p:spPr>
          <a:xfrm>
            <a:off x="6923011" y="5695392"/>
            <a:ext cx="990256" cy="212559"/>
          </a:xfrm>
          <a:prstGeom prst="rect">
            <a:avLst/>
          </a:prstGeom>
          <a:noFill/>
        </p:spPr>
        <p:txBody>
          <a:bodyPr wrap="square" rtlCol="0">
            <a:spAutoFit/>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h=16 heads</a:t>
            </a:r>
          </a:p>
        </p:txBody>
      </p:sp>
      <mc:AlternateContent xmlns:mc="http://schemas.openxmlformats.org/markup-compatibility/2006" xmlns:a14="http://schemas.microsoft.com/office/drawing/2010/main">
        <mc:Choice Requires="a14">
          <p:sp>
            <p:nvSpPr>
              <p:cNvPr id="9" name="文字方塊 18">
                <a:extLst>
                  <a:ext uri="{FF2B5EF4-FFF2-40B4-BE49-F238E27FC236}">
                    <a16:creationId xmlns:a16="http://schemas.microsoft.com/office/drawing/2014/main" id="{29C00232-C0DA-59A6-69AB-E734C11D536A}"/>
                  </a:ext>
                </a:extLst>
              </p:cNvPr>
              <p:cNvSpPr txBox="1"/>
              <p:nvPr/>
            </p:nvSpPr>
            <p:spPr>
              <a:xfrm>
                <a:off x="5974484" y="6534589"/>
                <a:ext cx="1125871" cy="246221"/>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First TLM block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9" name="文字方塊 18">
                <a:extLst>
                  <a:ext uri="{FF2B5EF4-FFF2-40B4-BE49-F238E27FC236}">
                    <a16:creationId xmlns:a16="http://schemas.microsoft.com/office/drawing/2014/main" id="{29C00232-C0DA-59A6-69AB-E734C11D536A}"/>
                  </a:ext>
                </a:extLst>
              </p:cNvPr>
              <p:cNvSpPr txBox="1">
                <a:spLocks noRot="1" noChangeAspect="1" noMove="1" noResize="1" noEditPoints="1" noAdjustHandles="1" noChangeArrowheads="1" noChangeShapeType="1" noTextEdit="1"/>
              </p:cNvSpPr>
              <p:nvPr/>
            </p:nvSpPr>
            <p:spPr>
              <a:xfrm>
                <a:off x="5974484" y="6534589"/>
                <a:ext cx="1125871" cy="246221"/>
              </a:xfrm>
              <a:prstGeom prst="rect">
                <a:avLst/>
              </a:prstGeom>
              <a:blipFill>
                <a:blip r:embed="rId2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字方塊 4">
                <a:extLst>
                  <a:ext uri="{FF2B5EF4-FFF2-40B4-BE49-F238E27FC236}">
                    <a16:creationId xmlns:a16="http://schemas.microsoft.com/office/drawing/2014/main" id="{0ACADB47-5A9F-0745-B137-C930FBDCDB5B}"/>
                  </a:ext>
                </a:extLst>
              </p:cNvPr>
              <p:cNvSpPr txBox="1"/>
              <p:nvPr/>
            </p:nvSpPr>
            <p:spPr>
              <a:xfrm>
                <a:off x="3941880" y="5557398"/>
                <a:ext cx="1770918" cy="298415"/>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𝐵</m:t>
                    </m:r>
                  </m:oMath>
                </a14:m>
                <a:r>
                  <a:rPr kumimoji="0" lang="en-US" sz="8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d>
                      <m:dPr>
                        <m:begChr m:val="{"/>
                        <m:endChr m:val="}"/>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dPr>
                      <m:e>
                        <m:sSub>
                          <m:sSub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𝑏</m:t>
                            </m:r>
                          </m:e>
                          <m: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𝑏</m:t>
                            </m:r>
                          </m:e>
                          <m: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e>
                    </m:d>
                  </m:oMath>
                </a14:m>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 N=196</a:t>
                </a:r>
              </a:p>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1×768c each positional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mc:Choice>
        <mc:Fallback xmlns="">
          <p:sp>
            <p:nvSpPr>
              <p:cNvPr id="6" name="文字方塊 4">
                <a:extLst>
                  <a:ext uri="{FF2B5EF4-FFF2-40B4-BE49-F238E27FC236}">
                    <a16:creationId xmlns:a16="http://schemas.microsoft.com/office/drawing/2014/main" id="{0ACADB47-5A9F-0745-B137-C930FBDCDB5B}"/>
                  </a:ext>
                </a:extLst>
              </p:cNvPr>
              <p:cNvSpPr txBox="1">
                <a:spLocks noRot="1" noChangeAspect="1" noMove="1" noResize="1" noEditPoints="1" noAdjustHandles="1" noChangeArrowheads="1" noChangeShapeType="1" noTextEdit="1"/>
              </p:cNvSpPr>
              <p:nvPr/>
            </p:nvSpPr>
            <p:spPr>
              <a:xfrm>
                <a:off x="3941880" y="5557398"/>
                <a:ext cx="1770918" cy="298415"/>
              </a:xfrm>
              <a:prstGeom prst="rect">
                <a:avLst/>
              </a:prstGeom>
              <a:blipFill>
                <a:blip r:embed="rId23"/>
                <a:stretch>
                  <a:fillRect t="-2041"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18">
                <a:extLst>
                  <a:ext uri="{FF2B5EF4-FFF2-40B4-BE49-F238E27FC236}">
                    <a16:creationId xmlns:a16="http://schemas.microsoft.com/office/drawing/2014/main" id="{5309D6B8-8C91-E67D-CCE8-D5094B82D247}"/>
                  </a:ext>
                </a:extLst>
              </p:cNvPr>
              <p:cNvSpPr txBox="1"/>
              <p:nvPr/>
            </p:nvSpPr>
            <p:spPr>
              <a:xfrm>
                <a:off x="5273391" y="4715275"/>
                <a:ext cx="1846708" cy="4001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N=196 </a:t>
                </a:r>
              </a:p>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1×768c each embedded patch </a:t>
                </a:r>
              </a:p>
            </p:txBody>
          </p:sp>
        </mc:Choice>
        <mc:Fallback xmlns="">
          <p:sp>
            <p:nvSpPr>
              <p:cNvPr id="7" name="文字方塊 18">
                <a:extLst>
                  <a:ext uri="{FF2B5EF4-FFF2-40B4-BE49-F238E27FC236}">
                    <a16:creationId xmlns:a16="http://schemas.microsoft.com/office/drawing/2014/main" id="{5309D6B8-8C91-E67D-CCE8-D5094B82D247}"/>
                  </a:ext>
                </a:extLst>
              </p:cNvPr>
              <p:cNvSpPr txBox="1">
                <a:spLocks noRot="1" noChangeAspect="1" noMove="1" noResize="1" noEditPoints="1" noAdjustHandles="1" noChangeArrowheads="1" noChangeShapeType="1" noTextEdit="1"/>
              </p:cNvSpPr>
              <p:nvPr/>
            </p:nvSpPr>
            <p:spPr>
              <a:xfrm>
                <a:off x="5273391" y="4715275"/>
                <a:ext cx="1846708" cy="400110"/>
              </a:xfrm>
              <a:prstGeom prst="rect">
                <a:avLst/>
              </a:prstGeom>
              <a:blipFill>
                <a:blip r:embed="rId24"/>
                <a:stretch>
                  <a:fillRect b="-7692"/>
                </a:stretch>
              </a:blipFill>
            </p:spPr>
            <p:txBody>
              <a:bodyPr/>
              <a:lstStyle/>
              <a:p>
                <a:r>
                  <a:rPr lang="en-US">
                    <a:noFill/>
                  </a:rPr>
                  <a:t> </a:t>
                </a:r>
              </a:p>
            </p:txBody>
          </p:sp>
        </mc:Fallback>
      </mc:AlternateContent>
      <p:sp>
        <p:nvSpPr>
          <p:cNvPr id="31" name="文字方塊 4">
            <a:extLst>
              <a:ext uri="{FF2B5EF4-FFF2-40B4-BE49-F238E27FC236}">
                <a16:creationId xmlns:a16="http://schemas.microsoft.com/office/drawing/2014/main" id="{C2D91983-D5C6-D312-98F4-71CBE0C0846F}"/>
              </a:ext>
            </a:extLst>
          </p:cNvPr>
          <p:cNvSpPr txBox="1"/>
          <p:nvPr/>
        </p:nvSpPr>
        <p:spPr>
          <a:xfrm>
            <a:off x="4146187" y="5372884"/>
            <a:ext cx="1228911" cy="196400"/>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Absolute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p:sp>
        <p:nvSpPr>
          <p:cNvPr id="48" name="文字方塊 18">
            <a:extLst>
              <a:ext uri="{FF2B5EF4-FFF2-40B4-BE49-F238E27FC236}">
                <a16:creationId xmlns:a16="http://schemas.microsoft.com/office/drawing/2014/main" id="{081C2EAA-C580-30AE-2B70-4A0C292404C2}"/>
              </a:ext>
            </a:extLst>
          </p:cNvPr>
          <p:cNvSpPr txBox="1"/>
          <p:nvPr/>
        </p:nvSpPr>
        <p:spPr>
          <a:xfrm>
            <a:off x="4507988" y="74549"/>
            <a:ext cx="2627788" cy="4001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rPr>
              <a:t>Emb</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Embedded patches</a:t>
            </a:r>
          </a:p>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sym typeface="Wingdings" panose="05000000000000000000" pitchFamily="2" charset="2"/>
              </a:rPr>
              <a:t>Emb</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a:t>
            </a: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sym typeface="Wingdings" panose="05000000000000000000" pitchFamily="2" charset="2"/>
              </a:rPr>
              <a:t>Cls</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 Class Embedding, embedded class</a:t>
            </a: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Tree>
    <p:extLst>
      <p:ext uri="{BB962C8B-B14F-4D97-AF65-F5344CB8AC3E}">
        <p14:creationId xmlns:p14="http://schemas.microsoft.com/office/powerpoint/2010/main" val="119500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8F61-372C-72E3-C4D9-B62569209C8E}"/>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060FD211-3218-5A10-E721-00E0AA5577E8}"/>
              </a:ext>
            </a:extLst>
          </p:cNvPr>
          <p:cNvPicPr>
            <a:picLocks noChangeAspect="1"/>
          </p:cNvPicPr>
          <p:nvPr/>
        </p:nvPicPr>
        <p:blipFill>
          <a:blip r:embed="rId2"/>
          <a:stretch>
            <a:fillRect/>
          </a:stretch>
        </p:blipFill>
        <p:spPr>
          <a:xfrm>
            <a:off x="6647297" y="821385"/>
            <a:ext cx="2004578" cy="3261930"/>
          </a:xfrm>
          <a:prstGeom prst="rect">
            <a:avLst/>
          </a:prstGeom>
        </p:spPr>
      </p:pic>
      <p:sp>
        <p:nvSpPr>
          <p:cNvPr id="39" name="Slide Number Placeholder 38">
            <a:extLst>
              <a:ext uri="{FF2B5EF4-FFF2-40B4-BE49-F238E27FC236}">
                <a16:creationId xmlns:a16="http://schemas.microsoft.com/office/drawing/2014/main" id="{0946B1B9-15D4-1353-5EEB-B23C3801315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FCE8F320-3685-548D-5BAE-D897B0DD9559}"/>
              </a:ext>
            </a:extLst>
          </p:cNvPr>
          <p:cNvSpPr txBox="1"/>
          <p:nvPr/>
        </p:nvSpPr>
        <p:spPr>
          <a:xfrm>
            <a:off x="6623383" y="747969"/>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81" name="文字方塊 80">
            <a:extLst>
              <a:ext uri="{FF2B5EF4-FFF2-40B4-BE49-F238E27FC236}">
                <a16:creationId xmlns:a16="http://schemas.microsoft.com/office/drawing/2014/main" id="{3CC92DDB-CD1D-150C-968E-06C151260AB6}"/>
              </a:ext>
            </a:extLst>
          </p:cNvPr>
          <p:cNvSpPr txBox="1"/>
          <p:nvPr/>
        </p:nvSpPr>
        <p:spPr>
          <a:xfrm>
            <a:off x="6558833" y="39737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 name="標題 2">
            <a:extLst>
              <a:ext uri="{FF2B5EF4-FFF2-40B4-BE49-F238E27FC236}">
                <a16:creationId xmlns:a16="http://schemas.microsoft.com/office/drawing/2014/main" id="{7FD3117A-AF78-24D4-C744-F28246AEC12F}"/>
              </a:ext>
            </a:extLst>
          </p:cNvPr>
          <p:cNvSpPr txBox="1">
            <a:spLocks/>
          </p:cNvSpPr>
          <p:nvPr/>
        </p:nvSpPr>
        <p:spPr>
          <a:xfrm>
            <a:off x="-6168" y="7819"/>
            <a:ext cx="4430369" cy="54708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rPr>
              <a:t>1.2.1-5 Related Works: TLM Blocks (2/4)</a:t>
            </a:r>
            <a:endParaRPr kumimoji="0" lang="zh-TW"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endParaRPr>
          </a:p>
        </p:txBody>
      </p:sp>
    </p:spTree>
    <p:extLst>
      <p:ext uri="{BB962C8B-B14F-4D97-AF65-F5344CB8AC3E}">
        <p14:creationId xmlns:p14="http://schemas.microsoft.com/office/powerpoint/2010/main" val="270239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字方塊 30">
            <a:extLst>
              <a:ext uri="{FF2B5EF4-FFF2-40B4-BE49-F238E27FC236}">
                <a16:creationId xmlns:a16="http://schemas.microsoft.com/office/drawing/2014/main" id="{5E3B539A-76DB-72EE-6536-E6465CBE9C86}"/>
              </a:ext>
            </a:extLst>
          </p:cNvPr>
          <p:cNvSpPr txBox="1"/>
          <p:nvPr/>
        </p:nvSpPr>
        <p:spPr>
          <a:xfrm>
            <a:off x="30897" y="655988"/>
            <a:ext cx="5218545"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Multi-head self-attention (MHSA):</a:t>
            </a:r>
            <a:r>
              <a:rPr kumimoji="0" lang="zh-TW" altLang="en-US" sz="14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多個</a:t>
            </a:r>
            <a:r>
              <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self-attention</a:t>
            </a:r>
            <a:r>
              <a:rPr kumimoji="0" lang="zh-TW" altLang="en-US" sz="14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的組合</a:t>
            </a:r>
            <a:endPar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nvGrpSpPr>
          <p:cNvPr id="42" name="群組 41">
            <a:extLst>
              <a:ext uri="{FF2B5EF4-FFF2-40B4-BE49-F238E27FC236}">
                <a16:creationId xmlns:a16="http://schemas.microsoft.com/office/drawing/2014/main" id="{E412F2CA-FBD0-AC8B-5EBF-2E0D8B42E665}"/>
              </a:ext>
            </a:extLst>
          </p:cNvPr>
          <p:cNvGrpSpPr/>
          <p:nvPr/>
        </p:nvGrpSpPr>
        <p:grpSpPr>
          <a:xfrm>
            <a:off x="7496973" y="0"/>
            <a:ext cx="1632093" cy="2486787"/>
            <a:chOff x="7709410" y="127104"/>
            <a:chExt cx="1357956" cy="2176888"/>
          </a:xfrm>
        </p:grpSpPr>
        <p:pic>
          <p:nvPicPr>
            <p:cNvPr id="20" name="Picture 2" descr="Vision Transformer ViT Architecture">
              <a:extLst>
                <a:ext uri="{FF2B5EF4-FFF2-40B4-BE49-F238E27FC236}">
                  <a16:creationId xmlns:a16="http://schemas.microsoft.com/office/drawing/2014/main" id="{63B8610D-202A-9F25-596B-9D6E29B311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66"/>
            <a:stretch/>
          </p:blipFill>
          <p:spPr bwMode="auto">
            <a:xfrm>
              <a:off x="7709410" y="127104"/>
              <a:ext cx="1357956" cy="217688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a:extLst>
                <a:ext uri="{FF2B5EF4-FFF2-40B4-BE49-F238E27FC236}">
                  <a16:creationId xmlns:a16="http://schemas.microsoft.com/office/drawing/2014/main" id="{C72F4617-701A-4FA8-F47F-C34065DB87EC}"/>
                </a:ext>
              </a:extLst>
            </p:cNvPr>
            <p:cNvSpPr/>
            <p:nvPr/>
          </p:nvSpPr>
          <p:spPr>
            <a:xfrm>
              <a:off x="7989455" y="1320799"/>
              <a:ext cx="766618" cy="26785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E97132"/>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pic>
        <p:nvPicPr>
          <p:cNvPr id="3076" name="Picture 4">
            <a:extLst>
              <a:ext uri="{FF2B5EF4-FFF2-40B4-BE49-F238E27FC236}">
                <a16:creationId xmlns:a16="http://schemas.microsoft.com/office/drawing/2014/main" id="{37A0151E-0197-61A6-7F3D-933C72BD7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94" y="924888"/>
            <a:ext cx="5320144" cy="29488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88F4729D-AD32-DF80-5640-E69F1E69A985}"/>
                  </a:ext>
                </a:extLst>
              </p:cNvPr>
              <p:cNvSpPr txBox="1"/>
              <p:nvPr/>
            </p:nvSpPr>
            <p:spPr>
              <a:xfrm>
                <a:off x="382491" y="3724081"/>
                <a:ext cx="8448319" cy="19675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Q:</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 Vector(Linear layer output) related with what we encode(output, it can be output of encoder layer or decoder layer)</a:t>
                </a:r>
                <a:b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b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K: </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Vector(Linear layer output) related with what we use as input to output.</a:t>
                </a:r>
                <a:b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b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V</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 Learned vector(Linear layer output) as a result of calculations, related with input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22222"/>
                    </a:solidFill>
                    <a:effectLst/>
                    <a:uLnTx/>
                    <a:uFillTx/>
                    <a:latin typeface="Calibri" panose="020F0502020204030204" pitchFamily="34" charset="0"/>
                    <a:ea typeface="新細明體" panose="02020500000000000000" pitchFamily="18" charset="-120"/>
                    <a:cs typeface="Calibri" panose="020F0502020204030204" pitchFamily="34" charset="0"/>
                  </a:rPr>
                  <a:t>These vectors are created by multiplying the embedding by three matrices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22222"/>
                    </a:solidFill>
                    <a:effectLst/>
                    <a:uLnTx/>
                    <a:uFillTx/>
                    <a:latin typeface="Calibri" panose="020F0502020204030204" pitchFamily="34" charset="0"/>
                    <a:ea typeface="新細明體" panose="02020500000000000000" pitchFamily="18" charset="-120"/>
                    <a:cs typeface="Calibri" panose="020F0502020204030204" pitchFamily="34" charset="0"/>
                  </a:rPr>
                  <a:t> we trained during the training process.</a:t>
                </a:r>
                <a:endPar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Self-attention:</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𝐴𝑡𝑡𝑒𝑛𝑡𝑖𝑜𝑛</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𝑠𝑜𝑓𝑡𝑚𝑎𝑥</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rad>
                          </m:den>
                        </m:f>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14:m>
                  <m:oMath xmlns:m="http://schemas.openxmlformats.org/officeDocument/2006/math">
                    <m:rad>
                      <m:radPr>
                        <m:degHide m:val="on"/>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e>
                    </m:rad>
                  </m:oMath>
                </a14:m>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用於限縮結果範圍，避免過大</a:t>
                </a:r>
                <a:endPar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Multihead</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就是</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我們可以</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有不同的</a:t>
                </a:r>
                <a:r>
                  <a:rPr kumimoji="0" lang="en-US" altLang="zh-CN"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Q,K,V</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表示，</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最後再將結果結合起來</a:t>
                </a:r>
                <a:endPar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mc:Choice>
        <mc:Fallback xmlns="">
          <p:sp>
            <p:nvSpPr>
              <p:cNvPr id="43" name="文字方塊 42">
                <a:extLst>
                  <a:ext uri="{FF2B5EF4-FFF2-40B4-BE49-F238E27FC236}">
                    <a16:creationId xmlns:a16="http://schemas.microsoft.com/office/drawing/2014/main" id="{88F4729D-AD32-DF80-5640-E69F1E69A985}"/>
                  </a:ext>
                </a:extLst>
              </p:cNvPr>
              <p:cNvSpPr txBox="1">
                <a:spLocks noRot="1" noChangeAspect="1" noMove="1" noResize="1" noEditPoints="1" noAdjustHandles="1" noChangeArrowheads="1" noChangeShapeType="1" noTextEdit="1"/>
              </p:cNvSpPr>
              <p:nvPr/>
            </p:nvSpPr>
            <p:spPr>
              <a:xfrm>
                <a:off x="382491" y="3724081"/>
                <a:ext cx="8448319" cy="1967526"/>
              </a:xfrm>
              <a:prstGeom prst="rect">
                <a:avLst/>
              </a:prstGeom>
              <a:blipFill>
                <a:blip r:embed="rId5"/>
                <a:stretch>
                  <a:fillRect l="-216" t="-310" b="-1548"/>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30AC1D4C-2745-5B56-69B3-23863142D168}"/>
              </a:ext>
            </a:extLst>
          </p:cNvPr>
          <p:cNvSpPr txBox="1"/>
          <p:nvPr/>
        </p:nvSpPr>
        <p:spPr>
          <a:xfrm>
            <a:off x="0" y="6581001"/>
            <a:ext cx="458123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https://jalammar.github.io/illustrated-transformer/</a:t>
            </a:r>
          </a:p>
        </p:txBody>
      </p:sp>
      <p:pic>
        <p:nvPicPr>
          <p:cNvPr id="46" name="Picture 2">
            <a:extLst>
              <a:ext uri="{FF2B5EF4-FFF2-40B4-BE49-F238E27FC236}">
                <a16:creationId xmlns:a16="http://schemas.microsoft.com/office/drawing/2014/main" id="{5F93C982-15B5-FC6D-A3E7-ABAA3DAB22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6334" y="4106219"/>
            <a:ext cx="2618597" cy="247478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2AB1709A-EAD0-8A95-0DB0-A4A95159E7A0}"/>
              </a:ext>
            </a:extLst>
          </p:cNvPr>
          <p:cNvSpPr txBox="1"/>
          <p:nvPr/>
        </p:nvSpPr>
        <p:spPr>
          <a:xfrm>
            <a:off x="676761" y="1277985"/>
            <a:ext cx="156829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Pixel-wise self-attention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4" name="文字方塊 3">
            <a:extLst>
              <a:ext uri="{FF2B5EF4-FFF2-40B4-BE49-F238E27FC236}">
                <a16:creationId xmlns:a16="http://schemas.microsoft.com/office/drawing/2014/main" id="{7F2FC18C-E0B1-F345-5711-CB4FA6A7E89B}"/>
              </a:ext>
            </a:extLst>
          </p:cNvPr>
          <p:cNvSpPr txBox="1"/>
          <p:nvPr/>
        </p:nvSpPr>
        <p:spPr>
          <a:xfrm>
            <a:off x="754907" y="334411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5" name="文字方塊 4">
            <a:extLst>
              <a:ext uri="{FF2B5EF4-FFF2-40B4-BE49-F238E27FC236}">
                <a16:creationId xmlns:a16="http://schemas.microsoft.com/office/drawing/2014/main" id="{5DA7F268-D182-64FA-35A8-DA42456DC5EF}"/>
              </a:ext>
            </a:extLst>
          </p:cNvPr>
          <p:cNvSpPr txBox="1"/>
          <p:nvPr/>
        </p:nvSpPr>
        <p:spPr>
          <a:xfrm>
            <a:off x="824370" y="275699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TWHxTWH</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6" name="文字方塊 5">
            <a:extLst>
              <a:ext uri="{FF2B5EF4-FFF2-40B4-BE49-F238E27FC236}">
                <a16:creationId xmlns:a16="http://schemas.microsoft.com/office/drawing/2014/main" id="{2BCEFD76-2049-B87B-73BF-37775E744BB3}"/>
              </a:ext>
            </a:extLst>
          </p:cNvPr>
          <p:cNvSpPr txBox="1"/>
          <p:nvPr/>
        </p:nvSpPr>
        <p:spPr>
          <a:xfrm>
            <a:off x="1982738" y="1824364"/>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7" name="文字方塊 6">
            <a:extLst>
              <a:ext uri="{FF2B5EF4-FFF2-40B4-BE49-F238E27FC236}">
                <a16:creationId xmlns:a16="http://schemas.microsoft.com/office/drawing/2014/main" id="{930EDF83-8941-1B1B-F55A-915F4F06A749}"/>
              </a:ext>
            </a:extLst>
          </p:cNvPr>
          <p:cNvSpPr txBox="1"/>
          <p:nvPr/>
        </p:nvSpPr>
        <p:spPr>
          <a:xfrm>
            <a:off x="767325" y="179730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TWHxTWH</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8" name="文字方塊 7">
            <a:extLst>
              <a:ext uri="{FF2B5EF4-FFF2-40B4-BE49-F238E27FC236}">
                <a16:creationId xmlns:a16="http://schemas.microsoft.com/office/drawing/2014/main" id="{BF466A79-05F1-FCF8-3CA8-196DC90D4642}"/>
              </a:ext>
            </a:extLst>
          </p:cNvPr>
          <p:cNvSpPr txBox="1"/>
          <p:nvPr/>
        </p:nvSpPr>
        <p:spPr>
          <a:xfrm>
            <a:off x="1359171" y="1467368"/>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9" name="文字方塊 8">
            <a:extLst>
              <a:ext uri="{FF2B5EF4-FFF2-40B4-BE49-F238E27FC236}">
                <a16:creationId xmlns:a16="http://schemas.microsoft.com/office/drawing/2014/main" id="{490DFBB5-00DF-B6AA-F017-5A77DDDB5896}"/>
              </a:ext>
            </a:extLst>
          </p:cNvPr>
          <p:cNvSpPr txBox="1"/>
          <p:nvPr/>
        </p:nvSpPr>
        <p:spPr>
          <a:xfrm>
            <a:off x="-33027" y="1895705"/>
            <a:ext cx="1271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Pixel-wise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Similarity weight (correlation matrix)</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10" name="標題 1">
            <a:extLst>
              <a:ext uri="{FF2B5EF4-FFF2-40B4-BE49-F238E27FC236}">
                <a16:creationId xmlns:a16="http://schemas.microsoft.com/office/drawing/2014/main" id="{18112453-FE72-4A84-766D-9AE6BC72FA51}"/>
              </a:ext>
            </a:extLst>
          </p:cNvPr>
          <p:cNvSpPr>
            <a:spLocks noGrp="1"/>
          </p:cNvSpPr>
          <p:nvPr>
            <p:ph type="title"/>
          </p:nvPr>
        </p:nvSpPr>
        <p:spPr>
          <a:xfrm>
            <a:off x="0" y="-136553"/>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1.2.1-5 Related Works: Transformer Encoder- MHSA (3/4)</a:t>
            </a:r>
            <a:endParaRPr lang="zh-TW" altLang="en-US" sz="2400" dirty="0"/>
          </a:p>
        </p:txBody>
      </p:sp>
    </p:spTree>
    <p:extLst>
      <p:ext uri="{BB962C8B-B14F-4D97-AF65-F5344CB8AC3E}">
        <p14:creationId xmlns:p14="http://schemas.microsoft.com/office/powerpoint/2010/main" val="105726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A6AD-3968-FF85-8F65-0F8483F5833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C52AFFF-7D4B-9F8F-048F-83B63FC2F76E}"/>
              </a:ext>
            </a:extLst>
          </p:cNvPr>
          <p:cNvPicPr>
            <a:picLocks noChangeAspect="1"/>
          </p:cNvPicPr>
          <p:nvPr/>
        </p:nvPicPr>
        <p:blipFill>
          <a:blip r:embed="rId2"/>
          <a:stretch>
            <a:fillRect/>
          </a:stretch>
        </p:blipFill>
        <p:spPr>
          <a:xfrm>
            <a:off x="0" y="1663995"/>
            <a:ext cx="9144000" cy="3530009"/>
          </a:xfrm>
          <a:prstGeom prst="rect">
            <a:avLst/>
          </a:prstGeom>
        </p:spPr>
      </p:pic>
      <p:sp>
        <p:nvSpPr>
          <p:cNvPr id="5" name="文字方塊 4">
            <a:extLst>
              <a:ext uri="{FF2B5EF4-FFF2-40B4-BE49-F238E27FC236}">
                <a16:creationId xmlns:a16="http://schemas.microsoft.com/office/drawing/2014/main" id="{F15F2050-1719-D913-B16C-CE496D86A114}"/>
              </a:ext>
            </a:extLst>
          </p:cNvPr>
          <p:cNvSpPr txBox="1"/>
          <p:nvPr/>
        </p:nvSpPr>
        <p:spPr>
          <a:xfrm>
            <a:off x="367862" y="5320945"/>
            <a:ext cx="8650013"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Figure 3: (a) The intrinsic ranks across stages and models in YOLOv8. The stage in the backbone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and neck is numbered in the order of model forward process. The numerical rank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normalized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to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for y-axis and its threshold is set to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a:t>
            </a:r>
            <a:r>
              <a:rPr kumimoji="0" lang="en-US" altLang="zh-TW" sz="1200" b="0" i="0" u="none" strike="noStrike" kern="1200" cap="none" spc="0" normalizeH="0" baseline="0" noProof="0" dirty="0">
                <a:ln>
                  <a:noFill/>
                </a:ln>
                <a:solidFill>
                  <a:prstClr val="black"/>
                </a:solidFill>
                <a:effectLst/>
                <a:uLnTx/>
                <a:uFillTx/>
                <a:latin typeface="CMR10"/>
                <a:ea typeface="新細明體" panose="02020500000000000000" pitchFamily="18" charset="-120"/>
                <a:cs typeface="+mn-cs"/>
              </a:rPr>
              <a:t>2</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 by default, where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denotes the number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output channels and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the largest singular value. It can be observed that deep stages and large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models exhibit lower intrinsic rank values. (b) The compact inverted block (CIB). (c) The partial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self-attention module (PSA).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YOLOv8, indicating that deep stages</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B4CD82B1-1B07-C951-711B-8A0F223259C4}"/>
              </a:ext>
            </a:extLst>
          </p:cNvPr>
          <p:cNvSpPr txBox="1">
            <a:spLocks/>
          </p:cNvSpPr>
          <p:nvPr/>
        </p:nvSpPr>
        <p:spPr>
          <a:xfrm>
            <a:off x="0" y="0"/>
            <a:ext cx="8422987" cy="4852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latin typeface="Times New Roman" panose="02020603050405020304" pitchFamily="18" charset="0"/>
                <a:cs typeface="Times New Roman" panose="02020603050405020304" pitchFamily="18" charset="0"/>
              </a:rPr>
              <a:t>1.2.1-5 Related Works: Transformer Encoder- MHSA (4/4)</a:t>
            </a:r>
          </a:p>
          <a:p>
            <a:r>
              <a:rPr lang="en-US" altLang="zh-TW" sz="2400" b="1" dirty="0">
                <a:latin typeface="Times New Roman" panose="02020603050405020304" pitchFamily="18" charset="0"/>
                <a:cs typeface="Times New Roman" panose="02020603050405020304" pitchFamily="18" charset="0"/>
              </a:rPr>
              <a:t>YoloV8 &amp; YoloV10</a:t>
            </a:r>
            <a:endParaRPr lang="zh-TW" altLang="en-US" sz="2400" dirty="0"/>
          </a:p>
        </p:txBody>
      </p:sp>
    </p:spTree>
    <p:extLst>
      <p:ext uri="{BB962C8B-B14F-4D97-AF65-F5344CB8AC3E}">
        <p14:creationId xmlns:p14="http://schemas.microsoft.com/office/powerpoint/2010/main" val="227775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157A0-ACB6-20AE-EC40-D4B09C8517B1}"/>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Content</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FFBD3C5E-A617-FEA4-4878-C1AB073D795B}"/>
              </a:ext>
            </a:extLst>
          </p:cNvPr>
          <p:cNvSpPr>
            <a:spLocks noGrp="1"/>
          </p:cNvSpPr>
          <p:nvPr>
            <p:ph idx="1"/>
          </p:nvPr>
        </p:nvSpPr>
        <p:spPr/>
        <p:txBody>
          <a:bodyPr/>
          <a:lstStyle/>
          <a:p>
            <a:pPr marL="268288" indent="-268288" algn="just">
              <a:buAutoNum type="arabicPeriod"/>
              <a:tabLst>
                <a:tab pos="266700" algn="l"/>
              </a:tabLst>
            </a:pPr>
            <a:r>
              <a:rPr lang="en-US" altLang="zh-TW" sz="1600" b="1" dirty="0">
                <a:latin typeface="Times New Roman" panose="02020603050405020304" pitchFamily="18" charset="0"/>
                <a:cs typeface="Times New Roman" panose="02020603050405020304" pitchFamily="18" charset="0"/>
              </a:rPr>
              <a:t>Introduction</a:t>
            </a:r>
          </a:p>
          <a:p>
            <a:pPr marL="357188" lvl="1" indent="-88900" algn="just">
              <a:buNone/>
              <a:tabLst>
                <a:tab pos="266700" algn="l"/>
              </a:tabLst>
            </a:pPr>
            <a:r>
              <a:rPr lang="en-US" altLang="zh-TW" sz="1600" dirty="0">
                <a:latin typeface="Times New Roman" panose="02020603050405020304" pitchFamily="18" charset="0"/>
                <a:cs typeface="Times New Roman" panose="02020603050405020304" pitchFamily="18" charset="0"/>
              </a:rPr>
              <a:t>1.1 Motivation, Objective, and Global Framework</a:t>
            </a:r>
          </a:p>
          <a:p>
            <a:pPr marL="357188" lvl="1" indent="-88900" algn="just">
              <a:buNone/>
              <a:tabLst>
                <a:tab pos="266700" algn="l"/>
              </a:tabLst>
            </a:pPr>
            <a:r>
              <a:rPr lang="en-US" altLang="zh-TW" sz="1600" dirty="0">
                <a:latin typeface="Times New Roman" panose="02020603050405020304" pitchFamily="18" charset="0"/>
                <a:cs typeface="Times New Roman" panose="02020603050405020304" pitchFamily="18" charset="0"/>
              </a:rPr>
              <a:t>1.2 Related Works</a:t>
            </a:r>
          </a:p>
          <a:p>
            <a:pPr marL="357188" lvl="1" indent="-88900" algn="just">
              <a:buNone/>
              <a:tabLst>
                <a:tab pos="266700" algn="l"/>
              </a:tabLst>
            </a:pPr>
            <a:r>
              <a:rPr lang="en-US" altLang="zh-TW" sz="1600" dirty="0">
                <a:latin typeface="Times New Roman" panose="02020603050405020304" pitchFamily="18" charset="0"/>
                <a:cs typeface="Times New Roman" panose="02020603050405020304" pitchFamily="18" charset="0"/>
              </a:rPr>
              <a:t>1.3 Contributions</a:t>
            </a:r>
          </a:p>
          <a:p>
            <a:pPr marL="268288" lvl="1" indent="-268288" algn="just">
              <a:buFont typeface="+mj-lt"/>
              <a:buAutoNum type="arabicPeriod" startAt="2"/>
              <a:tabLst>
                <a:tab pos="266700" algn="l"/>
              </a:tabLst>
            </a:pPr>
            <a:r>
              <a:rPr lang="en-US" altLang="zh-TW" sz="1600" b="1" dirty="0">
                <a:latin typeface="Times New Roman" panose="02020603050405020304" pitchFamily="18" charset="0"/>
                <a:cs typeface="Times New Roman" panose="02020603050405020304" pitchFamily="18" charset="0"/>
              </a:rPr>
              <a:t>System Setup and Hardware Specifications</a:t>
            </a:r>
          </a:p>
          <a:p>
            <a:pPr marL="541338" lvl="1" indent="-271463" algn="just">
              <a:buNone/>
              <a:tabLst>
                <a:tab pos="266700" algn="l"/>
              </a:tabLst>
            </a:pPr>
            <a:r>
              <a:rPr lang="en-US" altLang="zh-TW" sz="1600" dirty="0">
                <a:latin typeface="Times New Roman" panose="02020603050405020304" pitchFamily="18" charset="0"/>
                <a:cs typeface="Times New Roman" panose="02020603050405020304" pitchFamily="18" charset="0"/>
              </a:rPr>
              <a:t>2.1 System Setup</a:t>
            </a:r>
          </a:p>
          <a:p>
            <a:pPr marL="541338" lvl="1" indent="-271463" algn="just">
              <a:buNone/>
              <a:tabLst>
                <a:tab pos="266700" algn="l"/>
              </a:tabLst>
            </a:pPr>
            <a:r>
              <a:rPr lang="en-US" altLang="zh-TW" sz="1600" dirty="0">
                <a:latin typeface="Times New Roman" panose="02020603050405020304" pitchFamily="18" charset="0"/>
                <a:cs typeface="Times New Roman" panose="02020603050405020304" pitchFamily="18" charset="0"/>
              </a:rPr>
              <a:t>2.2 Hardware and Function Specifications</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3.	System Framework</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3.1.1 Training Framework</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3.1.2 Inference Framework</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3.1.3 Loss Function</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3.2 Transformer</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3.3 Batch Normalization and Layer Normalization</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3.4 The transferability of </a:t>
            </a:r>
            <a:r>
              <a:rPr lang="en-US" altLang="zh-TW" sz="1600" dirty="0" err="1">
                <a:latin typeface="Times New Roman" panose="02020603050405020304" pitchFamily="18" charset="0"/>
                <a:cs typeface="Times New Roman" panose="02020603050405020304" pitchFamily="18" charset="0"/>
              </a:rPr>
              <a:t>ViTPose</a:t>
            </a:r>
            <a:endParaRPr lang="en-US" altLang="zh-TW" sz="1600" dirty="0">
              <a:latin typeface="Times New Roman" panose="02020603050405020304" pitchFamily="18" charset="0"/>
              <a:cs typeface="Times New Roman" panose="02020603050405020304" pitchFamily="18" charset="0"/>
            </a:endParaRPr>
          </a:p>
          <a:p>
            <a:pPr marL="266700" lvl="1" indent="-266700" algn="just">
              <a:buAutoNum type="arabicPeriod" startAt="4"/>
              <a:tabLst>
                <a:tab pos="92075" algn="l"/>
              </a:tabLst>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Collection and </a:t>
            </a:r>
            <a:r>
              <a:rPr lang="en-US" altLang="zh-TW" sz="1600" b="1" dirty="0">
                <a:latin typeface="Times New Roman" panose="02020603050405020304" pitchFamily="18" charset="0"/>
                <a:cs typeface="Times New Roman" panose="02020603050405020304" pitchFamily="18" charset="0"/>
              </a:rPr>
              <a:t>Experimental Results</a:t>
            </a:r>
          </a:p>
          <a:p>
            <a:pPr marL="266700" lvl="1" indent="-266700" algn="just">
              <a:buAutoNum type="arabicPeriod" startAt="4"/>
              <a:tabLst>
                <a:tab pos="92075" algn="l"/>
              </a:tabLst>
            </a:pPr>
            <a:r>
              <a:rPr lang="en-US" altLang="zh-TW" sz="1600" b="1" dirty="0">
                <a:latin typeface="Times New Roman" panose="02020603050405020304" pitchFamily="18" charset="0"/>
                <a:cs typeface="Times New Roman" panose="02020603050405020304" pitchFamily="18" charset="0"/>
              </a:rPr>
              <a:t>Conclusion and Future Work</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6. 	Reference</a:t>
            </a:r>
          </a:p>
          <a:p>
            <a:pPr marL="0" lvl="1" indent="0" algn="just">
              <a:buNone/>
              <a:tabLst>
                <a:tab pos="266700" algn="l"/>
              </a:tabLst>
            </a:pPr>
            <a:r>
              <a:rPr lang="en-US" altLang="zh-TW" sz="1600" b="1" dirty="0">
                <a:latin typeface="Times New Roman" panose="02020603050405020304" pitchFamily="18" charset="0"/>
                <a:cs typeface="Times New Roman" panose="02020603050405020304" pitchFamily="18" charset="0"/>
              </a:rPr>
              <a:t>A.  Appendix</a:t>
            </a: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83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D7C3E377-E04A-BF72-6437-FC385C0B3C57}"/>
              </a:ext>
            </a:extLst>
          </p:cNvPr>
          <p:cNvSpPr>
            <a:spLocks noGrp="1"/>
          </p:cNvSpPr>
          <p:nvPr>
            <p:ph type="title"/>
          </p:nvPr>
        </p:nvSpPr>
        <p:spPr>
          <a:xfrm>
            <a:off x="-10987" y="-174995"/>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1.2.2-1 Related Works: YOLOv1 &amp; YOLOv2</a:t>
            </a:r>
            <a:endParaRPr lang="zh-TW" altLang="en-US" sz="2400" dirty="0"/>
          </a:p>
        </p:txBody>
      </p:sp>
      <p:graphicFrame>
        <p:nvGraphicFramePr>
          <p:cNvPr id="7" name="表格 3">
            <a:extLst>
              <a:ext uri="{FF2B5EF4-FFF2-40B4-BE49-F238E27FC236}">
                <a16:creationId xmlns:a16="http://schemas.microsoft.com/office/drawing/2014/main" id="{88879CEA-0CB5-014F-DCEB-96E208356EE8}"/>
              </a:ext>
            </a:extLst>
          </p:cNvPr>
          <p:cNvGraphicFramePr>
            <a:graphicFrameLocks noGrp="1"/>
          </p:cNvGraphicFramePr>
          <p:nvPr/>
        </p:nvGraphicFramePr>
        <p:xfrm>
          <a:off x="111821" y="366781"/>
          <a:ext cx="8887798" cy="6429820"/>
        </p:xfrm>
        <a:graphic>
          <a:graphicData uri="http://schemas.openxmlformats.org/drawingml/2006/table">
            <a:tbl>
              <a:tblPr firstRow="1" bandRow="1"/>
              <a:tblGrid>
                <a:gridCol w="8887798">
                  <a:extLst>
                    <a:ext uri="{9D8B030D-6E8A-4147-A177-3AD203B41FA5}">
                      <a16:colId xmlns:a16="http://schemas.microsoft.com/office/drawing/2014/main" val="4155310270"/>
                    </a:ext>
                  </a:extLst>
                </a:gridCol>
              </a:tblGrid>
              <a:tr h="2952152">
                <a:tc>
                  <a:txBody>
                    <a:bodyPr/>
                    <a:lstStyle/>
                    <a:p>
                      <a:pPr marL="0" indent="0">
                        <a:buNone/>
                      </a:pPr>
                      <a:r>
                        <a:rPr lang="en-US" altLang="zh-TW" sz="2000" b="1" dirty="0">
                          <a:solidFill>
                            <a:srgbClr val="00B0F0"/>
                          </a:solidFill>
                        </a:rPr>
                        <a:t>1.</a:t>
                      </a:r>
                      <a:r>
                        <a:rPr lang="en-US" altLang="zh-TW" sz="2000" b="1" baseline="0" dirty="0">
                          <a:solidFill>
                            <a:srgbClr val="00B0F0"/>
                          </a:solidFill>
                        </a:rPr>
                        <a:t> YoloV1</a:t>
                      </a:r>
                      <a:endParaRPr lang="en-US" altLang="zh-TW" sz="2000" b="1" dirty="0">
                        <a:solidFill>
                          <a:srgbClr val="00B0F0"/>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i="1"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r h="3477668">
                <a:tc>
                  <a:txBody>
                    <a:bodyPr/>
                    <a:lstStyle/>
                    <a:p>
                      <a:pPr marL="265113" indent="-265113"/>
                      <a:r>
                        <a:rPr lang="en-US" altLang="zh-TW" sz="2000" b="1" dirty="0">
                          <a:solidFill>
                            <a:srgbClr val="00B0F0"/>
                          </a:solidFill>
                        </a:rPr>
                        <a:t>2. YoloV2</a:t>
                      </a: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0" marR="0" lvl="2"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txBody>
                  <a:tcPr/>
                </a:tc>
                <a:extLst>
                  <a:ext uri="{0D108BD9-81ED-4DB2-BD59-A6C34878D82A}">
                    <a16:rowId xmlns:a16="http://schemas.microsoft.com/office/drawing/2014/main" val="3768321618"/>
                  </a:ext>
                </a:extLst>
              </a:tr>
            </a:tbl>
          </a:graphicData>
        </a:graphic>
      </p:graphicFrame>
      <p:grpSp>
        <p:nvGrpSpPr>
          <p:cNvPr id="8" name="Group 8">
            <a:extLst>
              <a:ext uri="{FF2B5EF4-FFF2-40B4-BE49-F238E27FC236}">
                <a16:creationId xmlns:a16="http://schemas.microsoft.com/office/drawing/2014/main" id="{CB298148-05DC-3411-EA34-4DE2F8F6F216}"/>
              </a:ext>
            </a:extLst>
          </p:cNvPr>
          <p:cNvGrpSpPr/>
          <p:nvPr/>
        </p:nvGrpSpPr>
        <p:grpSpPr>
          <a:xfrm>
            <a:off x="1444107" y="3488052"/>
            <a:ext cx="6184898" cy="3237772"/>
            <a:chOff x="1448651" y="3063672"/>
            <a:chExt cx="6184898" cy="3237772"/>
          </a:xfrm>
        </p:grpSpPr>
        <p:grpSp>
          <p:nvGrpSpPr>
            <p:cNvPr id="9" name="Group 75">
              <a:extLst>
                <a:ext uri="{FF2B5EF4-FFF2-40B4-BE49-F238E27FC236}">
                  <a16:creationId xmlns:a16="http://schemas.microsoft.com/office/drawing/2014/main" id="{138083A0-6B20-672A-9A78-3C791B984210}"/>
                </a:ext>
              </a:extLst>
            </p:cNvPr>
            <p:cNvGrpSpPr/>
            <p:nvPr/>
          </p:nvGrpSpPr>
          <p:grpSpPr>
            <a:xfrm>
              <a:off x="1448651" y="3512808"/>
              <a:ext cx="6184898" cy="2788636"/>
              <a:chOff x="1969797" y="3856943"/>
              <a:chExt cx="6184898" cy="2788636"/>
            </a:xfrm>
          </p:grpSpPr>
          <p:grpSp>
            <p:nvGrpSpPr>
              <p:cNvPr id="17" name="Group 25">
                <a:extLst>
                  <a:ext uri="{FF2B5EF4-FFF2-40B4-BE49-F238E27FC236}">
                    <a16:creationId xmlns:a16="http://schemas.microsoft.com/office/drawing/2014/main" id="{73681EB2-C9BB-5CD8-C0B2-C3856EE06578}"/>
                  </a:ext>
                </a:extLst>
              </p:cNvPr>
              <p:cNvGrpSpPr/>
              <p:nvPr/>
            </p:nvGrpSpPr>
            <p:grpSpPr>
              <a:xfrm>
                <a:off x="2050153" y="5473358"/>
                <a:ext cx="6104542" cy="1172221"/>
                <a:chOff x="2004540" y="2497472"/>
                <a:chExt cx="5461654" cy="1172221"/>
              </a:xfrm>
            </p:grpSpPr>
            <p:sp>
              <p:nvSpPr>
                <p:cNvPr id="31" name="TextBox 27">
                  <a:extLst>
                    <a:ext uri="{FF2B5EF4-FFF2-40B4-BE49-F238E27FC236}">
                      <a16:creationId xmlns:a16="http://schemas.microsoft.com/office/drawing/2014/main" id="{408A19D1-2CCD-8B64-A225-69BD0AB15742}"/>
                    </a:ext>
                  </a:extLst>
                </p:cNvPr>
                <p:cNvSpPr txBox="1"/>
                <p:nvPr/>
              </p:nvSpPr>
              <p:spPr>
                <a:xfrm>
                  <a:off x="2004540" y="2501437"/>
                  <a:ext cx="971550" cy="707886"/>
                </a:xfrm>
                <a:prstGeom prst="rect">
                  <a:avLst/>
                </a:prstGeom>
                <a:noFill/>
              </p:spPr>
              <p:txBody>
                <a:bodyPr wrap="square" rtlCol="0">
                  <a:spAutoFit/>
                </a:bodyPr>
                <a:lstStyle/>
                <a:p>
                  <a:pPr algn="ctr"/>
                  <a:r>
                    <a:rPr lang="en-US" sz="1000" b="1" dirty="0"/>
                    <a:t>Conv. Layer</a:t>
                  </a:r>
                </a:p>
                <a:p>
                  <a:pPr algn="ctr"/>
                  <a:r>
                    <a:rPr lang="en-US" sz="1000" b="1" dirty="0">
                      <a:solidFill>
                        <a:srgbClr val="FF0000"/>
                      </a:solidFill>
                    </a:rPr>
                    <a:t>3x3</a:t>
                  </a:r>
                  <a:r>
                    <a:rPr lang="en-US" sz="1000" b="1" dirty="0"/>
                    <a:t>x32-s-2</a:t>
                  </a:r>
                </a:p>
                <a:p>
                  <a:pPr algn="ctr"/>
                  <a:r>
                    <a:rPr lang="en-US" sz="1000" b="1" dirty="0"/>
                    <a:t>Max-pool Layer</a:t>
                  </a:r>
                </a:p>
                <a:p>
                  <a:pPr algn="ctr"/>
                  <a:r>
                    <a:rPr lang="en-US" sz="1000" b="1" dirty="0"/>
                    <a:t>2x2-s-2</a:t>
                  </a:r>
                </a:p>
              </p:txBody>
            </p:sp>
            <p:sp>
              <p:nvSpPr>
                <p:cNvPr id="32" name="TextBox 28">
                  <a:extLst>
                    <a:ext uri="{FF2B5EF4-FFF2-40B4-BE49-F238E27FC236}">
                      <a16:creationId xmlns:a16="http://schemas.microsoft.com/office/drawing/2014/main" id="{A02449F3-E134-9119-785E-6D29593D1861}"/>
                    </a:ext>
                  </a:extLst>
                </p:cNvPr>
                <p:cNvSpPr txBox="1"/>
                <p:nvPr/>
              </p:nvSpPr>
              <p:spPr>
                <a:xfrm>
                  <a:off x="2751696" y="2503958"/>
                  <a:ext cx="971550" cy="707886"/>
                </a:xfrm>
                <a:prstGeom prst="rect">
                  <a:avLst/>
                </a:prstGeom>
                <a:noFill/>
              </p:spPr>
              <p:txBody>
                <a:bodyPr wrap="square" rtlCol="0">
                  <a:spAutoFit/>
                </a:bodyPr>
                <a:lstStyle/>
                <a:p>
                  <a:pPr algn="ctr"/>
                  <a:r>
                    <a:rPr lang="en-US" sz="1000" b="1" dirty="0"/>
                    <a:t>Conv. Layer</a:t>
                  </a:r>
                </a:p>
                <a:p>
                  <a:pPr algn="ctr"/>
                  <a:r>
                    <a:rPr lang="en-US" sz="1000" b="1" dirty="0"/>
                    <a:t>3x3x64</a:t>
                  </a:r>
                </a:p>
                <a:p>
                  <a:pPr algn="ctr"/>
                  <a:r>
                    <a:rPr lang="en-US" sz="1000" b="1" dirty="0"/>
                    <a:t>Max-pool Layer</a:t>
                  </a:r>
                </a:p>
                <a:p>
                  <a:pPr algn="ctr"/>
                  <a:r>
                    <a:rPr lang="en-US" sz="1000" b="1" dirty="0"/>
                    <a:t>2x2-s-2</a:t>
                  </a:r>
                </a:p>
              </p:txBody>
            </p:sp>
            <p:sp>
              <p:nvSpPr>
                <p:cNvPr id="33" name="TextBox 29">
                  <a:extLst>
                    <a:ext uri="{FF2B5EF4-FFF2-40B4-BE49-F238E27FC236}">
                      <a16:creationId xmlns:a16="http://schemas.microsoft.com/office/drawing/2014/main" id="{4965687B-BFF0-6E79-BDB9-8FB5436806BF}"/>
                    </a:ext>
                  </a:extLst>
                </p:cNvPr>
                <p:cNvSpPr txBox="1"/>
                <p:nvPr/>
              </p:nvSpPr>
              <p:spPr>
                <a:xfrm>
                  <a:off x="3329193" y="2500958"/>
                  <a:ext cx="971550" cy="1015663"/>
                </a:xfrm>
                <a:prstGeom prst="rect">
                  <a:avLst/>
                </a:prstGeom>
                <a:noFill/>
              </p:spPr>
              <p:txBody>
                <a:bodyPr wrap="square" rtlCol="0">
                  <a:spAutoFit/>
                </a:bodyPr>
                <a:lstStyle/>
                <a:p>
                  <a:pPr algn="ctr"/>
                  <a:r>
                    <a:rPr lang="en-US" sz="1000" b="1" dirty="0"/>
                    <a:t>Conv. Layer</a:t>
                  </a:r>
                </a:p>
                <a:p>
                  <a:pPr algn="ctr"/>
                  <a:r>
                    <a:rPr lang="en-US" sz="1000" b="1" dirty="0"/>
                    <a:t>3x3x128</a:t>
                  </a:r>
                </a:p>
                <a:p>
                  <a:pPr algn="ctr"/>
                  <a:r>
                    <a:rPr lang="en-US" sz="1000" b="1" dirty="0"/>
                    <a:t>1x1x64</a:t>
                  </a:r>
                </a:p>
                <a:p>
                  <a:pPr algn="ctr"/>
                  <a:r>
                    <a:rPr lang="en-US" sz="1000" b="1" dirty="0"/>
                    <a:t>3x3x128</a:t>
                  </a:r>
                </a:p>
                <a:p>
                  <a:pPr algn="ctr"/>
                  <a:r>
                    <a:rPr lang="en-US" sz="1000" b="1" dirty="0"/>
                    <a:t>Max-pool Layer</a:t>
                  </a:r>
                </a:p>
                <a:p>
                  <a:pPr algn="ctr"/>
                  <a:r>
                    <a:rPr lang="en-US" sz="1000" b="1" dirty="0"/>
                    <a:t>2x2-s-2</a:t>
                  </a:r>
                </a:p>
              </p:txBody>
            </p:sp>
            <p:sp>
              <p:nvSpPr>
                <p:cNvPr id="34" name="TextBox 30">
                  <a:extLst>
                    <a:ext uri="{FF2B5EF4-FFF2-40B4-BE49-F238E27FC236}">
                      <a16:creationId xmlns:a16="http://schemas.microsoft.com/office/drawing/2014/main" id="{5CF0EF64-D3D6-0CCC-C43D-9FF9ADE1B3E1}"/>
                    </a:ext>
                  </a:extLst>
                </p:cNvPr>
                <p:cNvSpPr txBox="1"/>
                <p:nvPr/>
              </p:nvSpPr>
              <p:spPr>
                <a:xfrm>
                  <a:off x="4079506" y="2497472"/>
                  <a:ext cx="971550" cy="1015663"/>
                </a:xfrm>
                <a:prstGeom prst="rect">
                  <a:avLst/>
                </a:prstGeom>
                <a:noFill/>
              </p:spPr>
              <p:txBody>
                <a:bodyPr wrap="square" rtlCol="0">
                  <a:spAutoFit/>
                </a:bodyPr>
                <a:lstStyle/>
                <a:p>
                  <a:pPr algn="ctr"/>
                  <a:r>
                    <a:rPr lang="en-US" sz="1000" b="1" dirty="0"/>
                    <a:t>Conv. Layer</a:t>
                  </a:r>
                </a:p>
                <a:p>
                  <a:pPr algn="ctr"/>
                  <a:r>
                    <a:rPr lang="en-US" sz="1000" b="1" dirty="0"/>
                    <a:t>3x3x256</a:t>
                  </a:r>
                </a:p>
                <a:p>
                  <a:pPr algn="ctr"/>
                  <a:r>
                    <a:rPr lang="en-US" sz="1000" b="1" dirty="0"/>
                    <a:t>1x1x128</a:t>
                  </a:r>
                </a:p>
                <a:p>
                  <a:pPr algn="ctr"/>
                  <a:r>
                    <a:rPr lang="en-US" sz="1000" b="1" dirty="0"/>
                    <a:t>3x3x256</a:t>
                  </a:r>
                </a:p>
                <a:p>
                  <a:pPr algn="ctr"/>
                  <a:r>
                    <a:rPr lang="en-US" sz="1000" b="1" dirty="0"/>
                    <a:t>Max-pool Layer</a:t>
                  </a:r>
                </a:p>
                <a:p>
                  <a:pPr algn="ctr"/>
                  <a:r>
                    <a:rPr lang="en-US" sz="1000" b="1" dirty="0"/>
                    <a:t>2x2-s-2</a:t>
                  </a:r>
                </a:p>
              </p:txBody>
            </p:sp>
            <p:sp>
              <p:nvSpPr>
                <p:cNvPr id="35" name="TextBox 31">
                  <a:extLst>
                    <a:ext uri="{FF2B5EF4-FFF2-40B4-BE49-F238E27FC236}">
                      <a16:creationId xmlns:a16="http://schemas.microsoft.com/office/drawing/2014/main" id="{130428F5-55F5-BE23-05B4-153E03B9AE72}"/>
                    </a:ext>
                  </a:extLst>
                </p:cNvPr>
                <p:cNvSpPr txBox="1"/>
                <p:nvPr/>
              </p:nvSpPr>
              <p:spPr>
                <a:xfrm>
                  <a:off x="4694271" y="2500142"/>
                  <a:ext cx="971550" cy="1169551"/>
                </a:xfrm>
                <a:prstGeom prst="rect">
                  <a:avLst/>
                </a:prstGeom>
                <a:noFill/>
              </p:spPr>
              <p:txBody>
                <a:bodyPr wrap="square" rtlCol="0">
                  <a:spAutoFit/>
                </a:bodyPr>
                <a:lstStyle/>
                <a:p>
                  <a:pPr algn="ctr"/>
                  <a:r>
                    <a:rPr lang="en-US" sz="1000" b="1" dirty="0"/>
                    <a:t>Conv. Layer</a:t>
                  </a:r>
                </a:p>
                <a:p>
                  <a:pPr algn="ctr"/>
                  <a:r>
                    <a:rPr lang="en-US" sz="1000" b="1" dirty="0"/>
                    <a:t>3x3x512</a:t>
                  </a:r>
                </a:p>
                <a:p>
                  <a:pPr algn="ctr"/>
                  <a:r>
                    <a:rPr lang="en-US" sz="1000" b="1" dirty="0"/>
                    <a:t>1x1x256</a:t>
                  </a:r>
                </a:p>
                <a:p>
                  <a:pPr algn="ctr"/>
                  <a:r>
                    <a:rPr lang="en-US" sz="1000" b="1" dirty="0"/>
                    <a:t>3x3x512</a:t>
                  </a:r>
                </a:p>
                <a:p>
                  <a:pPr algn="ctr"/>
                  <a:r>
                    <a:rPr lang="en-US" sz="1000" b="1" dirty="0"/>
                    <a:t>1x1x256</a:t>
                  </a:r>
                </a:p>
                <a:p>
                  <a:pPr algn="ctr"/>
                  <a:r>
                    <a:rPr lang="en-US" sz="1000" b="1" dirty="0"/>
                    <a:t>3x3x512</a:t>
                  </a:r>
                </a:p>
                <a:p>
                  <a:pPr algn="ctr"/>
                  <a:r>
                    <a:rPr lang="en-US" sz="1000" b="1" dirty="0"/>
                    <a:t>3x3x1024-s-2</a:t>
                  </a:r>
                </a:p>
              </p:txBody>
            </p:sp>
            <p:sp>
              <p:nvSpPr>
                <p:cNvPr id="36" name="TextBox 32">
                  <a:extLst>
                    <a:ext uri="{FF2B5EF4-FFF2-40B4-BE49-F238E27FC236}">
                      <a16:creationId xmlns:a16="http://schemas.microsoft.com/office/drawing/2014/main" id="{608D2B49-E797-F980-07F8-F4BC1AF71CE6}"/>
                    </a:ext>
                  </a:extLst>
                </p:cNvPr>
                <p:cNvSpPr txBox="1"/>
                <p:nvPr/>
              </p:nvSpPr>
              <p:spPr>
                <a:xfrm>
                  <a:off x="5362449" y="2514033"/>
                  <a:ext cx="971550" cy="861774"/>
                </a:xfrm>
                <a:prstGeom prst="rect">
                  <a:avLst/>
                </a:prstGeom>
                <a:noFill/>
              </p:spPr>
              <p:txBody>
                <a:bodyPr wrap="square" rtlCol="0">
                  <a:spAutoFit/>
                </a:bodyPr>
                <a:lstStyle/>
                <a:p>
                  <a:pPr algn="ctr"/>
                  <a:r>
                    <a:rPr lang="en-US" sz="1000" b="1" dirty="0"/>
                    <a:t>Conv. Layer</a:t>
                  </a:r>
                </a:p>
                <a:p>
                  <a:pPr algn="ctr"/>
                  <a:r>
                    <a:rPr lang="en-US" sz="1000" b="1" dirty="0"/>
                    <a:t>1x1x512</a:t>
                  </a:r>
                </a:p>
                <a:p>
                  <a:pPr algn="ctr"/>
                  <a:r>
                    <a:rPr lang="en-US" sz="1000" b="1" dirty="0"/>
                    <a:t>3x3x1024</a:t>
                  </a:r>
                </a:p>
                <a:p>
                  <a:pPr algn="ctr"/>
                  <a:r>
                    <a:rPr lang="en-US" sz="1000" b="1" dirty="0"/>
                    <a:t>1x1x512</a:t>
                  </a:r>
                </a:p>
                <a:p>
                  <a:pPr algn="ctr"/>
                  <a:r>
                    <a:rPr lang="en-US" sz="1000" b="1" dirty="0"/>
                    <a:t>3x3x1024</a:t>
                  </a:r>
                </a:p>
              </p:txBody>
            </p:sp>
            <p:sp>
              <p:nvSpPr>
                <p:cNvPr id="37" name="TextBox 40">
                  <a:extLst>
                    <a:ext uri="{FF2B5EF4-FFF2-40B4-BE49-F238E27FC236}">
                      <a16:creationId xmlns:a16="http://schemas.microsoft.com/office/drawing/2014/main" id="{DF9A5647-C181-44B3-FC9E-C2F4A5C0F5EC}"/>
                    </a:ext>
                  </a:extLst>
                </p:cNvPr>
                <p:cNvSpPr txBox="1"/>
                <p:nvPr/>
              </p:nvSpPr>
              <p:spPr>
                <a:xfrm>
                  <a:off x="5981035" y="2523344"/>
                  <a:ext cx="971550" cy="861774"/>
                </a:xfrm>
                <a:prstGeom prst="rect">
                  <a:avLst/>
                </a:prstGeom>
                <a:noFill/>
              </p:spPr>
              <p:txBody>
                <a:bodyPr wrap="square" rtlCol="0">
                  <a:spAutoFit/>
                </a:bodyPr>
                <a:lstStyle/>
                <a:p>
                  <a:pPr algn="ctr"/>
                  <a:r>
                    <a:rPr lang="en-US" sz="1000" b="1" dirty="0"/>
                    <a:t>Conv. Layer</a:t>
                  </a:r>
                </a:p>
                <a:p>
                  <a:pPr algn="ctr"/>
                  <a:r>
                    <a:rPr lang="en-US" sz="1000" b="1" dirty="0"/>
                    <a:t>3x3x1024</a:t>
                  </a:r>
                </a:p>
                <a:p>
                  <a:pPr algn="ctr"/>
                  <a:r>
                    <a:rPr lang="en-US" sz="1000" b="1" dirty="0"/>
                    <a:t>3x3x1024</a:t>
                  </a:r>
                </a:p>
                <a:p>
                  <a:pPr algn="ctr"/>
                  <a:r>
                    <a:rPr lang="en-US" sz="1000" b="1" dirty="0"/>
                    <a:t>3x3x1024</a:t>
                  </a:r>
                </a:p>
                <a:p>
                  <a:pPr algn="ctr"/>
                  <a:endParaRPr lang="en-US" sz="1000" b="1" dirty="0"/>
                </a:p>
              </p:txBody>
            </p:sp>
            <p:sp>
              <p:nvSpPr>
                <p:cNvPr id="38" name="TextBox 41">
                  <a:extLst>
                    <a:ext uri="{FF2B5EF4-FFF2-40B4-BE49-F238E27FC236}">
                      <a16:creationId xmlns:a16="http://schemas.microsoft.com/office/drawing/2014/main" id="{8581C881-04CB-8DB9-86E3-7CD787A0FF9E}"/>
                    </a:ext>
                  </a:extLst>
                </p:cNvPr>
                <p:cNvSpPr txBox="1"/>
                <p:nvPr/>
              </p:nvSpPr>
              <p:spPr>
                <a:xfrm>
                  <a:off x="6725268" y="2530426"/>
                  <a:ext cx="740926" cy="400110"/>
                </a:xfrm>
                <a:prstGeom prst="rect">
                  <a:avLst/>
                </a:prstGeom>
                <a:noFill/>
              </p:spPr>
              <p:txBody>
                <a:bodyPr wrap="square" rtlCol="0">
                  <a:spAutoFit/>
                </a:bodyPr>
                <a:lstStyle/>
                <a:p>
                  <a:pPr algn="ctr"/>
                  <a:r>
                    <a:rPr lang="en-US" sz="1000" b="1" dirty="0"/>
                    <a:t>Conv. Layer</a:t>
                  </a:r>
                </a:p>
                <a:p>
                  <a:pPr algn="ctr"/>
                  <a:r>
                    <a:rPr lang="en-US" sz="1000" b="1" dirty="0"/>
                    <a:t>1x1x125</a:t>
                  </a:r>
                </a:p>
              </p:txBody>
            </p:sp>
          </p:grpSp>
          <p:grpSp>
            <p:nvGrpSpPr>
              <p:cNvPr id="18" name="Group 42">
                <a:extLst>
                  <a:ext uri="{FF2B5EF4-FFF2-40B4-BE49-F238E27FC236}">
                    <a16:creationId xmlns:a16="http://schemas.microsoft.com/office/drawing/2014/main" id="{15D662ED-42D9-BA83-872C-358495C8414E}"/>
                  </a:ext>
                </a:extLst>
              </p:cNvPr>
              <p:cNvGrpSpPr/>
              <p:nvPr/>
            </p:nvGrpSpPr>
            <p:grpSpPr>
              <a:xfrm>
                <a:off x="1969797" y="3856943"/>
                <a:ext cx="6146061" cy="1732659"/>
                <a:chOff x="1798347" y="3856943"/>
                <a:chExt cx="6146061" cy="1732659"/>
              </a:xfrm>
            </p:grpSpPr>
            <p:pic>
              <p:nvPicPr>
                <p:cNvPr id="21" name="Picture 24">
                  <a:extLst>
                    <a:ext uri="{FF2B5EF4-FFF2-40B4-BE49-F238E27FC236}">
                      <a16:creationId xmlns:a16="http://schemas.microsoft.com/office/drawing/2014/main" id="{E19D91F5-E84C-9967-9683-4420A1153C7C}"/>
                    </a:ext>
                  </a:extLst>
                </p:cNvPr>
                <p:cNvPicPr>
                  <a:picLocks noChangeAspect="1"/>
                </p:cNvPicPr>
                <p:nvPr/>
              </p:nvPicPr>
              <p:blipFill>
                <a:blip r:embed="rId2"/>
                <a:stretch>
                  <a:fillRect/>
                </a:stretch>
              </p:blipFill>
              <p:spPr>
                <a:xfrm>
                  <a:off x="1798347" y="3856943"/>
                  <a:ext cx="6127543" cy="1588359"/>
                </a:xfrm>
                <a:prstGeom prst="rect">
                  <a:avLst/>
                </a:prstGeom>
              </p:spPr>
            </p:pic>
            <p:sp>
              <p:nvSpPr>
                <p:cNvPr id="22" name="Rectangle 39">
                  <a:extLst>
                    <a:ext uri="{FF2B5EF4-FFF2-40B4-BE49-F238E27FC236}">
                      <a16:creationId xmlns:a16="http://schemas.microsoft.com/office/drawing/2014/main" id="{F7106FA3-B068-E8DA-1BD7-BEC7BBF0316D}"/>
                    </a:ext>
                  </a:extLst>
                </p:cNvPr>
                <p:cNvSpPr/>
                <p:nvPr/>
              </p:nvSpPr>
              <p:spPr>
                <a:xfrm>
                  <a:off x="2223927" y="5358770"/>
                  <a:ext cx="242374" cy="230832"/>
                </a:xfrm>
                <a:prstGeom prst="rect">
                  <a:avLst/>
                </a:prstGeom>
              </p:spPr>
              <p:txBody>
                <a:bodyPr wrap="none">
                  <a:spAutoFit/>
                </a:bodyPr>
                <a:lstStyle/>
                <a:p>
                  <a:pPr algn="ctr"/>
                  <a:r>
                    <a:rPr lang="en-US" sz="900" b="1" dirty="0"/>
                    <a:t>3</a:t>
                  </a:r>
                </a:p>
              </p:txBody>
            </p:sp>
            <p:sp>
              <p:nvSpPr>
                <p:cNvPr id="23" name="Rectangle 43">
                  <a:extLst>
                    <a:ext uri="{FF2B5EF4-FFF2-40B4-BE49-F238E27FC236}">
                      <a16:creationId xmlns:a16="http://schemas.microsoft.com/office/drawing/2014/main" id="{77020630-F007-C0B8-B354-C6C233E67184}"/>
                    </a:ext>
                  </a:extLst>
                </p:cNvPr>
                <p:cNvSpPr/>
                <p:nvPr/>
              </p:nvSpPr>
              <p:spPr>
                <a:xfrm>
                  <a:off x="2762476" y="5353127"/>
                  <a:ext cx="502062" cy="230832"/>
                </a:xfrm>
                <a:prstGeom prst="rect">
                  <a:avLst/>
                </a:prstGeom>
              </p:spPr>
              <p:txBody>
                <a:bodyPr wrap="none">
                  <a:spAutoFit/>
                </a:bodyPr>
                <a:lstStyle/>
                <a:p>
                  <a:pPr algn="ctr"/>
                  <a:r>
                    <a:rPr lang="en-US" sz="900" b="1" dirty="0"/>
                    <a:t>32 - 64</a:t>
                  </a:r>
                </a:p>
              </p:txBody>
            </p:sp>
            <p:sp>
              <p:nvSpPr>
                <p:cNvPr id="24" name="Rectangle 44">
                  <a:extLst>
                    <a:ext uri="{FF2B5EF4-FFF2-40B4-BE49-F238E27FC236}">
                      <a16:creationId xmlns:a16="http://schemas.microsoft.com/office/drawing/2014/main" id="{974536E3-42A6-4EDC-8396-B4CD245D53F0}"/>
                    </a:ext>
                  </a:extLst>
                </p:cNvPr>
                <p:cNvSpPr/>
                <p:nvPr/>
              </p:nvSpPr>
              <p:spPr>
                <a:xfrm>
                  <a:off x="3383582" y="5353545"/>
                  <a:ext cx="559769" cy="230832"/>
                </a:xfrm>
                <a:prstGeom prst="rect">
                  <a:avLst/>
                </a:prstGeom>
              </p:spPr>
              <p:txBody>
                <a:bodyPr wrap="none">
                  <a:spAutoFit/>
                </a:bodyPr>
                <a:lstStyle/>
                <a:p>
                  <a:pPr algn="ctr"/>
                  <a:r>
                    <a:rPr lang="en-US" sz="900" b="1" dirty="0"/>
                    <a:t>64 - 128</a:t>
                  </a:r>
                </a:p>
              </p:txBody>
            </p:sp>
            <p:sp>
              <p:nvSpPr>
                <p:cNvPr id="25" name="Rectangle 45">
                  <a:extLst>
                    <a:ext uri="{FF2B5EF4-FFF2-40B4-BE49-F238E27FC236}">
                      <a16:creationId xmlns:a16="http://schemas.microsoft.com/office/drawing/2014/main" id="{620E6ADB-8F25-1DEA-04BD-6BE7BECF5BF0}"/>
                    </a:ext>
                  </a:extLst>
                </p:cNvPr>
                <p:cNvSpPr/>
                <p:nvPr/>
              </p:nvSpPr>
              <p:spPr>
                <a:xfrm>
                  <a:off x="4023118" y="5347902"/>
                  <a:ext cx="617477" cy="230832"/>
                </a:xfrm>
                <a:prstGeom prst="rect">
                  <a:avLst/>
                </a:prstGeom>
              </p:spPr>
              <p:txBody>
                <a:bodyPr wrap="none">
                  <a:spAutoFit/>
                </a:bodyPr>
                <a:lstStyle/>
                <a:p>
                  <a:pPr algn="ctr"/>
                  <a:r>
                    <a:rPr lang="en-US" sz="900" b="1" dirty="0"/>
                    <a:t>128 - 256</a:t>
                  </a:r>
                </a:p>
              </p:txBody>
            </p:sp>
            <p:sp>
              <p:nvSpPr>
                <p:cNvPr id="26" name="Rectangle 51">
                  <a:extLst>
                    <a:ext uri="{FF2B5EF4-FFF2-40B4-BE49-F238E27FC236}">
                      <a16:creationId xmlns:a16="http://schemas.microsoft.com/office/drawing/2014/main" id="{D494301A-A08A-6FBC-C99A-7ADABB9333FF}"/>
                    </a:ext>
                  </a:extLst>
                </p:cNvPr>
                <p:cNvSpPr/>
                <p:nvPr/>
              </p:nvSpPr>
              <p:spPr>
                <a:xfrm>
                  <a:off x="4691481" y="5358770"/>
                  <a:ext cx="617477" cy="230832"/>
                </a:xfrm>
                <a:prstGeom prst="rect">
                  <a:avLst/>
                </a:prstGeom>
              </p:spPr>
              <p:txBody>
                <a:bodyPr wrap="none">
                  <a:spAutoFit/>
                </a:bodyPr>
                <a:lstStyle/>
                <a:p>
                  <a:pPr algn="ctr"/>
                  <a:r>
                    <a:rPr lang="en-US" sz="900" b="1" dirty="0"/>
                    <a:t>256 - 512</a:t>
                  </a:r>
                </a:p>
              </p:txBody>
            </p:sp>
            <p:sp>
              <p:nvSpPr>
                <p:cNvPr id="27" name="Rectangle 52">
                  <a:extLst>
                    <a:ext uri="{FF2B5EF4-FFF2-40B4-BE49-F238E27FC236}">
                      <a16:creationId xmlns:a16="http://schemas.microsoft.com/office/drawing/2014/main" id="{570EA000-2926-6C63-7C2E-274044FCBBA2}"/>
                    </a:ext>
                  </a:extLst>
                </p:cNvPr>
                <p:cNvSpPr/>
                <p:nvPr/>
              </p:nvSpPr>
              <p:spPr>
                <a:xfrm>
                  <a:off x="5381818" y="5353127"/>
                  <a:ext cx="675185" cy="230832"/>
                </a:xfrm>
                <a:prstGeom prst="rect">
                  <a:avLst/>
                </a:prstGeom>
              </p:spPr>
              <p:txBody>
                <a:bodyPr wrap="none">
                  <a:spAutoFit/>
                </a:bodyPr>
                <a:lstStyle/>
                <a:p>
                  <a:pPr algn="ctr"/>
                  <a:r>
                    <a:rPr lang="en-US" sz="900" b="1" dirty="0"/>
                    <a:t>512 - 1024</a:t>
                  </a:r>
                </a:p>
              </p:txBody>
            </p:sp>
            <p:sp>
              <p:nvSpPr>
                <p:cNvPr id="28" name="Rectangle 53">
                  <a:extLst>
                    <a:ext uri="{FF2B5EF4-FFF2-40B4-BE49-F238E27FC236}">
                      <a16:creationId xmlns:a16="http://schemas.microsoft.com/office/drawing/2014/main" id="{97010D57-C946-E853-6BE8-AD7A6B938C0C}"/>
                    </a:ext>
                  </a:extLst>
                </p:cNvPr>
                <p:cNvSpPr/>
                <p:nvPr/>
              </p:nvSpPr>
              <p:spPr>
                <a:xfrm>
                  <a:off x="6127027" y="5353545"/>
                  <a:ext cx="675185" cy="230832"/>
                </a:xfrm>
                <a:prstGeom prst="rect">
                  <a:avLst/>
                </a:prstGeom>
              </p:spPr>
              <p:txBody>
                <a:bodyPr wrap="none">
                  <a:spAutoFit/>
                </a:bodyPr>
                <a:lstStyle/>
                <a:p>
                  <a:pPr algn="ctr"/>
                  <a:r>
                    <a:rPr lang="en-US" sz="900" b="1" dirty="0"/>
                    <a:t>512 - 1024</a:t>
                  </a:r>
                </a:p>
              </p:txBody>
            </p:sp>
            <p:sp>
              <p:nvSpPr>
                <p:cNvPr id="29" name="Rectangle 54">
                  <a:extLst>
                    <a:ext uri="{FF2B5EF4-FFF2-40B4-BE49-F238E27FC236}">
                      <a16:creationId xmlns:a16="http://schemas.microsoft.com/office/drawing/2014/main" id="{54A94AAC-F16A-9380-5F03-26DB8B3445FD}"/>
                    </a:ext>
                  </a:extLst>
                </p:cNvPr>
                <p:cNvSpPr/>
                <p:nvPr/>
              </p:nvSpPr>
              <p:spPr>
                <a:xfrm>
                  <a:off x="6995109" y="5347902"/>
                  <a:ext cx="415499" cy="230832"/>
                </a:xfrm>
                <a:prstGeom prst="rect">
                  <a:avLst/>
                </a:prstGeom>
              </p:spPr>
              <p:txBody>
                <a:bodyPr wrap="none">
                  <a:spAutoFit/>
                </a:bodyPr>
                <a:lstStyle/>
                <a:p>
                  <a:pPr algn="ctr"/>
                  <a:r>
                    <a:rPr lang="en-US" sz="900" b="1" dirty="0"/>
                    <a:t>1024</a:t>
                  </a:r>
                </a:p>
              </p:txBody>
            </p:sp>
            <p:sp>
              <p:nvSpPr>
                <p:cNvPr id="30" name="Rectangle 55">
                  <a:extLst>
                    <a:ext uri="{FF2B5EF4-FFF2-40B4-BE49-F238E27FC236}">
                      <a16:creationId xmlns:a16="http://schemas.microsoft.com/office/drawing/2014/main" id="{FD940770-968C-0344-1B95-F783EE8138AD}"/>
                    </a:ext>
                  </a:extLst>
                </p:cNvPr>
                <p:cNvSpPr/>
                <p:nvPr/>
              </p:nvSpPr>
              <p:spPr>
                <a:xfrm>
                  <a:off x="7586617" y="5358770"/>
                  <a:ext cx="357791" cy="230832"/>
                </a:xfrm>
                <a:prstGeom prst="rect">
                  <a:avLst/>
                </a:prstGeom>
              </p:spPr>
              <p:txBody>
                <a:bodyPr wrap="none">
                  <a:spAutoFit/>
                </a:bodyPr>
                <a:lstStyle/>
                <a:p>
                  <a:pPr algn="ctr"/>
                  <a:r>
                    <a:rPr lang="en-US" sz="900" b="1" dirty="0"/>
                    <a:t>125</a:t>
                  </a:r>
                </a:p>
              </p:txBody>
            </p:sp>
          </p:grpSp>
          <p:cxnSp>
            <p:nvCxnSpPr>
              <p:cNvPr id="19" name="Elbow Connector 58">
                <a:extLst>
                  <a:ext uri="{FF2B5EF4-FFF2-40B4-BE49-F238E27FC236}">
                    <a16:creationId xmlns:a16="http://schemas.microsoft.com/office/drawing/2014/main" id="{4B88762C-FCCD-CEFD-C17C-E993E29A05FD}"/>
                  </a:ext>
                </a:extLst>
              </p:cNvPr>
              <p:cNvCxnSpPr/>
              <p:nvPr/>
            </p:nvCxnSpPr>
            <p:spPr>
              <a:xfrm rot="16200000" flipH="1">
                <a:off x="6342091" y="3779990"/>
                <a:ext cx="74518" cy="2207161"/>
              </a:xfrm>
              <a:prstGeom prst="bentConnector3">
                <a:avLst>
                  <a:gd name="adj1" fmla="val -188783"/>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71">
                <a:extLst>
                  <a:ext uri="{FF2B5EF4-FFF2-40B4-BE49-F238E27FC236}">
                    <a16:creationId xmlns:a16="http://schemas.microsoft.com/office/drawing/2014/main" id="{22993528-1474-7BC7-0FC3-317A2D4011D3}"/>
                  </a:ext>
                </a:extLst>
              </p:cNvPr>
              <p:cNvSpPr txBox="1"/>
              <p:nvPr/>
            </p:nvSpPr>
            <p:spPr>
              <a:xfrm>
                <a:off x="5354685" y="4293238"/>
                <a:ext cx="2138088" cy="246221"/>
              </a:xfrm>
              <a:prstGeom prst="rect">
                <a:avLst/>
              </a:prstGeom>
              <a:noFill/>
            </p:spPr>
            <p:txBody>
              <a:bodyPr wrap="square" rtlCol="0">
                <a:spAutoFit/>
              </a:bodyPr>
              <a:lstStyle/>
              <a:p>
                <a:pPr algn="ctr"/>
                <a:r>
                  <a:rPr lang="en-US" sz="1000" b="1" dirty="0"/>
                  <a:t>Turn </a:t>
                </a:r>
                <a:r>
                  <a:rPr lang="en-US" sz="1000" b="1" dirty="0">
                    <a:solidFill>
                      <a:srgbClr val="FF0000"/>
                    </a:solidFill>
                  </a:rPr>
                  <a:t>26x26x512</a:t>
                </a:r>
                <a:r>
                  <a:rPr lang="en-US" sz="1000" b="1" dirty="0"/>
                  <a:t> to </a:t>
                </a:r>
                <a:r>
                  <a:rPr lang="en-US" sz="1000" b="1" dirty="0">
                    <a:solidFill>
                      <a:srgbClr val="FF0000"/>
                    </a:solidFill>
                  </a:rPr>
                  <a:t>13x13x2048</a:t>
                </a:r>
              </a:p>
            </p:txBody>
          </p:sp>
        </p:grpSp>
        <p:sp>
          <p:nvSpPr>
            <p:cNvPr id="10" name="TextBox 67">
              <a:extLst>
                <a:ext uri="{FF2B5EF4-FFF2-40B4-BE49-F238E27FC236}">
                  <a16:creationId xmlns:a16="http://schemas.microsoft.com/office/drawing/2014/main" id="{44D4BC4B-5BCE-30F5-5BF3-4311A9895CF1}"/>
                </a:ext>
              </a:extLst>
            </p:cNvPr>
            <p:cNvSpPr txBox="1"/>
            <p:nvPr/>
          </p:nvSpPr>
          <p:spPr>
            <a:xfrm>
              <a:off x="5462302" y="3795815"/>
              <a:ext cx="1075068" cy="288340"/>
            </a:xfrm>
            <a:prstGeom prst="rect">
              <a:avLst/>
            </a:prstGeom>
            <a:noFill/>
          </p:spPr>
          <p:txBody>
            <a:bodyPr wrap="none" rtlCol="0">
              <a:spAutoFit/>
            </a:bodyPr>
            <a:lstStyle/>
            <a:p>
              <a:r>
                <a:rPr lang="en-US" sz="1200" b="1" dirty="0"/>
                <a:t>Path-through</a:t>
              </a:r>
            </a:p>
          </p:txBody>
        </p:sp>
        <p:sp>
          <p:nvSpPr>
            <p:cNvPr id="11" name="Rectangle 68">
              <a:extLst>
                <a:ext uri="{FF2B5EF4-FFF2-40B4-BE49-F238E27FC236}">
                  <a16:creationId xmlns:a16="http://schemas.microsoft.com/office/drawing/2014/main" id="{6A1EDA83-722D-F62C-26F9-CC03AB902627}"/>
                </a:ext>
              </a:extLst>
            </p:cNvPr>
            <p:cNvSpPr/>
            <p:nvPr/>
          </p:nvSpPr>
          <p:spPr>
            <a:xfrm>
              <a:off x="4772440" y="4338019"/>
              <a:ext cx="2344235" cy="276999"/>
            </a:xfrm>
            <a:prstGeom prst="rect">
              <a:avLst/>
            </a:prstGeom>
          </p:spPr>
          <p:txBody>
            <a:bodyPr wrap="square">
              <a:spAutoFit/>
            </a:bodyPr>
            <a:lstStyle/>
            <a:p>
              <a:pPr marL="0" lvl="1">
                <a:defRPr/>
              </a:pPr>
              <a:r>
                <a:rPr lang="en-US" sz="1200" dirty="0">
                  <a:solidFill>
                    <a:srgbClr val="00B0F0"/>
                  </a:solidFill>
                </a:rPr>
                <a:t>(6) Fine-grained</a:t>
              </a:r>
              <a:r>
                <a:rPr lang="en-US" sz="1200" dirty="0"/>
                <a:t> </a:t>
              </a:r>
              <a:r>
                <a:rPr lang="en-US" sz="1200" dirty="0">
                  <a:solidFill>
                    <a:srgbClr val="00B0F0"/>
                  </a:solidFill>
                </a:rPr>
                <a:t>feature detector</a:t>
              </a:r>
              <a:r>
                <a:rPr lang="en-US" sz="1200" dirty="0"/>
                <a:t>.</a:t>
              </a:r>
            </a:p>
          </p:txBody>
        </p:sp>
        <p:sp>
          <p:nvSpPr>
            <p:cNvPr id="12" name="Rectangle 69">
              <a:extLst>
                <a:ext uri="{FF2B5EF4-FFF2-40B4-BE49-F238E27FC236}">
                  <a16:creationId xmlns:a16="http://schemas.microsoft.com/office/drawing/2014/main" id="{AD46B4DF-425E-ECFB-651D-319BEAFD0895}"/>
                </a:ext>
              </a:extLst>
            </p:cNvPr>
            <p:cNvSpPr/>
            <p:nvPr/>
          </p:nvSpPr>
          <p:spPr>
            <a:xfrm>
              <a:off x="6146778" y="5224580"/>
              <a:ext cx="1410366" cy="1454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73">
              <a:extLst>
                <a:ext uri="{FF2B5EF4-FFF2-40B4-BE49-F238E27FC236}">
                  <a16:creationId xmlns:a16="http://schemas.microsoft.com/office/drawing/2014/main" id="{B66A67B4-413E-BB5B-4774-4982FBE5A0F1}"/>
                </a:ext>
              </a:extLst>
            </p:cNvPr>
            <p:cNvSpPr/>
            <p:nvPr/>
          </p:nvSpPr>
          <p:spPr>
            <a:xfrm>
              <a:off x="7149209" y="4573630"/>
              <a:ext cx="453723" cy="621984"/>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78">
              <a:extLst>
                <a:ext uri="{FF2B5EF4-FFF2-40B4-BE49-F238E27FC236}">
                  <a16:creationId xmlns:a16="http://schemas.microsoft.com/office/drawing/2014/main" id="{FECD5AB0-9D25-C931-93F5-870A0DD8949F}"/>
                </a:ext>
              </a:extLst>
            </p:cNvPr>
            <p:cNvCxnSpPr>
              <a:endCxn id="13" idx="0"/>
            </p:cNvCxnSpPr>
            <p:nvPr/>
          </p:nvCxnSpPr>
          <p:spPr>
            <a:xfrm>
              <a:off x="6043194" y="3407888"/>
              <a:ext cx="1332877" cy="1165742"/>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94">
              <a:extLst>
                <a:ext uri="{FF2B5EF4-FFF2-40B4-BE49-F238E27FC236}">
                  <a16:creationId xmlns:a16="http://schemas.microsoft.com/office/drawing/2014/main" id="{5E0D5F61-E1BB-F682-B5F5-7D2262E1B64D}"/>
                </a:ext>
              </a:extLst>
            </p:cNvPr>
            <p:cNvSpPr/>
            <p:nvPr/>
          </p:nvSpPr>
          <p:spPr>
            <a:xfrm>
              <a:off x="2770035" y="3063672"/>
              <a:ext cx="4026414" cy="938719"/>
            </a:xfrm>
            <a:prstGeom prst="rect">
              <a:avLst/>
            </a:prstGeom>
          </p:spPr>
          <p:txBody>
            <a:bodyPr wrap="square">
              <a:spAutoFit/>
            </a:bodyPr>
            <a:lstStyle/>
            <a:p>
              <a:pPr marL="0" lvl="3"/>
              <a:r>
                <a:rPr lang="en-US" altLang="zh-TW" sz="1100" dirty="0"/>
                <a:t>Backbone: </a:t>
              </a:r>
              <a:r>
                <a:rPr lang="en-US" altLang="zh-TW" sz="1100" b="1" dirty="0">
                  <a:solidFill>
                    <a:srgbClr val="00B050"/>
                  </a:solidFill>
                </a:rPr>
                <a:t>DarkNet-19 </a:t>
              </a:r>
              <a:r>
                <a:rPr lang="en-US" altLang="zh-TW" sz="1100" b="1" dirty="0">
                  <a:solidFill>
                    <a:srgbClr val="FF0000"/>
                  </a:solidFill>
                </a:rPr>
                <a:t>??</a:t>
              </a:r>
              <a:endParaRPr lang="en-US" altLang="zh-TW" sz="1100" dirty="0">
                <a:solidFill>
                  <a:srgbClr val="FF0000"/>
                </a:solidFill>
              </a:endParaRPr>
            </a:p>
            <a:p>
              <a:pPr marL="174625" lvl="1" indent="-174625">
                <a:buFont typeface="Wingdings" panose="05000000000000000000" pitchFamily="2" charset="2"/>
                <a:buChar char="§"/>
              </a:pPr>
              <a:r>
                <a:rPr lang="en-US" altLang="zh-TW" sz="1100" dirty="0"/>
                <a:t>21 Convolutional layers</a:t>
              </a:r>
            </a:p>
            <a:p>
              <a:pPr marL="174625" lvl="1" indent="-174625">
                <a:buFont typeface="Wingdings" panose="05000000000000000000" pitchFamily="2" charset="2"/>
                <a:buChar char="§"/>
              </a:pPr>
              <a:r>
                <a:rPr lang="en-US" altLang="zh-TW" sz="1100" dirty="0"/>
                <a:t>4 Max-pooling layers.</a:t>
              </a:r>
              <a:r>
                <a:rPr lang="en-US" sz="1100" dirty="0">
                  <a:solidFill>
                    <a:srgbClr val="00B0F0"/>
                  </a:solidFill>
                </a:rPr>
                <a:t> </a:t>
              </a:r>
            </a:p>
            <a:p>
              <a:pPr marL="174625" lvl="1" indent="-174625">
                <a:buFont typeface="Wingdings" panose="05000000000000000000" pitchFamily="2" charset="2"/>
                <a:buChar char="§"/>
              </a:pPr>
              <a:r>
                <a:rPr lang="en-US" sz="1100" dirty="0">
                  <a:solidFill>
                    <a:srgbClr val="00B0F0"/>
                  </a:solidFill>
                </a:rPr>
                <a:t>(2) Higher resolution final feature map (13x13x125c)</a:t>
              </a:r>
            </a:p>
            <a:p>
              <a:pPr marL="174625" lvl="1" indent="-174625">
                <a:buFont typeface="Wingdings" panose="05000000000000000000" pitchFamily="2" charset="2"/>
                <a:buChar char="§"/>
              </a:pPr>
              <a:r>
                <a:rPr lang="en-US" sz="1100" dirty="0">
                  <a:solidFill>
                    <a:srgbClr val="00B0F0"/>
                  </a:solidFill>
                </a:rPr>
                <a:t>(3) Fully Convolutional Network</a:t>
              </a:r>
              <a:endParaRPr lang="en-US" sz="1100" dirty="0"/>
            </a:p>
          </p:txBody>
        </p:sp>
        <p:sp>
          <p:nvSpPr>
            <p:cNvPr id="16" name="矩形 15">
              <a:extLst>
                <a:ext uri="{FF2B5EF4-FFF2-40B4-BE49-F238E27FC236}">
                  <a16:creationId xmlns:a16="http://schemas.microsoft.com/office/drawing/2014/main" id="{8CCAFE9A-C2FE-C64D-53F2-B9F6170807BC}"/>
                </a:ext>
              </a:extLst>
            </p:cNvPr>
            <p:cNvSpPr/>
            <p:nvPr/>
          </p:nvSpPr>
          <p:spPr>
            <a:xfrm>
              <a:off x="1470916" y="3072595"/>
              <a:ext cx="5660476" cy="2118849"/>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74">
            <a:extLst>
              <a:ext uri="{FF2B5EF4-FFF2-40B4-BE49-F238E27FC236}">
                <a16:creationId xmlns:a16="http://schemas.microsoft.com/office/drawing/2014/main" id="{246B53B2-E397-15B7-D343-3D1DC3E1D3FE}"/>
              </a:ext>
            </a:extLst>
          </p:cNvPr>
          <p:cNvGrpSpPr/>
          <p:nvPr/>
        </p:nvGrpSpPr>
        <p:grpSpPr>
          <a:xfrm>
            <a:off x="1368319" y="507268"/>
            <a:ext cx="6373632" cy="2875825"/>
            <a:chOff x="1897170" y="821397"/>
            <a:chExt cx="6373632" cy="2875825"/>
          </a:xfrm>
        </p:grpSpPr>
        <p:pic>
          <p:nvPicPr>
            <p:cNvPr id="41" name="Picture 5">
              <a:extLst>
                <a:ext uri="{FF2B5EF4-FFF2-40B4-BE49-F238E27FC236}">
                  <a16:creationId xmlns:a16="http://schemas.microsoft.com/office/drawing/2014/main" id="{5990C41E-1A0E-9506-4542-02DA613F97B9}"/>
                </a:ext>
              </a:extLst>
            </p:cNvPr>
            <p:cNvPicPr>
              <a:picLocks noChangeAspect="1"/>
            </p:cNvPicPr>
            <p:nvPr/>
          </p:nvPicPr>
          <p:blipFill rotWithShape="1">
            <a:blip r:embed="rId3"/>
            <a:srcRect l="1031" r="3966" b="33869"/>
            <a:stretch/>
          </p:blipFill>
          <p:spPr>
            <a:xfrm>
              <a:off x="1897170" y="821397"/>
              <a:ext cx="6187156" cy="1732028"/>
            </a:xfrm>
            <a:prstGeom prst="rect">
              <a:avLst/>
            </a:prstGeom>
          </p:spPr>
        </p:pic>
        <p:sp>
          <p:nvSpPr>
            <p:cNvPr id="42" name="TextBox 3">
              <a:extLst>
                <a:ext uri="{FF2B5EF4-FFF2-40B4-BE49-F238E27FC236}">
                  <a16:creationId xmlns:a16="http://schemas.microsoft.com/office/drawing/2014/main" id="{E3207076-39C1-5A97-0A74-20F47249FA48}"/>
                </a:ext>
              </a:extLst>
            </p:cNvPr>
            <p:cNvSpPr txBox="1"/>
            <p:nvPr/>
          </p:nvSpPr>
          <p:spPr>
            <a:xfrm>
              <a:off x="1910124" y="2508538"/>
              <a:ext cx="1217640" cy="707886"/>
            </a:xfrm>
            <a:prstGeom prst="rect">
              <a:avLst/>
            </a:prstGeom>
            <a:noFill/>
          </p:spPr>
          <p:txBody>
            <a:bodyPr wrap="square" rtlCol="0">
              <a:spAutoFit/>
            </a:bodyPr>
            <a:lstStyle/>
            <a:p>
              <a:pPr algn="ctr"/>
              <a:r>
                <a:rPr lang="en-US" sz="1000" b="1" dirty="0"/>
                <a:t>Conv. Layer</a:t>
              </a:r>
            </a:p>
            <a:p>
              <a:pPr algn="ctr"/>
              <a:r>
                <a:rPr lang="en-US" sz="1000" b="1" dirty="0"/>
                <a:t>7x7x64-s-2</a:t>
              </a:r>
            </a:p>
            <a:p>
              <a:pPr algn="ctr"/>
              <a:r>
                <a:rPr lang="en-US" sz="1000" b="1" dirty="0"/>
                <a:t>Max-pool Layer</a:t>
              </a:r>
            </a:p>
            <a:p>
              <a:pPr algn="ctr"/>
              <a:r>
                <a:rPr lang="en-US" sz="1000" b="1" dirty="0"/>
                <a:t>2x2-s-2</a:t>
              </a:r>
            </a:p>
          </p:txBody>
        </p:sp>
        <p:sp>
          <p:nvSpPr>
            <p:cNvPr id="43" name="TextBox 10">
              <a:extLst>
                <a:ext uri="{FF2B5EF4-FFF2-40B4-BE49-F238E27FC236}">
                  <a16:creationId xmlns:a16="http://schemas.microsoft.com/office/drawing/2014/main" id="{64F7F96E-02C6-FEA3-8416-7DDC77F26896}"/>
                </a:ext>
              </a:extLst>
            </p:cNvPr>
            <p:cNvSpPr txBox="1"/>
            <p:nvPr/>
          </p:nvSpPr>
          <p:spPr>
            <a:xfrm>
              <a:off x="2839565" y="2517596"/>
              <a:ext cx="1045284" cy="707886"/>
            </a:xfrm>
            <a:prstGeom prst="rect">
              <a:avLst/>
            </a:prstGeom>
            <a:noFill/>
          </p:spPr>
          <p:txBody>
            <a:bodyPr wrap="square" rtlCol="0">
              <a:spAutoFit/>
            </a:bodyPr>
            <a:lstStyle/>
            <a:p>
              <a:pPr algn="ctr"/>
              <a:r>
                <a:rPr lang="en-US" sz="1000" b="1" dirty="0"/>
                <a:t>Conv. Layer</a:t>
              </a:r>
            </a:p>
            <a:p>
              <a:pPr algn="ctr"/>
              <a:r>
                <a:rPr lang="en-US" sz="1000" b="1" dirty="0"/>
                <a:t>3x3x192</a:t>
              </a:r>
            </a:p>
            <a:p>
              <a:pPr algn="ctr"/>
              <a:r>
                <a:rPr lang="en-US" sz="1000" b="1" dirty="0"/>
                <a:t>Max-pool Layer</a:t>
              </a:r>
            </a:p>
            <a:p>
              <a:pPr algn="ctr"/>
              <a:r>
                <a:rPr lang="en-US" sz="1000" b="1" dirty="0"/>
                <a:t>2x2-s-2</a:t>
              </a:r>
            </a:p>
          </p:txBody>
        </p:sp>
        <p:sp>
          <p:nvSpPr>
            <p:cNvPr id="44" name="TextBox 11">
              <a:extLst>
                <a:ext uri="{FF2B5EF4-FFF2-40B4-BE49-F238E27FC236}">
                  <a16:creationId xmlns:a16="http://schemas.microsoft.com/office/drawing/2014/main" id="{F90E41EA-1304-1FB4-B8A6-047413993141}"/>
                </a:ext>
              </a:extLst>
            </p:cNvPr>
            <p:cNvSpPr txBox="1"/>
            <p:nvPr/>
          </p:nvSpPr>
          <p:spPr>
            <a:xfrm>
              <a:off x="3521350" y="2522027"/>
              <a:ext cx="1016892" cy="1169551"/>
            </a:xfrm>
            <a:prstGeom prst="rect">
              <a:avLst/>
            </a:prstGeom>
            <a:noFill/>
          </p:spPr>
          <p:txBody>
            <a:bodyPr wrap="square" rtlCol="0">
              <a:spAutoFit/>
            </a:bodyPr>
            <a:lstStyle/>
            <a:p>
              <a:pPr algn="ctr"/>
              <a:r>
                <a:rPr lang="en-US" sz="1000" b="1" dirty="0"/>
                <a:t>Conv. Layer</a:t>
              </a:r>
            </a:p>
            <a:p>
              <a:pPr algn="ctr"/>
              <a:r>
                <a:rPr lang="en-US" sz="1000" b="1" dirty="0"/>
                <a:t>1x1x128</a:t>
              </a:r>
            </a:p>
            <a:p>
              <a:pPr algn="ctr"/>
              <a:r>
                <a:rPr lang="en-US" sz="1000" b="1" dirty="0"/>
                <a:t>3x3x256</a:t>
              </a:r>
            </a:p>
            <a:p>
              <a:pPr algn="ctr"/>
              <a:r>
                <a:rPr lang="en-US" sz="1000" b="1" dirty="0"/>
                <a:t>1x1x256</a:t>
              </a:r>
            </a:p>
            <a:p>
              <a:pPr algn="ctr"/>
              <a:r>
                <a:rPr lang="en-US" sz="1000" b="1" dirty="0"/>
                <a:t>3x3x512</a:t>
              </a:r>
            </a:p>
            <a:p>
              <a:pPr algn="ctr"/>
              <a:r>
                <a:rPr lang="en-US" sz="1000" b="1" dirty="0"/>
                <a:t>Max-pool Layer</a:t>
              </a:r>
            </a:p>
            <a:p>
              <a:pPr algn="ctr"/>
              <a:r>
                <a:rPr lang="en-US" sz="1000" b="1" dirty="0"/>
                <a:t>2x2-s-2</a:t>
              </a:r>
            </a:p>
          </p:txBody>
        </p:sp>
        <p:sp>
          <p:nvSpPr>
            <p:cNvPr id="45" name="TextBox 12">
              <a:extLst>
                <a:ext uri="{FF2B5EF4-FFF2-40B4-BE49-F238E27FC236}">
                  <a16:creationId xmlns:a16="http://schemas.microsoft.com/office/drawing/2014/main" id="{66F377C7-E462-C2EB-35CB-D3BEBBED9549}"/>
                </a:ext>
              </a:extLst>
            </p:cNvPr>
            <p:cNvSpPr txBox="1"/>
            <p:nvPr/>
          </p:nvSpPr>
          <p:spPr>
            <a:xfrm>
              <a:off x="4365041" y="2527671"/>
              <a:ext cx="1018773" cy="1169551"/>
            </a:xfrm>
            <a:prstGeom prst="rect">
              <a:avLst/>
            </a:prstGeom>
            <a:noFill/>
          </p:spPr>
          <p:txBody>
            <a:bodyPr wrap="square" rtlCol="0">
              <a:spAutoFit/>
            </a:bodyPr>
            <a:lstStyle/>
            <a:p>
              <a:pPr algn="ctr"/>
              <a:r>
                <a:rPr lang="en-US" sz="1000" b="1" dirty="0"/>
                <a:t>Conv. Layer</a:t>
              </a:r>
            </a:p>
            <a:p>
              <a:pPr algn="ctr"/>
              <a:r>
                <a:rPr lang="en-US" sz="1000" b="1" dirty="0"/>
                <a:t>1x1x256</a:t>
              </a:r>
            </a:p>
            <a:p>
              <a:pPr algn="ctr"/>
              <a:r>
                <a:rPr lang="en-US" sz="1000" b="1" dirty="0"/>
                <a:t>3x3x512</a:t>
              </a:r>
            </a:p>
            <a:p>
              <a:pPr algn="ctr"/>
              <a:r>
                <a:rPr lang="en-US" sz="1000" b="1" dirty="0"/>
                <a:t>1x1x512</a:t>
              </a:r>
            </a:p>
            <a:p>
              <a:pPr algn="ctr"/>
              <a:r>
                <a:rPr lang="en-US" sz="1000" b="1" dirty="0"/>
                <a:t>3x3x1024</a:t>
              </a:r>
            </a:p>
            <a:p>
              <a:pPr algn="ctr"/>
              <a:r>
                <a:rPr lang="en-US" sz="1000" b="1" dirty="0"/>
                <a:t>Max-pool Layer</a:t>
              </a:r>
            </a:p>
            <a:p>
              <a:pPr algn="ctr"/>
              <a:r>
                <a:rPr lang="en-US" sz="1000" b="1" dirty="0"/>
                <a:t>2x2-s-2</a:t>
              </a:r>
            </a:p>
          </p:txBody>
        </p:sp>
        <p:sp>
          <p:nvSpPr>
            <p:cNvPr id="46" name="TextBox 13">
              <a:extLst>
                <a:ext uri="{FF2B5EF4-FFF2-40B4-BE49-F238E27FC236}">
                  <a16:creationId xmlns:a16="http://schemas.microsoft.com/office/drawing/2014/main" id="{6443D875-07DE-8F61-B728-9A9CF5EB481B}"/>
                </a:ext>
              </a:extLst>
            </p:cNvPr>
            <p:cNvSpPr txBox="1"/>
            <p:nvPr/>
          </p:nvSpPr>
          <p:spPr>
            <a:xfrm>
              <a:off x="5113687" y="2523116"/>
              <a:ext cx="971550" cy="861774"/>
            </a:xfrm>
            <a:prstGeom prst="rect">
              <a:avLst/>
            </a:prstGeom>
            <a:noFill/>
          </p:spPr>
          <p:txBody>
            <a:bodyPr wrap="square" rtlCol="0">
              <a:spAutoFit/>
            </a:bodyPr>
            <a:lstStyle/>
            <a:p>
              <a:pPr algn="ctr"/>
              <a:r>
                <a:rPr lang="en-US" sz="1000" b="1" dirty="0"/>
                <a:t>Conv. Layer</a:t>
              </a:r>
            </a:p>
            <a:p>
              <a:pPr algn="ctr"/>
              <a:r>
                <a:rPr lang="en-US" sz="1000" b="1" dirty="0"/>
                <a:t>1x1x512</a:t>
              </a:r>
            </a:p>
            <a:p>
              <a:pPr algn="ctr"/>
              <a:r>
                <a:rPr lang="en-US" sz="1000" b="1" dirty="0"/>
                <a:t>3x3x1024</a:t>
              </a:r>
            </a:p>
            <a:p>
              <a:pPr algn="ctr"/>
              <a:r>
                <a:rPr lang="en-US" sz="1000" b="1" dirty="0"/>
                <a:t>3x3x1024</a:t>
              </a:r>
            </a:p>
            <a:p>
              <a:pPr algn="ctr"/>
              <a:r>
                <a:rPr lang="en-US" sz="1000" b="1" dirty="0"/>
                <a:t>3x3x1024-s-2</a:t>
              </a:r>
            </a:p>
          </p:txBody>
        </p:sp>
        <p:sp>
          <p:nvSpPr>
            <p:cNvPr id="47" name="TextBox 14">
              <a:extLst>
                <a:ext uri="{FF2B5EF4-FFF2-40B4-BE49-F238E27FC236}">
                  <a16:creationId xmlns:a16="http://schemas.microsoft.com/office/drawing/2014/main" id="{CA4F01CD-C047-77A1-93EC-BE81D4D71A67}"/>
                </a:ext>
              </a:extLst>
            </p:cNvPr>
            <p:cNvSpPr txBox="1"/>
            <p:nvPr/>
          </p:nvSpPr>
          <p:spPr>
            <a:xfrm>
              <a:off x="5875147" y="2528215"/>
              <a:ext cx="971550" cy="553998"/>
            </a:xfrm>
            <a:prstGeom prst="rect">
              <a:avLst/>
            </a:prstGeom>
            <a:noFill/>
          </p:spPr>
          <p:txBody>
            <a:bodyPr wrap="square" rtlCol="0">
              <a:spAutoFit/>
            </a:bodyPr>
            <a:lstStyle/>
            <a:p>
              <a:pPr algn="ctr"/>
              <a:r>
                <a:rPr lang="en-US" sz="1000" b="1" dirty="0"/>
                <a:t>Conv. Layer</a:t>
              </a:r>
            </a:p>
            <a:p>
              <a:pPr algn="ctr"/>
              <a:r>
                <a:rPr lang="en-US" sz="1000" b="1" dirty="0"/>
                <a:t>3x3x1024</a:t>
              </a:r>
            </a:p>
            <a:p>
              <a:pPr algn="ctr"/>
              <a:r>
                <a:rPr lang="en-US" sz="1000" b="1" dirty="0"/>
                <a:t>3x3x1024</a:t>
              </a:r>
            </a:p>
          </p:txBody>
        </p:sp>
        <p:sp>
          <p:nvSpPr>
            <p:cNvPr id="48" name="TextBox 15">
              <a:extLst>
                <a:ext uri="{FF2B5EF4-FFF2-40B4-BE49-F238E27FC236}">
                  <a16:creationId xmlns:a16="http://schemas.microsoft.com/office/drawing/2014/main" id="{34D78FA5-24B9-6FB1-D603-507E9F15403D}"/>
                </a:ext>
              </a:extLst>
            </p:cNvPr>
            <p:cNvSpPr txBox="1"/>
            <p:nvPr/>
          </p:nvSpPr>
          <p:spPr>
            <a:xfrm>
              <a:off x="6589742" y="2525909"/>
              <a:ext cx="971550" cy="246221"/>
            </a:xfrm>
            <a:prstGeom prst="rect">
              <a:avLst/>
            </a:prstGeom>
            <a:noFill/>
          </p:spPr>
          <p:txBody>
            <a:bodyPr wrap="square" rtlCol="0">
              <a:spAutoFit/>
            </a:bodyPr>
            <a:lstStyle/>
            <a:p>
              <a:pPr algn="ctr"/>
              <a:r>
                <a:rPr lang="en-US" sz="1000" b="1" dirty="0"/>
                <a:t>Conn. Layer</a:t>
              </a:r>
            </a:p>
          </p:txBody>
        </p:sp>
        <p:sp>
          <p:nvSpPr>
            <p:cNvPr id="49" name="TextBox 16">
              <a:extLst>
                <a:ext uri="{FF2B5EF4-FFF2-40B4-BE49-F238E27FC236}">
                  <a16:creationId xmlns:a16="http://schemas.microsoft.com/office/drawing/2014/main" id="{DC6CE672-FD85-CA7E-DFE7-4253CBA4763A}"/>
                </a:ext>
              </a:extLst>
            </p:cNvPr>
            <p:cNvSpPr txBox="1"/>
            <p:nvPr/>
          </p:nvSpPr>
          <p:spPr>
            <a:xfrm>
              <a:off x="7299252" y="2529087"/>
              <a:ext cx="971550" cy="246221"/>
            </a:xfrm>
            <a:prstGeom prst="rect">
              <a:avLst/>
            </a:prstGeom>
            <a:noFill/>
          </p:spPr>
          <p:txBody>
            <a:bodyPr wrap="square" rtlCol="0">
              <a:spAutoFit/>
            </a:bodyPr>
            <a:lstStyle/>
            <a:p>
              <a:pPr algn="ctr"/>
              <a:r>
                <a:rPr lang="en-US" sz="1000" b="1" dirty="0"/>
                <a:t>Conn. Layer</a:t>
              </a:r>
            </a:p>
          </p:txBody>
        </p:sp>
        <p:sp>
          <p:nvSpPr>
            <p:cNvPr id="50" name="Right Brace 6">
              <a:extLst>
                <a:ext uri="{FF2B5EF4-FFF2-40B4-BE49-F238E27FC236}">
                  <a16:creationId xmlns:a16="http://schemas.microsoft.com/office/drawing/2014/main" id="{7966AFE4-3050-9FD5-B2C4-6E4D9C8371A6}"/>
                </a:ext>
              </a:extLst>
            </p:cNvPr>
            <p:cNvSpPr/>
            <p:nvPr/>
          </p:nvSpPr>
          <p:spPr>
            <a:xfrm>
              <a:off x="5862384" y="2796783"/>
              <a:ext cx="45719" cy="192389"/>
            </a:xfrm>
            <a:prstGeom prst="rightBrace">
              <a:avLst>
                <a:gd name="adj1" fmla="val 13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sp>
          <p:nvSpPr>
            <p:cNvPr id="51" name="TextBox 7">
              <a:extLst>
                <a:ext uri="{FF2B5EF4-FFF2-40B4-BE49-F238E27FC236}">
                  <a16:creationId xmlns:a16="http://schemas.microsoft.com/office/drawing/2014/main" id="{4EF3A65B-5526-9431-099C-84A57A7D7FE1}"/>
                </a:ext>
              </a:extLst>
            </p:cNvPr>
            <p:cNvSpPr txBox="1"/>
            <p:nvPr/>
          </p:nvSpPr>
          <p:spPr>
            <a:xfrm>
              <a:off x="5858819" y="2762896"/>
              <a:ext cx="306494" cy="246221"/>
            </a:xfrm>
            <a:prstGeom prst="rect">
              <a:avLst/>
            </a:prstGeom>
            <a:noFill/>
          </p:spPr>
          <p:txBody>
            <a:bodyPr wrap="none" rtlCol="0">
              <a:spAutoFit/>
            </a:bodyPr>
            <a:lstStyle/>
            <a:p>
              <a:r>
                <a:rPr lang="en-US" sz="1000" dirty="0"/>
                <a:t>x2</a:t>
              </a:r>
            </a:p>
          </p:txBody>
        </p:sp>
        <p:sp>
          <p:nvSpPr>
            <p:cNvPr id="52" name="Right Brace 18">
              <a:extLst>
                <a:ext uri="{FF2B5EF4-FFF2-40B4-BE49-F238E27FC236}">
                  <a16:creationId xmlns:a16="http://schemas.microsoft.com/office/drawing/2014/main" id="{E2CDD5C3-C707-5A55-B860-0E801B5C0F87}"/>
                </a:ext>
              </a:extLst>
            </p:cNvPr>
            <p:cNvSpPr/>
            <p:nvPr/>
          </p:nvSpPr>
          <p:spPr>
            <a:xfrm>
              <a:off x="5118552" y="2786154"/>
              <a:ext cx="45719" cy="192389"/>
            </a:xfrm>
            <a:prstGeom prst="rightBrace">
              <a:avLst>
                <a:gd name="adj1" fmla="val 13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sp>
          <p:nvSpPr>
            <p:cNvPr id="53" name="TextBox 19">
              <a:extLst>
                <a:ext uri="{FF2B5EF4-FFF2-40B4-BE49-F238E27FC236}">
                  <a16:creationId xmlns:a16="http://schemas.microsoft.com/office/drawing/2014/main" id="{C37E5860-0589-0DC3-0493-511F5B8D3210}"/>
                </a:ext>
              </a:extLst>
            </p:cNvPr>
            <p:cNvSpPr txBox="1"/>
            <p:nvPr/>
          </p:nvSpPr>
          <p:spPr>
            <a:xfrm>
              <a:off x="5126498" y="2753170"/>
              <a:ext cx="305063" cy="246221"/>
            </a:xfrm>
            <a:prstGeom prst="rect">
              <a:avLst/>
            </a:prstGeom>
            <a:noFill/>
          </p:spPr>
          <p:txBody>
            <a:bodyPr wrap="square" rtlCol="0">
              <a:spAutoFit/>
            </a:bodyPr>
            <a:lstStyle/>
            <a:p>
              <a:r>
                <a:rPr lang="en-US" sz="1000" dirty="0"/>
                <a:t>x4</a:t>
              </a:r>
            </a:p>
          </p:txBody>
        </p:sp>
      </p:grpSp>
      <p:sp>
        <p:nvSpPr>
          <p:cNvPr id="54" name="Rectangle 46">
            <a:extLst>
              <a:ext uri="{FF2B5EF4-FFF2-40B4-BE49-F238E27FC236}">
                <a16:creationId xmlns:a16="http://schemas.microsoft.com/office/drawing/2014/main" id="{72170C14-B876-BA82-0C54-4E3F5F91829E}"/>
              </a:ext>
            </a:extLst>
          </p:cNvPr>
          <p:cNvSpPr/>
          <p:nvPr/>
        </p:nvSpPr>
        <p:spPr>
          <a:xfrm>
            <a:off x="140942" y="1871596"/>
            <a:ext cx="1514802" cy="461665"/>
          </a:xfrm>
          <a:prstGeom prst="rect">
            <a:avLst/>
          </a:prstGeom>
        </p:spPr>
        <p:txBody>
          <a:bodyPr wrap="square">
            <a:spAutoFit/>
          </a:bodyPr>
          <a:lstStyle/>
          <a:p>
            <a:r>
              <a:rPr lang="en-US" altLang="zh-TW" sz="1200" dirty="0">
                <a:solidFill>
                  <a:schemeClr val="accent6">
                    <a:lumMod val="75000"/>
                  </a:schemeClr>
                </a:solidFill>
              </a:rPr>
              <a:t>Input Image</a:t>
            </a:r>
          </a:p>
          <a:p>
            <a:r>
              <a:rPr lang="en-US" altLang="zh-TW" sz="1200" dirty="0" err="1">
                <a:solidFill>
                  <a:schemeClr val="accent6">
                    <a:lumMod val="75000"/>
                  </a:schemeClr>
                </a:solidFill>
              </a:rPr>
              <a:t>WxH</a:t>
            </a:r>
            <a:r>
              <a:rPr lang="en-US" altLang="zh-TW" sz="1200" dirty="0">
                <a:solidFill>
                  <a:schemeClr val="accent6">
                    <a:lumMod val="75000"/>
                  </a:schemeClr>
                </a:solidFill>
              </a:rPr>
              <a:t>: </a:t>
            </a:r>
            <a:r>
              <a:rPr lang="en-US" altLang="zh-TW" sz="1200" dirty="0">
                <a:solidFill>
                  <a:srgbClr val="FF0000"/>
                </a:solidFill>
              </a:rPr>
              <a:t>448x448</a:t>
            </a:r>
            <a:r>
              <a:rPr lang="en-US" altLang="zh-TW" sz="1200" dirty="0"/>
              <a:t> pixels</a:t>
            </a:r>
          </a:p>
        </p:txBody>
      </p:sp>
      <p:pic>
        <p:nvPicPr>
          <p:cNvPr id="55" name="Picture 47">
            <a:extLst>
              <a:ext uri="{FF2B5EF4-FFF2-40B4-BE49-F238E27FC236}">
                <a16:creationId xmlns:a16="http://schemas.microsoft.com/office/drawing/2014/main" id="{408817EB-3F3D-E384-7243-D433A0B9AABB}"/>
              </a:ext>
            </a:extLst>
          </p:cNvPr>
          <p:cNvPicPr>
            <a:picLocks noChangeAspect="1"/>
          </p:cNvPicPr>
          <p:nvPr/>
        </p:nvPicPr>
        <p:blipFill>
          <a:blip r:embed="rId4"/>
          <a:stretch>
            <a:fillRect/>
          </a:stretch>
        </p:blipFill>
        <p:spPr>
          <a:xfrm>
            <a:off x="174340" y="852609"/>
            <a:ext cx="1069832" cy="1066155"/>
          </a:xfrm>
          <a:prstGeom prst="rect">
            <a:avLst/>
          </a:prstGeom>
        </p:spPr>
      </p:pic>
      <p:sp>
        <p:nvSpPr>
          <p:cNvPr id="56" name="Rectangle 48">
            <a:extLst>
              <a:ext uri="{FF2B5EF4-FFF2-40B4-BE49-F238E27FC236}">
                <a16:creationId xmlns:a16="http://schemas.microsoft.com/office/drawing/2014/main" id="{6EA87934-EE1D-11F0-AF91-4DEF5A0B4E57}"/>
              </a:ext>
            </a:extLst>
          </p:cNvPr>
          <p:cNvSpPr/>
          <p:nvPr/>
        </p:nvSpPr>
        <p:spPr>
          <a:xfrm>
            <a:off x="47458" y="4737504"/>
            <a:ext cx="1514802" cy="461665"/>
          </a:xfrm>
          <a:prstGeom prst="rect">
            <a:avLst/>
          </a:prstGeom>
        </p:spPr>
        <p:txBody>
          <a:bodyPr wrap="square">
            <a:spAutoFit/>
          </a:bodyPr>
          <a:lstStyle/>
          <a:p>
            <a:r>
              <a:rPr lang="en-US" altLang="zh-TW" sz="1200" dirty="0">
                <a:solidFill>
                  <a:schemeClr val="accent6">
                    <a:lumMod val="75000"/>
                  </a:schemeClr>
                </a:solidFill>
              </a:rPr>
              <a:t>Input Image</a:t>
            </a:r>
          </a:p>
          <a:p>
            <a:r>
              <a:rPr lang="en-US" altLang="zh-TW" sz="1200" dirty="0" err="1">
                <a:solidFill>
                  <a:schemeClr val="accent6">
                    <a:lumMod val="75000"/>
                  </a:schemeClr>
                </a:solidFill>
              </a:rPr>
              <a:t>WxH</a:t>
            </a:r>
            <a:r>
              <a:rPr lang="en-US" altLang="zh-TW" sz="1200" dirty="0">
                <a:solidFill>
                  <a:schemeClr val="accent6">
                    <a:lumMod val="75000"/>
                  </a:schemeClr>
                </a:solidFill>
              </a:rPr>
              <a:t>: </a:t>
            </a:r>
            <a:r>
              <a:rPr lang="en-US" altLang="zh-TW" sz="1200" dirty="0">
                <a:solidFill>
                  <a:srgbClr val="FF0000"/>
                </a:solidFill>
              </a:rPr>
              <a:t>416x416</a:t>
            </a:r>
            <a:r>
              <a:rPr lang="en-US" altLang="zh-TW" sz="1200" dirty="0"/>
              <a:t> pixels</a:t>
            </a:r>
          </a:p>
        </p:txBody>
      </p:sp>
      <p:pic>
        <p:nvPicPr>
          <p:cNvPr id="57" name="Picture 49">
            <a:extLst>
              <a:ext uri="{FF2B5EF4-FFF2-40B4-BE49-F238E27FC236}">
                <a16:creationId xmlns:a16="http://schemas.microsoft.com/office/drawing/2014/main" id="{182C2C84-FD3B-8F07-C791-96C2C00CAB2E}"/>
              </a:ext>
            </a:extLst>
          </p:cNvPr>
          <p:cNvPicPr>
            <a:picLocks noChangeAspect="1"/>
          </p:cNvPicPr>
          <p:nvPr/>
        </p:nvPicPr>
        <p:blipFill>
          <a:blip r:embed="rId4"/>
          <a:stretch>
            <a:fillRect/>
          </a:stretch>
        </p:blipFill>
        <p:spPr>
          <a:xfrm>
            <a:off x="174340" y="3725389"/>
            <a:ext cx="1062266" cy="1058615"/>
          </a:xfrm>
          <a:prstGeom prst="rect">
            <a:avLst/>
          </a:prstGeom>
        </p:spPr>
      </p:pic>
      <p:pic>
        <p:nvPicPr>
          <p:cNvPr id="58" name="Picture 56">
            <a:extLst>
              <a:ext uri="{FF2B5EF4-FFF2-40B4-BE49-F238E27FC236}">
                <a16:creationId xmlns:a16="http://schemas.microsoft.com/office/drawing/2014/main" id="{5011892A-E80E-7ACB-3F46-B878EECAE148}"/>
              </a:ext>
            </a:extLst>
          </p:cNvPr>
          <p:cNvPicPr>
            <a:picLocks noChangeAspect="1"/>
          </p:cNvPicPr>
          <p:nvPr/>
        </p:nvPicPr>
        <p:blipFill>
          <a:blip r:embed="rId5"/>
          <a:stretch>
            <a:fillRect/>
          </a:stretch>
        </p:blipFill>
        <p:spPr>
          <a:xfrm>
            <a:off x="7006673" y="6133035"/>
            <a:ext cx="594194" cy="624006"/>
          </a:xfrm>
          <a:prstGeom prst="rect">
            <a:avLst/>
          </a:prstGeom>
        </p:spPr>
      </p:pic>
      <p:sp>
        <p:nvSpPr>
          <p:cNvPr id="59" name="Right Arrow 59">
            <a:extLst>
              <a:ext uri="{FF2B5EF4-FFF2-40B4-BE49-F238E27FC236}">
                <a16:creationId xmlns:a16="http://schemas.microsoft.com/office/drawing/2014/main" id="{F0D9F5E2-7DCF-3E90-A8F7-4652E208B7F0}"/>
              </a:ext>
            </a:extLst>
          </p:cNvPr>
          <p:cNvSpPr/>
          <p:nvPr/>
        </p:nvSpPr>
        <p:spPr>
          <a:xfrm>
            <a:off x="1293924" y="1183098"/>
            <a:ext cx="239369" cy="23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60">
            <a:extLst>
              <a:ext uri="{FF2B5EF4-FFF2-40B4-BE49-F238E27FC236}">
                <a16:creationId xmlns:a16="http://schemas.microsoft.com/office/drawing/2014/main" id="{8898C587-7F23-698D-F4D2-3DDD5FC458E4}"/>
              </a:ext>
            </a:extLst>
          </p:cNvPr>
          <p:cNvSpPr/>
          <p:nvPr/>
        </p:nvSpPr>
        <p:spPr>
          <a:xfrm>
            <a:off x="1244172" y="4298442"/>
            <a:ext cx="287522" cy="193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3">
            <a:extLst>
              <a:ext uri="{FF2B5EF4-FFF2-40B4-BE49-F238E27FC236}">
                <a16:creationId xmlns:a16="http://schemas.microsoft.com/office/drawing/2014/main" id="{1EA83968-3303-8628-9D6C-FE89DC52D25A}"/>
              </a:ext>
            </a:extLst>
          </p:cNvPr>
          <p:cNvSpPr/>
          <p:nvPr/>
        </p:nvSpPr>
        <p:spPr>
          <a:xfrm>
            <a:off x="5681075" y="6333630"/>
            <a:ext cx="1742459" cy="461665"/>
          </a:xfrm>
          <a:prstGeom prst="rect">
            <a:avLst/>
          </a:prstGeom>
        </p:spPr>
        <p:txBody>
          <a:bodyPr wrap="square">
            <a:spAutoFit/>
          </a:bodyPr>
          <a:lstStyle/>
          <a:p>
            <a:r>
              <a:rPr lang="en-US" sz="1200" dirty="0">
                <a:solidFill>
                  <a:srgbClr val="00B0F0"/>
                </a:solidFill>
              </a:rPr>
              <a:t>(4) Anchor boxes + Dimension Clusters</a:t>
            </a:r>
          </a:p>
        </p:txBody>
      </p:sp>
      <p:sp>
        <p:nvSpPr>
          <p:cNvPr id="62" name="Rectangle 65">
            <a:extLst>
              <a:ext uri="{FF2B5EF4-FFF2-40B4-BE49-F238E27FC236}">
                <a16:creationId xmlns:a16="http://schemas.microsoft.com/office/drawing/2014/main" id="{2541285D-A8B0-CBEE-B651-3877EC823EC5}"/>
              </a:ext>
            </a:extLst>
          </p:cNvPr>
          <p:cNvSpPr/>
          <p:nvPr/>
        </p:nvSpPr>
        <p:spPr>
          <a:xfrm>
            <a:off x="1355319" y="3267501"/>
            <a:ext cx="3972862" cy="276999"/>
          </a:xfrm>
          <a:prstGeom prst="rect">
            <a:avLst/>
          </a:prstGeom>
        </p:spPr>
        <p:txBody>
          <a:bodyPr wrap="square">
            <a:spAutoFit/>
          </a:bodyPr>
          <a:lstStyle/>
          <a:p>
            <a:r>
              <a:rPr lang="en-US" sz="1200" dirty="0">
                <a:solidFill>
                  <a:srgbClr val="00B0F0"/>
                </a:solidFill>
              </a:rPr>
              <a:t>(1) Batch Normalization (after every Convolutional Layer)</a:t>
            </a:r>
          </a:p>
        </p:txBody>
      </p:sp>
      <p:sp>
        <p:nvSpPr>
          <p:cNvPr id="63" name="Rectangle 66">
            <a:extLst>
              <a:ext uri="{FF2B5EF4-FFF2-40B4-BE49-F238E27FC236}">
                <a16:creationId xmlns:a16="http://schemas.microsoft.com/office/drawing/2014/main" id="{F88E13E0-4121-E90A-FAA4-EEF9AE73F442}"/>
              </a:ext>
            </a:extLst>
          </p:cNvPr>
          <p:cNvSpPr/>
          <p:nvPr/>
        </p:nvSpPr>
        <p:spPr>
          <a:xfrm>
            <a:off x="7537052" y="5033928"/>
            <a:ext cx="1618242" cy="276999"/>
          </a:xfrm>
          <a:prstGeom prst="rect">
            <a:avLst/>
          </a:prstGeom>
        </p:spPr>
        <p:txBody>
          <a:bodyPr wrap="square">
            <a:spAutoFit/>
          </a:bodyPr>
          <a:lstStyle/>
          <a:p>
            <a:pPr marL="228600" lvl="1" indent="-228600"/>
            <a:r>
              <a:rPr lang="en-US" sz="1200" dirty="0">
                <a:solidFill>
                  <a:srgbClr val="00B0F0"/>
                </a:solidFill>
              </a:rPr>
              <a:t>(5)	Location prediction</a:t>
            </a:r>
          </a:p>
        </p:txBody>
      </p:sp>
      <p:sp>
        <p:nvSpPr>
          <p:cNvPr id="64" name="Rectangle 76">
            <a:extLst>
              <a:ext uri="{FF2B5EF4-FFF2-40B4-BE49-F238E27FC236}">
                <a16:creationId xmlns:a16="http://schemas.microsoft.com/office/drawing/2014/main" id="{8BB19E52-0C9A-96D8-1EB6-35847D01D67D}"/>
              </a:ext>
            </a:extLst>
          </p:cNvPr>
          <p:cNvSpPr/>
          <p:nvPr/>
        </p:nvSpPr>
        <p:spPr>
          <a:xfrm>
            <a:off x="7115496" y="1542710"/>
            <a:ext cx="473114" cy="63206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77">
            <a:extLst>
              <a:ext uri="{FF2B5EF4-FFF2-40B4-BE49-F238E27FC236}">
                <a16:creationId xmlns:a16="http://schemas.microsoft.com/office/drawing/2014/main" id="{15EDE599-6D64-A80B-1C85-673360C5B3A2}"/>
              </a:ext>
            </a:extLst>
          </p:cNvPr>
          <p:cNvSpPr txBox="1"/>
          <p:nvPr/>
        </p:nvSpPr>
        <p:spPr>
          <a:xfrm>
            <a:off x="6835925" y="4214617"/>
            <a:ext cx="2145897" cy="276999"/>
          </a:xfrm>
          <a:prstGeom prst="rect">
            <a:avLst/>
          </a:prstGeom>
          <a:noFill/>
        </p:spPr>
        <p:txBody>
          <a:bodyPr wrap="square" rtlCol="0">
            <a:spAutoFit/>
          </a:bodyPr>
          <a:lstStyle/>
          <a:p>
            <a:r>
              <a:rPr lang="en-US" sz="1200" b="1" dirty="0"/>
              <a:t>- Total: 13x13x5 </a:t>
            </a:r>
            <a:r>
              <a:rPr lang="en-US" sz="1200" dirty="0"/>
              <a:t>= </a:t>
            </a:r>
            <a:r>
              <a:rPr lang="en-US" sz="1200" dirty="0">
                <a:solidFill>
                  <a:srgbClr val="FF0000"/>
                </a:solidFill>
              </a:rPr>
              <a:t>845 </a:t>
            </a:r>
            <a:r>
              <a:rPr lang="en-US" sz="1200" dirty="0" err="1">
                <a:solidFill>
                  <a:srgbClr val="FF0000"/>
                </a:solidFill>
              </a:rPr>
              <a:t>BBoxes</a:t>
            </a:r>
            <a:r>
              <a:rPr lang="en-US" sz="1200" dirty="0">
                <a:solidFill>
                  <a:srgbClr val="FF0000"/>
                </a:solidFill>
              </a:rPr>
              <a:t>.</a:t>
            </a:r>
          </a:p>
        </p:txBody>
      </p:sp>
      <p:cxnSp>
        <p:nvCxnSpPr>
          <p:cNvPr id="66" name="Straight Arrow Connector 23">
            <a:extLst>
              <a:ext uri="{FF2B5EF4-FFF2-40B4-BE49-F238E27FC236}">
                <a16:creationId xmlns:a16="http://schemas.microsoft.com/office/drawing/2014/main" id="{EDC663D2-9DB2-A8E3-A829-CEBF3DF195B9}"/>
              </a:ext>
            </a:extLst>
          </p:cNvPr>
          <p:cNvCxnSpPr>
            <a:cxnSpLocks/>
            <a:stCxn id="68" idx="2"/>
          </p:cNvCxnSpPr>
          <p:nvPr/>
        </p:nvCxnSpPr>
        <p:spPr>
          <a:xfrm>
            <a:off x="6118008" y="1085471"/>
            <a:ext cx="996025" cy="590623"/>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7" name="Group 36">
            <a:extLst>
              <a:ext uri="{FF2B5EF4-FFF2-40B4-BE49-F238E27FC236}">
                <a16:creationId xmlns:a16="http://schemas.microsoft.com/office/drawing/2014/main" id="{CCCF7BC9-1026-C96D-0932-95287BA243A6}"/>
              </a:ext>
            </a:extLst>
          </p:cNvPr>
          <p:cNvGrpSpPr/>
          <p:nvPr/>
        </p:nvGrpSpPr>
        <p:grpSpPr>
          <a:xfrm>
            <a:off x="5535156" y="317174"/>
            <a:ext cx="3525643" cy="768297"/>
            <a:chOff x="3117792" y="630985"/>
            <a:chExt cx="3525643" cy="768297"/>
          </a:xfrm>
        </p:grpSpPr>
        <p:sp>
          <p:nvSpPr>
            <p:cNvPr id="68" name="Rectangle 81">
              <a:extLst>
                <a:ext uri="{FF2B5EF4-FFF2-40B4-BE49-F238E27FC236}">
                  <a16:creationId xmlns:a16="http://schemas.microsoft.com/office/drawing/2014/main" id="{1D23EF3A-AF95-FDEB-022A-7D22B88B801C}"/>
                </a:ext>
              </a:extLst>
            </p:cNvPr>
            <p:cNvSpPr/>
            <p:nvPr/>
          </p:nvSpPr>
          <p:spPr>
            <a:xfrm>
              <a:off x="3117792" y="937617"/>
              <a:ext cx="1165704" cy="461665"/>
            </a:xfrm>
            <a:prstGeom prst="rect">
              <a:avLst/>
            </a:prstGeom>
          </p:spPr>
          <p:txBody>
            <a:bodyPr wrap="none">
              <a:spAutoFit/>
            </a:bodyPr>
            <a:lstStyle/>
            <a:p>
              <a:r>
                <a:rPr lang="en-US" sz="1200" dirty="0"/>
                <a:t>7x7 grid cells, </a:t>
              </a:r>
            </a:p>
            <a:p>
              <a:r>
                <a:rPr lang="en-US" sz="1200" dirty="0"/>
                <a:t>each cell(1 Cell)</a:t>
              </a:r>
            </a:p>
          </p:txBody>
        </p:sp>
        <p:sp>
          <p:nvSpPr>
            <p:cNvPr id="69" name="Rectangle 82">
              <a:extLst>
                <a:ext uri="{FF2B5EF4-FFF2-40B4-BE49-F238E27FC236}">
                  <a16:creationId xmlns:a16="http://schemas.microsoft.com/office/drawing/2014/main" id="{50BE5C12-E662-28D6-9C71-06B118C9E11B}"/>
                </a:ext>
              </a:extLst>
            </p:cNvPr>
            <p:cNvSpPr/>
            <p:nvPr/>
          </p:nvSpPr>
          <p:spPr>
            <a:xfrm>
              <a:off x="4369516" y="630985"/>
              <a:ext cx="2273919" cy="646331"/>
            </a:xfrm>
            <a:prstGeom prst="rect">
              <a:avLst/>
            </a:prstGeom>
          </p:spPr>
          <p:txBody>
            <a:bodyPr wrap="square">
              <a:spAutoFit/>
            </a:bodyPr>
            <a:lstStyle/>
            <a:p>
              <a:r>
                <a:rPr lang="en-US" sz="1200" dirty="0">
                  <a:solidFill>
                    <a:srgbClr val="FF0000"/>
                  </a:solidFill>
                </a:rPr>
                <a:t>Box 1</a:t>
              </a:r>
              <a:r>
                <a:rPr lang="en-US" sz="1200" dirty="0"/>
                <a:t>: b</a:t>
              </a:r>
              <a:r>
                <a:rPr lang="en-US" sz="1200" baseline="-25000" dirty="0"/>
                <a:t>x</a:t>
              </a:r>
              <a:r>
                <a:rPr lang="en-US" sz="1200" dirty="0"/>
                <a:t>, b</a:t>
              </a:r>
              <a:r>
                <a:rPr lang="en-US" sz="1200" baseline="-25000" dirty="0"/>
                <a:t>y</a:t>
              </a:r>
              <a:r>
                <a:rPr lang="en-US" sz="1200" dirty="0"/>
                <a:t>, </a:t>
              </a:r>
              <a:r>
                <a:rPr lang="en-US" sz="1200" dirty="0" err="1"/>
                <a:t>b</a:t>
              </a:r>
              <a:r>
                <a:rPr lang="en-US" sz="1200" baseline="-25000" dirty="0" err="1"/>
                <a:t>w</a:t>
              </a:r>
              <a:r>
                <a:rPr lang="en-US" sz="1200" dirty="0"/>
                <a:t>, </a:t>
              </a:r>
              <a:r>
                <a:rPr lang="en-US" sz="1200" dirty="0" err="1"/>
                <a:t>b</a:t>
              </a:r>
              <a:r>
                <a:rPr lang="en-US" sz="1200" baseline="-25000" dirty="0" err="1"/>
                <a:t>h</a:t>
              </a:r>
              <a:r>
                <a:rPr lang="en-US" sz="1200" dirty="0"/>
                <a:t>, c.</a:t>
              </a:r>
              <a:endParaRPr lang="en-US" sz="1200" b="1" strike="sngStrike" baseline="-25000" dirty="0"/>
            </a:p>
            <a:p>
              <a:r>
                <a:rPr lang="en-US" sz="1200" dirty="0">
                  <a:solidFill>
                    <a:srgbClr val="FF0000"/>
                  </a:solidFill>
                </a:rPr>
                <a:t>Box 2</a:t>
              </a:r>
              <a:r>
                <a:rPr lang="en-US" sz="1200" dirty="0"/>
                <a:t>: b</a:t>
              </a:r>
              <a:r>
                <a:rPr lang="en-US" sz="1200" baseline="-25000" dirty="0"/>
                <a:t>x</a:t>
              </a:r>
              <a:r>
                <a:rPr lang="en-US" sz="1200" dirty="0"/>
                <a:t>, b</a:t>
              </a:r>
              <a:r>
                <a:rPr lang="en-US" sz="1200" baseline="-25000" dirty="0"/>
                <a:t>y</a:t>
              </a:r>
              <a:r>
                <a:rPr lang="en-US" sz="1200" dirty="0"/>
                <a:t>, </a:t>
              </a:r>
              <a:r>
                <a:rPr lang="en-US" sz="1200" dirty="0" err="1"/>
                <a:t>b</a:t>
              </a:r>
              <a:r>
                <a:rPr lang="en-US" sz="1200" baseline="-25000" dirty="0" err="1"/>
                <a:t>w</a:t>
              </a:r>
              <a:r>
                <a:rPr lang="en-US" sz="1200" dirty="0"/>
                <a:t>, </a:t>
              </a:r>
              <a:r>
                <a:rPr lang="en-US" sz="1200" dirty="0" err="1"/>
                <a:t>b</a:t>
              </a:r>
              <a:r>
                <a:rPr lang="en-US" sz="1200" baseline="-25000" dirty="0" err="1"/>
                <a:t>h</a:t>
              </a:r>
              <a:r>
                <a:rPr lang="en-US" sz="1200" dirty="0"/>
                <a:t>, c.</a:t>
              </a:r>
              <a:endParaRPr lang="en-US" sz="1200" strike="sngStrike" baseline="-25000" dirty="0"/>
            </a:p>
            <a:p>
              <a:r>
                <a:rPr lang="en-US" sz="1200" dirty="0" err="1">
                  <a:solidFill>
                    <a:srgbClr val="FF0000"/>
                  </a:solidFill>
                </a:rPr>
                <a:t>Cell</a:t>
              </a:r>
              <a:r>
                <a:rPr lang="en-US" sz="1200" baseline="-25000" dirty="0" err="1">
                  <a:solidFill>
                    <a:srgbClr val="FF0000"/>
                  </a:solidFill>
                </a:rPr>
                <a:t>Cls</a:t>
              </a:r>
              <a:r>
                <a:rPr lang="en-US" sz="1200" b="1" dirty="0"/>
                <a:t>: </a:t>
              </a:r>
              <a:r>
                <a:rPr lang="en-US" sz="1200" dirty="0"/>
                <a:t>pc</a:t>
              </a:r>
              <a:r>
                <a:rPr lang="en-US" sz="1200" baseline="-25000" dirty="0"/>
                <a:t>0</a:t>
              </a:r>
              <a:r>
                <a:rPr lang="en-US" sz="1200" dirty="0"/>
                <a:t>, …, pc</a:t>
              </a:r>
              <a:r>
                <a:rPr lang="en-US" sz="1200" baseline="-25000" dirty="0"/>
                <a:t>19 </a:t>
              </a:r>
              <a:r>
                <a:rPr lang="en-US" sz="1200" dirty="0"/>
                <a:t>(PASCAL VOC)</a:t>
              </a:r>
              <a:endParaRPr lang="en-US" sz="1200" b="1" baseline="-25000" dirty="0"/>
            </a:p>
          </p:txBody>
        </p:sp>
        <p:cxnSp>
          <p:nvCxnSpPr>
            <p:cNvPr id="70" name="Straight Arrow Connector 83">
              <a:extLst>
                <a:ext uri="{FF2B5EF4-FFF2-40B4-BE49-F238E27FC236}">
                  <a16:creationId xmlns:a16="http://schemas.microsoft.com/office/drawing/2014/main" id="{44000A20-7D67-1382-B5FC-D8C578C2E08A}"/>
                </a:ext>
              </a:extLst>
            </p:cNvPr>
            <p:cNvCxnSpPr/>
            <p:nvPr/>
          </p:nvCxnSpPr>
          <p:spPr>
            <a:xfrm flipV="1">
              <a:off x="4076377" y="743679"/>
              <a:ext cx="293139" cy="38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84">
              <a:extLst>
                <a:ext uri="{FF2B5EF4-FFF2-40B4-BE49-F238E27FC236}">
                  <a16:creationId xmlns:a16="http://schemas.microsoft.com/office/drawing/2014/main" id="{32A67913-7B6F-D613-B6EC-FB029BA5D560}"/>
                </a:ext>
              </a:extLst>
            </p:cNvPr>
            <p:cNvCxnSpPr/>
            <p:nvPr/>
          </p:nvCxnSpPr>
          <p:spPr>
            <a:xfrm flipV="1">
              <a:off x="4076377" y="1116040"/>
              <a:ext cx="342184" cy="1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Rectangle 122">
                <a:extLst>
                  <a:ext uri="{FF2B5EF4-FFF2-40B4-BE49-F238E27FC236}">
                    <a16:creationId xmlns:a16="http://schemas.microsoft.com/office/drawing/2014/main" id="{70CBB774-33B4-2622-603E-B5128F95C8C9}"/>
                  </a:ext>
                </a:extLst>
              </p:cNvPr>
              <p:cNvSpPr/>
              <p:nvPr/>
            </p:nvSpPr>
            <p:spPr>
              <a:xfrm>
                <a:off x="7593429" y="5203416"/>
                <a:ext cx="1594256" cy="1048300"/>
              </a:xfrm>
              <a:prstGeom prst="rect">
                <a:avLst/>
              </a:prstGeom>
            </p:spPr>
            <p:txBody>
              <a:bodyPr wrap="square">
                <a:spAutoFit/>
              </a:bodyPr>
              <a:lstStyle/>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x</m:t>
                      </m:r>
                      <m:r>
                        <a:rPr lang="en-US" altLang="zh-TW" sz="1050" i="0">
                          <a:latin typeface="Cambria Math" panose="02040503050406030204" pitchFamily="18" charset="0"/>
                        </a:rPr>
                        <m:t>= </m:t>
                      </m:r>
                      <m:r>
                        <m:rPr>
                          <m:sty m:val="p"/>
                        </m:rPr>
                        <a:rPr lang="zh-TW" altLang="en-US" sz="1050" i="0">
                          <a:latin typeface="Cambria Math" panose="02040503050406030204" pitchFamily="18" charset="0"/>
                        </a:rPr>
                        <m:t>σ</m:t>
                      </m:r>
                      <m:d>
                        <m:dPr>
                          <m:ctrlPr>
                            <a:rPr lang="en-US" altLang="zh-TW" sz="1050" i="1">
                              <a:latin typeface="Cambria Math" panose="02040503050406030204" pitchFamily="18" charset="0"/>
                            </a:rPr>
                          </m:ctrlPr>
                        </m:dPr>
                        <m:e>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x</m:t>
                          </m:r>
                        </m:e>
                      </m:d>
                      <m:r>
                        <a:rPr lang="en-US" altLang="zh-TW" sz="1050" i="0">
                          <a:latin typeface="Cambria Math" panose="02040503050406030204" pitchFamily="18" charset="0"/>
                        </a:rPr>
                        <m:t>+</m:t>
                      </m:r>
                      <m:r>
                        <m:rPr>
                          <m:sty m:val="p"/>
                        </m:rPr>
                        <a:rPr lang="en-US" altLang="zh-TW" sz="1050" i="0">
                          <a:latin typeface="Cambria Math" panose="02040503050406030204" pitchFamily="18" charset="0"/>
                        </a:rPr>
                        <m:t>cx</m:t>
                      </m:r>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y</m:t>
                      </m:r>
                      <m:r>
                        <a:rPr lang="en-US" altLang="zh-TW" sz="1050" i="0">
                          <a:latin typeface="Cambria Math" panose="02040503050406030204" pitchFamily="18" charset="0"/>
                        </a:rPr>
                        <m:t>= </m:t>
                      </m:r>
                      <m:r>
                        <m:rPr>
                          <m:sty m:val="p"/>
                        </m:rPr>
                        <a:rPr lang="zh-TW" altLang="en-US" sz="1050" i="0">
                          <a:latin typeface="Cambria Math" panose="02040503050406030204" pitchFamily="18" charset="0"/>
                        </a:rPr>
                        <m:t>σ</m:t>
                      </m:r>
                      <m:d>
                        <m:dPr>
                          <m:ctrlPr>
                            <a:rPr lang="en-US" altLang="zh-TW" sz="1050" i="1">
                              <a:latin typeface="Cambria Math" panose="02040503050406030204" pitchFamily="18" charset="0"/>
                            </a:rPr>
                          </m:ctrlPr>
                        </m:dPr>
                        <m:e>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y</m:t>
                          </m:r>
                        </m:e>
                      </m:d>
                      <m:r>
                        <a:rPr lang="en-US" altLang="zh-TW" sz="1050" i="0">
                          <a:latin typeface="Cambria Math" panose="02040503050406030204" pitchFamily="18" charset="0"/>
                        </a:rPr>
                        <m:t>+</m:t>
                      </m:r>
                      <m:r>
                        <m:rPr>
                          <m:sty m:val="p"/>
                        </m:rPr>
                        <a:rPr lang="en-US" altLang="zh-TW" sz="1050" i="0">
                          <a:latin typeface="Cambria Math" panose="02040503050406030204" pitchFamily="18" charset="0"/>
                        </a:rPr>
                        <m:t>cy</m:t>
                      </m:r>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w</m:t>
                      </m:r>
                      <m:r>
                        <a:rPr lang="en-US" altLang="zh-TW" sz="1050" i="0">
                          <a:latin typeface="Cambria Math" panose="02040503050406030204" pitchFamily="18" charset="0"/>
                        </a:rPr>
                        <m:t>=</m:t>
                      </m:r>
                      <m:r>
                        <m:rPr>
                          <m:sty m:val="p"/>
                        </m:rPr>
                        <a:rPr lang="en-US" altLang="zh-TW" sz="1050" i="0">
                          <a:latin typeface="Cambria Math" panose="02040503050406030204" pitchFamily="18" charset="0"/>
                        </a:rPr>
                        <m:t>p</m:t>
                      </m:r>
                      <m:sSup>
                        <m:sSupPr>
                          <m:ctrlPr>
                            <a:rPr lang="en-US" altLang="zh-TW" sz="1050" i="1">
                              <a:latin typeface="Cambria Math" panose="02040503050406030204" pitchFamily="18" charset="0"/>
                            </a:rPr>
                          </m:ctrlPr>
                        </m:sSupPr>
                        <m:e>
                          <m:r>
                            <m:rPr>
                              <m:sty m:val="p"/>
                            </m:rPr>
                            <a:rPr lang="en-US" altLang="zh-TW" sz="1050" i="0" baseline="-25000">
                              <a:latin typeface="Cambria Math" panose="02040503050406030204" pitchFamily="18" charset="0"/>
                            </a:rPr>
                            <m:t>w</m:t>
                          </m:r>
                          <m:r>
                            <m:rPr>
                              <m:sty m:val="p"/>
                            </m:rPr>
                            <a:rPr lang="en-US" altLang="zh-TW" sz="1050" i="0">
                              <a:latin typeface="Cambria Math" panose="02040503050406030204" pitchFamily="18" charset="0"/>
                            </a:rPr>
                            <m:t>e</m:t>
                          </m:r>
                        </m:e>
                        <m:sup>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w</m:t>
                          </m:r>
                        </m:sup>
                      </m:sSup>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h</m:t>
                      </m:r>
                      <m:r>
                        <a:rPr lang="en-US" altLang="zh-TW" sz="1050" i="0">
                          <a:latin typeface="Cambria Math" panose="02040503050406030204" pitchFamily="18" charset="0"/>
                        </a:rPr>
                        <m:t>=</m:t>
                      </m:r>
                      <m:r>
                        <m:rPr>
                          <m:sty m:val="p"/>
                        </m:rPr>
                        <a:rPr lang="en-US" altLang="zh-TW" sz="1050" i="0">
                          <a:latin typeface="Cambria Math" panose="02040503050406030204" pitchFamily="18" charset="0"/>
                        </a:rPr>
                        <m:t>p</m:t>
                      </m:r>
                      <m:sSup>
                        <m:sSupPr>
                          <m:ctrlPr>
                            <a:rPr lang="en-US" altLang="zh-TW" sz="1050" i="1">
                              <a:latin typeface="Cambria Math" panose="02040503050406030204" pitchFamily="18" charset="0"/>
                            </a:rPr>
                          </m:ctrlPr>
                        </m:sSupPr>
                        <m:e>
                          <m:r>
                            <m:rPr>
                              <m:sty m:val="p"/>
                            </m:rPr>
                            <a:rPr lang="en-US" altLang="zh-TW" sz="1050" i="0" baseline="-25000">
                              <a:latin typeface="Cambria Math" panose="02040503050406030204" pitchFamily="18" charset="0"/>
                            </a:rPr>
                            <m:t>h</m:t>
                          </m:r>
                          <m:r>
                            <m:rPr>
                              <m:sty m:val="p"/>
                            </m:rPr>
                            <a:rPr lang="en-US" altLang="zh-TW" sz="1050" i="0">
                              <a:latin typeface="Cambria Math" panose="02040503050406030204" pitchFamily="18" charset="0"/>
                            </a:rPr>
                            <m:t>e</m:t>
                          </m:r>
                        </m:e>
                        <m:sup>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h</m:t>
                          </m:r>
                        </m:sup>
                      </m:sSup>
                    </m:oMath>
                  </m:oMathPara>
                </a14:m>
                <a:endParaRPr lang="en-US" sz="1050" dirty="0"/>
              </a:p>
              <a:p>
                <a:pPr marL="0" lvl="1" algn="r">
                  <a:spcBef>
                    <a:spcPts val="300"/>
                  </a:spcBef>
                </a:pPr>
                <a14:m>
                  <m:oMathPara xmlns:m="http://schemas.openxmlformats.org/officeDocument/2006/math">
                    <m:oMathParaPr>
                      <m:jc m:val="left"/>
                    </m:oMathParaPr>
                    <m:oMath xmlns:m="http://schemas.openxmlformats.org/officeDocument/2006/math">
                      <m:func>
                        <m:funcPr>
                          <m:ctrlPr>
                            <a:rPr lang="en-US" altLang="zh-TW" sz="1050" i="1" smtClean="0">
                              <a:solidFill>
                                <a:srgbClr val="FF0000"/>
                              </a:solidFill>
                              <a:latin typeface="Cambria Math" panose="02040503050406030204" pitchFamily="18" charset="0"/>
                            </a:rPr>
                          </m:ctrlPr>
                        </m:funcPr>
                        <m:fName>
                          <m:r>
                            <m:rPr>
                              <m:sty m:val="p"/>
                            </m:rPr>
                            <a:rPr lang="en-US" altLang="zh-TW" sz="1050">
                              <a:solidFill>
                                <a:srgbClr val="FF0000"/>
                              </a:solidFill>
                              <a:latin typeface="Cambria Math" panose="02040503050406030204" pitchFamily="18" charset="0"/>
                            </a:rPr>
                            <m:t>Pr</m:t>
                          </m:r>
                        </m:fName>
                        <m:e>
                          <m:d>
                            <m:dPr>
                              <m:ctrlPr>
                                <a:rPr lang="en-US" altLang="zh-TW" sz="1050" i="1">
                                  <a:solidFill>
                                    <a:srgbClr val="FF0000"/>
                                  </a:solidFill>
                                  <a:latin typeface="Cambria Math" panose="02040503050406030204" pitchFamily="18" charset="0"/>
                                </a:rPr>
                              </m:ctrlPr>
                            </m:dPr>
                            <m:e>
                              <m:r>
                                <m:rPr>
                                  <m:sty m:val="p"/>
                                </m:rPr>
                                <a:rPr lang="en-US" altLang="zh-TW" sz="1050">
                                  <a:solidFill>
                                    <a:srgbClr val="FF0000"/>
                                  </a:solidFill>
                                  <a:latin typeface="Cambria Math" panose="02040503050406030204" pitchFamily="18" charset="0"/>
                                </a:rPr>
                                <m:t>object</m:t>
                              </m:r>
                            </m:e>
                          </m:d>
                        </m:e>
                      </m:func>
                      <m:r>
                        <a:rPr lang="en-US" altLang="zh-TW" sz="1050">
                          <a:latin typeface="Cambria Math" panose="02040503050406030204" pitchFamily="18" charset="0"/>
                        </a:rPr>
                        <m:t>∗</m:t>
                      </m:r>
                      <m:r>
                        <m:rPr>
                          <m:sty m:val="p"/>
                        </m:rPr>
                        <a:rPr lang="en-US" altLang="zh-TW" sz="1050">
                          <a:latin typeface="Cambria Math" panose="02040503050406030204" pitchFamily="18" charset="0"/>
                        </a:rPr>
                        <m:t>IOU</m:t>
                      </m:r>
                      <m:d>
                        <m:dPr>
                          <m:ctrlPr>
                            <a:rPr lang="en-US" altLang="zh-TW" sz="1050" i="1">
                              <a:latin typeface="Cambria Math" panose="02040503050406030204" pitchFamily="18" charset="0"/>
                            </a:rPr>
                          </m:ctrlPr>
                        </m:dPr>
                        <m:e>
                          <m:r>
                            <m:rPr>
                              <m:sty m:val="p"/>
                            </m:rPr>
                            <a:rPr lang="en-US" altLang="zh-TW" sz="1050">
                              <a:latin typeface="Cambria Math" panose="02040503050406030204" pitchFamily="18" charset="0"/>
                            </a:rPr>
                            <m:t>b</m:t>
                          </m:r>
                          <m:r>
                            <a:rPr lang="en-US" altLang="zh-TW" sz="1050">
                              <a:latin typeface="Cambria Math" panose="02040503050406030204" pitchFamily="18" charset="0"/>
                            </a:rPr>
                            <m:t>,</m:t>
                          </m:r>
                          <m:r>
                            <m:rPr>
                              <m:sty m:val="p"/>
                            </m:rPr>
                            <a:rPr lang="en-US" altLang="zh-TW" sz="1050">
                              <a:latin typeface="Cambria Math" panose="02040503050406030204" pitchFamily="18" charset="0"/>
                            </a:rPr>
                            <m:t>object</m:t>
                          </m:r>
                        </m:e>
                      </m:d>
                      <m:r>
                        <a:rPr lang="en-US" altLang="zh-TW" sz="1050">
                          <a:latin typeface="Cambria Math" panose="02040503050406030204" pitchFamily="18" charset="0"/>
                        </a:rPr>
                        <m:t>= </m:t>
                      </m:r>
                      <m:r>
                        <m:rPr>
                          <m:sty m:val="p"/>
                        </m:rPr>
                        <a:rPr lang="zh-TW" altLang="en-US" sz="1050">
                          <a:latin typeface="Cambria Math" panose="02040503050406030204" pitchFamily="18" charset="0"/>
                        </a:rPr>
                        <m:t>σ</m:t>
                      </m:r>
                      <m:r>
                        <a:rPr lang="en-US" altLang="zh-TW" sz="1050">
                          <a:latin typeface="Cambria Math" panose="02040503050406030204" pitchFamily="18" charset="0"/>
                        </a:rPr>
                        <m:t>(</m:t>
                      </m:r>
                      <m:r>
                        <m:rPr>
                          <m:sty m:val="p"/>
                        </m:rPr>
                        <a:rPr lang="en-US" altLang="zh-TW" sz="1050">
                          <a:latin typeface="Cambria Math" panose="02040503050406030204" pitchFamily="18" charset="0"/>
                        </a:rPr>
                        <m:t>t</m:t>
                      </m:r>
                      <m:r>
                        <a:rPr lang="en-US" altLang="zh-TW" sz="1050" baseline="-25000">
                          <a:latin typeface="Cambria Math" panose="02040503050406030204" pitchFamily="18" charset="0"/>
                        </a:rPr>
                        <m:t>0</m:t>
                      </m:r>
                      <m:r>
                        <a:rPr lang="en-US" altLang="zh-TW" sz="1050">
                          <a:latin typeface="Cambria Math" panose="02040503050406030204" pitchFamily="18" charset="0"/>
                        </a:rPr>
                        <m:t>)</m:t>
                      </m:r>
                    </m:oMath>
                  </m:oMathPara>
                </a14:m>
                <a:endParaRPr lang="en-US" sz="1050" dirty="0"/>
              </a:p>
            </p:txBody>
          </p:sp>
        </mc:Choice>
        <mc:Fallback xmlns="">
          <p:sp>
            <p:nvSpPr>
              <p:cNvPr id="72" name="Rectangle 122">
                <a:extLst>
                  <a:ext uri="{FF2B5EF4-FFF2-40B4-BE49-F238E27FC236}">
                    <a16:creationId xmlns:a16="http://schemas.microsoft.com/office/drawing/2014/main" id="{70CBB774-33B4-2622-603E-B5128F95C8C9}"/>
                  </a:ext>
                </a:extLst>
              </p:cNvPr>
              <p:cNvSpPr>
                <a:spLocks noRot="1" noChangeAspect="1" noMove="1" noResize="1" noEditPoints="1" noAdjustHandles="1" noChangeArrowheads="1" noChangeShapeType="1" noTextEdit="1"/>
              </p:cNvSpPr>
              <p:nvPr/>
            </p:nvSpPr>
            <p:spPr>
              <a:xfrm>
                <a:off x="7593429" y="5203416"/>
                <a:ext cx="1594256" cy="1048300"/>
              </a:xfrm>
              <a:prstGeom prst="rect">
                <a:avLst/>
              </a:prstGeom>
              <a:blipFill>
                <a:blip r:embed="rId6"/>
                <a:stretch>
                  <a:fillRect/>
                </a:stretch>
              </a:blipFill>
            </p:spPr>
            <p:txBody>
              <a:bodyPr/>
              <a:lstStyle/>
              <a:p>
                <a:r>
                  <a:rPr lang="zh-TW" altLang="en-US">
                    <a:noFill/>
                  </a:rPr>
                  <a:t> </a:t>
                </a:r>
              </a:p>
            </p:txBody>
          </p:sp>
        </mc:Fallback>
      </mc:AlternateContent>
      <p:cxnSp>
        <p:nvCxnSpPr>
          <p:cNvPr id="73" name="Elbow Connector 124">
            <a:extLst>
              <a:ext uri="{FF2B5EF4-FFF2-40B4-BE49-F238E27FC236}">
                <a16:creationId xmlns:a16="http://schemas.microsoft.com/office/drawing/2014/main" id="{63F13CAF-B446-3807-DCEA-A4E5164D7B0C}"/>
              </a:ext>
            </a:extLst>
          </p:cNvPr>
          <p:cNvCxnSpPr>
            <a:cxnSpLocks/>
          </p:cNvCxnSpPr>
          <p:nvPr/>
        </p:nvCxnSpPr>
        <p:spPr>
          <a:xfrm rot="5400000">
            <a:off x="8331798" y="4473462"/>
            <a:ext cx="1213195" cy="105"/>
          </a:xfrm>
          <a:prstGeom prst="bentConnector3">
            <a:avLst>
              <a:gd name="adj1" fmla="val 5000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Rectangle 108">
            <a:extLst>
              <a:ext uri="{FF2B5EF4-FFF2-40B4-BE49-F238E27FC236}">
                <a16:creationId xmlns:a16="http://schemas.microsoft.com/office/drawing/2014/main" id="{D86D9FE3-5B6E-AD43-ADDA-35E43999E15B}"/>
              </a:ext>
            </a:extLst>
          </p:cNvPr>
          <p:cNvSpPr/>
          <p:nvPr/>
        </p:nvSpPr>
        <p:spPr>
          <a:xfrm>
            <a:off x="106361" y="2912724"/>
            <a:ext cx="2877949" cy="400110"/>
          </a:xfrm>
          <a:prstGeom prst="rect">
            <a:avLst/>
          </a:prstGeom>
          <a:ln>
            <a:solidFill>
              <a:srgbClr val="00B0F0"/>
            </a:solidFill>
          </a:ln>
        </p:spPr>
        <p:txBody>
          <a:bodyPr wrap="square">
            <a:spAutoFit/>
          </a:bodyPr>
          <a:lstStyle/>
          <a:p>
            <a:r>
              <a:rPr lang="en-US" sz="1000" dirty="0">
                <a:solidFill>
                  <a:srgbClr val="FF0000"/>
                </a:solidFill>
              </a:rPr>
              <a:t>b</a:t>
            </a:r>
            <a:r>
              <a:rPr lang="en-US" sz="1000" baseline="-25000" dirty="0">
                <a:solidFill>
                  <a:srgbClr val="FF0000"/>
                </a:solidFill>
              </a:rPr>
              <a:t>x</a:t>
            </a:r>
            <a:r>
              <a:rPr lang="en-US" sz="1000" dirty="0">
                <a:solidFill>
                  <a:srgbClr val="FF0000"/>
                </a:solidFill>
              </a:rPr>
              <a:t>, b</a:t>
            </a:r>
            <a:r>
              <a:rPr lang="en-US" sz="1000" baseline="-25000" dirty="0">
                <a:solidFill>
                  <a:srgbClr val="FF0000"/>
                </a:solidFill>
              </a:rPr>
              <a:t>y</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h</a:t>
            </a:r>
            <a:r>
              <a:rPr lang="en-US" sz="1000" dirty="0">
                <a:solidFill>
                  <a:srgbClr val="FF0000"/>
                </a:solidFill>
              </a:rPr>
              <a:t>, c</a:t>
            </a:r>
            <a:r>
              <a:rPr lang="en-US" sz="1000" dirty="0"/>
              <a:t>: Geometric </a:t>
            </a:r>
            <a:r>
              <a:rPr lang="en-US" sz="1000" dirty="0" err="1"/>
              <a:t>Infor</a:t>
            </a:r>
            <a:r>
              <a:rPr lang="en-US" sz="1000" dirty="0"/>
              <a:t> (Image coordinate)</a:t>
            </a:r>
          </a:p>
          <a:p>
            <a:r>
              <a:rPr lang="en-US" sz="1000" dirty="0">
                <a:solidFill>
                  <a:srgbClr val="FF0000"/>
                </a:solidFill>
              </a:rPr>
              <a:t>pc</a:t>
            </a:r>
            <a:r>
              <a:rPr lang="en-US" sz="1000" baseline="-25000" dirty="0">
                <a:solidFill>
                  <a:srgbClr val="FF0000"/>
                </a:solidFill>
              </a:rPr>
              <a:t>1</a:t>
            </a:r>
            <a:r>
              <a:rPr lang="en-US" sz="1000" dirty="0">
                <a:solidFill>
                  <a:srgbClr val="FF0000"/>
                </a:solidFill>
              </a:rPr>
              <a:t>, pc</a:t>
            </a:r>
            <a:r>
              <a:rPr lang="en-US" sz="1000" baseline="-25000" dirty="0">
                <a:solidFill>
                  <a:srgbClr val="FF0000"/>
                </a:solidFill>
              </a:rPr>
              <a:t>2</a:t>
            </a:r>
            <a:r>
              <a:rPr lang="en-US" sz="1000" dirty="0">
                <a:solidFill>
                  <a:srgbClr val="FF0000"/>
                </a:solidFill>
              </a:rPr>
              <a:t>, …, pc</a:t>
            </a:r>
            <a:r>
              <a:rPr lang="en-US" sz="1000" baseline="-25000" dirty="0">
                <a:solidFill>
                  <a:srgbClr val="FF0000"/>
                </a:solidFill>
              </a:rPr>
              <a:t>20</a:t>
            </a:r>
            <a:r>
              <a:rPr lang="en-US" sz="1000" dirty="0"/>
              <a:t>: </a:t>
            </a:r>
            <a:r>
              <a:rPr lang="en-US" sz="1000" dirty="0" err="1"/>
              <a:t>Prob</a:t>
            </a:r>
            <a:r>
              <a:rPr lang="en-US" sz="1000" dirty="0"/>
              <a:t> of Object belong to each class</a:t>
            </a:r>
            <a:endParaRPr lang="en-US" sz="1000" b="1" baseline="-25000" dirty="0"/>
          </a:p>
        </p:txBody>
      </p:sp>
      <p:sp>
        <p:nvSpPr>
          <p:cNvPr id="75" name="Rectangle 112">
            <a:extLst>
              <a:ext uri="{FF2B5EF4-FFF2-40B4-BE49-F238E27FC236}">
                <a16:creationId xmlns:a16="http://schemas.microsoft.com/office/drawing/2014/main" id="{AC66E58C-C388-A850-72A7-CB15433C382B}"/>
              </a:ext>
            </a:extLst>
          </p:cNvPr>
          <p:cNvSpPr/>
          <p:nvPr/>
        </p:nvSpPr>
        <p:spPr>
          <a:xfrm>
            <a:off x="3427239" y="433729"/>
            <a:ext cx="2929826" cy="769441"/>
          </a:xfrm>
          <a:prstGeom prst="rect">
            <a:avLst/>
          </a:prstGeom>
        </p:spPr>
        <p:txBody>
          <a:bodyPr wrap="square">
            <a:spAutoFit/>
          </a:bodyPr>
          <a:lstStyle/>
          <a:p>
            <a:pPr marL="0" lvl="3"/>
            <a:r>
              <a:rPr lang="en-US" altLang="zh-TW" sz="1100" dirty="0"/>
              <a:t>Backbone: </a:t>
            </a:r>
            <a:r>
              <a:rPr lang="en-US" altLang="zh-TW" sz="1100" b="1" dirty="0">
                <a:solidFill>
                  <a:srgbClr val="00B050"/>
                </a:solidFill>
              </a:rPr>
              <a:t>Custom Network</a:t>
            </a:r>
          </a:p>
          <a:p>
            <a:pPr marL="174625" lvl="1" indent="-174625">
              <a:buFont typeface="Wingdings" panose="05000000000000000000" pitchFamily="2" charset="2"/>
              <a:buChar char="§"/>
            </a:pPr>
            <a:r>
              <a:rPr lang="en-US" altLang="zh-TW" sz="1100" dirty="0"/>
              <a:t>24 Convolutional layers</a:t>
            </a:r>
          </a:p>
          <a:p>
            <a:pPr marL="174625" lvl="1" indent="-174625">
              <a:buFont typeface="Wingdings" panose="05000000000000000000" pitchFamily="2" charset="2"/>
              <a:buChar char="§"/>
            </a:pPr>
            <a:r>
              <a:rPr lang="en-US" altLang="zh-TW" sz="1100" dirty="0"/>
              <a:t>4 Max-pooling layers.</a:t>
            </a:r>
          </a:p>
          <a:p>
            <a:pPr marL="174625" lvl="1" indent="-174625">
              <a:buFont typeface="Wingdings" panose="05000000000000000000" pitchFamily="2" charset="2"/>
              <a:buChar char="§"/>
            </a:pPr>
            <a:r>
              <a:rPr lang="en-US" sz="1100" dirty="0"/>
              <a:t>2 Fully connected layers.</a:t>
            </a:r>
          </a:p>
        </p:txBody>
      </p:sp>
      <p:grpSp>
        <p:nvGrpSpPr>
          <p:cNvPr id="76" name="Group 86">
            <a:extLst>
              <a:ext uri="{FF2B5EF4-FFF2-40B4-BE49-F238E27FC236}">
                <a16:creationId xmlns:a16="http://schemas.microsoft.com/office/drawing/2014/main" id="{4E0CCB80-571C-FB23-7B1E-58D45346CB13}"/>
              </a:ext>
            </a:extLst>
          </p:cNvPr>
          <p:cNvGrpSpPr/>
          <p:nvPr/>
        </p:nvGrpSpPr>
        <p:grpSpPr>
          <a:xfrm>
            <a:off x="4746204" y="3451418"/>
            <a:ext cx="4290214" cy="830997"/>
            <a:chOff x="5330414" y="3779744"/>
            <a:chExt cx="4290214" cy="830997"/>
          </a:xfrm>
        </p:grpSpPr>
        <p:sp>
          <p:nvSpPr>
            <p:cNvPr id="77" name="Rectangle 87">
              <a:extLst>
                <a:ext uri="{FF2B5EF4-FFF2-40B4-BE49-F238E27FC236}">
                  <a16:creationId xmlns:a16="http://schemas.microsoft.com/office/drawing/2014/main" id="{B57B2359-7314-722D-0529-23AE1C700E88}"/>
                </a:ext>
              </a:extLst>
            </p:cNvPr>
            <p:cNvSpPr/>
            <p:nvPr/>
          </p:nvSpPr>
          <p:spPr>
            <a:xfrm>
              <a:off x="5330414" y="3907033"/>
              <a:ext cx="1917513" cy="276999"/>
            </a:xfrm>
            <a:prstGeom prst="rect">
              <a:avLst/>
            </a:prstGeom>
          </p:spPr>
          <p:txBody>
            <a:bodyPr wrap="none">
              <a:spAutoFit/>
            </a:bodyPr>
            <a:lstStyle/>
            <a:p>
              <a:r>
                <a:rPr lang="en-US" sz="1200" dirty="0"/>
                <a:t>13x13 cells, each cell = grid </a:t>
              </a:r>
            </a:p>
          </p:txBody>
        </p:sp>
        <p:sp>
          <p:nvSpPr>
            <p:cNvPr id="78" name="Rectangle 88">
              <a:extLst>
                <a:ext uri="{FF2B5EF4-FFF2-40B4-BE49-F238E27FC236}">
                  <a16:creationId xmlns:a16="http://schemas.microsoft.com/office/drawing/2014/main" id="{A68F1A32-3144-C6E5-8CD5-7B6E278DAA13}"/>
                </a:ext>
              </a:extLst>
            </p:cNvPr>
            <p:cNvSpPr/>
            <p:nvPr/>
          </p:nvSpPr>
          <p:spPr>
            <a:xfrm>
              <a:off x="7421941" y="3779744"/>
              <a:ext cx="2198687" cy="830997"/>
            </a:xfrm>
            <a:prstGeom prst="rect">
              <a:avLst/>
            </a:prstGeom>
          </p:spPr>
          <p:txBody>
            <a:bodyPr wrap="square">
              <a:spAutoFit/>
            </a:bodyPr>
            <a:lstStyle/>
            <a:p>
              <a:r>
                <a:rPr lang="en-US" sz="1200" dirty="0">
                  <a:solidFill>
                    <a:srgbClr val="FF0000"/>
                  </a:solidFill>
                </a:rPr>
                <a:t>Box 1</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a:p>
              <a:r>
                <a:rPr lang="en-US" sz="1200" dirty="0">
                  <a:solidFill>
                    <a:srgbClr val="FF0000"/>
                  </a:solidFill>
                </a:rPr>
                <a:t>Box 2</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a:p>
              <a:r>
                <a:rPr lang="en-US" sz="1200" dirty="0">
                  <a:solidFill>
                    <a:srgbClr val="FF0000"/>
                  </a:solidFill>
                </a:rPr>
                <a:t>…</a:t>
              </a:r>
              <a:endParaRPr lang="en-US" sz="1200" dirty="0"/>
            </a:p>
            <a:p>
              <a:r>
                <a:rPr lang="en-US" sz="1200" dirty="0">
                  <a:solidFill>
                    <a:srgbClr val="FF0000"/>
                  </a:solidFill>
                </a:rPr>
                <a:t>Box 5</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p:txBody>
        </p:sp>
        <p:cxnSp>
          <p:nvCxnSpPr>
            <p:cNvPr id="79" name="Straight Arrow Connector 89">
              <a:extLst>
                <a:ext uri="{FF2B5EF4-FFF2-40B4-BE49-F238E27FC236}">
                  <a16:creationId xmlns:a16="http://schemas.microsoft.com/office/drawing/2014/main" id="{13B6423D-A23A-1752-C2EB-53BD68FF304F}"/>
                </a:ext>
              </a:extLst>
            </p:cNvPr>
            <p:cNvCxnSpPr/>
            <p:nvPr/>
          </p:nvCxnSpPr>
          <p:spPr>
            <a:xfrm flipV="1">
              <a:off x="7157290" y="3871161"/>
              <a:ext cx="337896" cy="17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90">
              <a:extLst>
                <a:ext uri="{FF2B5EF4-FFF2-40B4-BE49-F238E27FC236}">
                  <a16:creationId xmlns:a16="http://schemas.microsoft.com/office/drawing/2014/main" id="{E3E43E5C-466D-91B0-D44D-2CD9C86B55F0}"/>
                </a:ext>
              </a:extLst>
            </p:cNvPr>
            <p:cNvCxnSpPr/>
            <p:nvPr/>
          </p:nvCxnSpPr>
          <p:spPr>
            <a:xfrm flipV="1">
              <a:off x="7157290" y="4042739"/>
              <a:ext cx="337896" cy="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91">
              <a:extLst>
                <a:ext uri="{FF2B5EF4-FFF2-40B4-BE49-F238E27FC236}">
                  <a16:creationId xmlns:a16="http://schemas.microsoft.com/office/drawing/2014/main" id="{9974A93C-3C76-5339-3ADA-13C22BFA64DC}"/>
                </a:ext>
              </a:extLst>
            </p:cNvPr>
            <p:cNvCxnSpPr/>
            <p:nvPr/>
          </p:nvCxnSpPr>
          <p:spPr>
            <a:xfrm>
              <a:off x="7157290" y="4048060"/>
              <a:ext cx="325201" cy="18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92">
              <a:extLst>
                <a:ext uri="{FF2B5EF4-FFF2-40B4-BE49-F238E27FC236}">
                  <a16:creationId xmlns:a16="http://schemas.microsoft.com/office/drawing/2014/main" id="{FBB66DAB-79A2-E2D7-2574-25F978E395AF}"/>
                </a:ext>
              </a:extLst>
            </p:cNvPr>
            <p:cNvCxnSpPr/>
            <p:nvPr/>
          </p:nvCxnSpPr>
          <p:spPr>
            <a:xfrm>
              <a:off x="7157290" y="4050000"/>
              <a:ext cx="332826" cy="367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3" name="矩形 82">
            <a:extLst>
              <a:ext uri="{FF2B5EF4-FFF2-40B4-BE49-F238E27FC236}">
                <a16:creationId xmlns:a16="http://schemas.microsoft.com/office/drawing/2014/main" id="{34C93404-537A-F96F-7696-CE157902113A}"/>
              </a:ext>
            </a:extLst>
          </p:cNvPr>
          <p:cNvSpPr/>
          <p:nvPr/>
        </p:nvSpPr>
        <p:spPr>
          <a:xfrm>
            <a:off x="1404128" y="441776"/>
            <a:ext cx="5200064" cy="1757818"/>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100">
            <a:extLst>
              <a:ext uri="{FF2B5EF4-FFF2-40B4-BE49-F238E27FC236}">
                <a16:creationId xmlns:a16="http://schemas.microsoft.com/office/drawing/2014/main" id="{2FB489EC-AD19-23CD-B7CF-C79F9E0F5B2F}"/>
              </a:ext>
            </a:extLst>
          </p:cNvPr>
          <p:cNvSpPr/>
          <p:nvPr/>
        </p:nvSpPr>
        <p:spPr>
          <a:xfrm>
            <a:off x="108364" y="6238384"/>
            <a:ext cx="2941032" cy="553998"/>
          </a:xfrm>
          <a:prstGeom prst="rect">
            <a:avLst/>
          </a:prstGeom>
          <a:ln>
            <a:solidFill>
              <a:srgbClr val="00B0F0"/>
            </a:solidFill>
          </a:ln>
        </p:spPr>
        <p:txBody>
          <a:bodyPr wrap="square">
            <a:spAutoFit/>
          </a:bodyPr>
          <a:lstStyle/>
          <a:p>
            <a:pPr lvl="0"/>
            <a:r>
              <a:rPr lang="en-US" sz="1000" dirty="0" err="1">
                <a:solidFill>
                  <a:srgbClr val="FF0000"/>
                </a:solidFill>
              </a:rPr>
              <a:t>t</a:t>
            </a:r>
            <a:r>
              <a:rPr lang="en-US" sz="1000" baseline="-25000" dirty="0" err="1">
                <a:solidFill>
                  <a:srgbClr val="FF0000"/>
                </a:solidFill>
              </a:rPr>
              <a:t>x</a:t>
            </a:r>
            <a:r>
              <a:rPr lang="en-US" sz="1000" dirty="0">
                <a:solidFill>
                  <a:srgbClr val="FF0000"/>
                </a:solidFill>
              </a:rPr>
              <a:t>, t</a:t>
            </a:r>
            <a:r>
              <a:rPr lang="en-US" sz="1000" baseline="-25000" dirty="0">
                <a:solidFill>
                  <a:srgbClr val="FF0000"/>
                </a:solidFill>
              </a:rPr>
              <a:t>y</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h</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O</a:t>
            </a:r>
            <a:r>
              <a:rPr lang="en-US" sz="1000" baseline="-25000" dirty="0">
                <a:solidFill>
                  <a:srgbClr val="FF0000"/>
                </a:solidFill>
              </a:rPr>
              <a:t> </a:t>
            </a:r>
            <a:r>
              <a:rPr lang="en-US" sz="1000" dirty="0">
                <a:solidFill>
                  <a:prstClr val="black"/>
                </a:solidFill>
              </a:rPr>
              <a:t>: Geometric Inform (Cell coordinate)</a:t>
            </a:r>
          </a:p>
          <a:p>
            <a:r>
              <a:rPr lang="en-US" sz="1000" dirty="0" err="1">
                <a:solidFill>
                  <a:srgbClr val="FF0000"/>
                </a:solidFill>
              </a:rPr>
              <a:t>b</a:t>
            </a:r>
            <a:r>
              <a:rPr lang="en-US" sz="1000" baseline="-25000" dirty="0" err="1">
                <a:solidFill>
                  <a:srgbClr val="FF0000"/>
                </a:solidFill>
              </a:rPr>
              <a:t>x</a:t>
            </a:r>
            <a:r>
              <a:rPr lang="en-US" sz="1000" dirty="0">
                <a:solidFill>
                  <a:srgbClr val="FF0000"/>
                </a:solidFill>
              </a:rPr>
              <a:t>, b</a:t>
            </a:r>
            <a:r>
              <a:rPr lang="en-US" sz="1000" baseline="-25000" dirty="0">
                <a:solidFill>
                  <a:srgbClr val="FF0000"/>
                </a:solidFill>
              </a:rPr>
              <a:t>y</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h</a:t>
            </a:r>
            <a:r>
              <a:rPr lang="en-US" sz="1000" dirty="0">
                <a:solidFill>
                  <a:srgbClr val="FF0000"/>
                </a:solidFill>
              </a:rPr>
              <a:t>, c</a:t>
            </a:r>
            <a:r>
              <a:rPr lang="en-US" sz="1000" dirty="0"/>
              <a:t>: Geometric Inform (Image coordinate)</a:t>
            </a:r>
          </a:p>
          <a:p>
            <a:r>
              <a:rPr lang="en-US" sz="1000" dirty="0">
                <a:solidFill>
                  <a:srgbClr val="FF0000"/>
                </a:solidFill>
              </a:rPr>
              <a:t>pc</a:t>
            </a:r>
            <a:r>
              <a:rPr lang="en-US" sz="1000" baseline="-25000" dirty="0">
                <a:solidFill>
                  <a:srgbClr val="FF0000"/>
                </a:solidFill>
              </a:rPr>
              <a:t>1</a:t>
            </a:r>
            <a:r>
              <a:rPr lang="en-US" sz="1000" dirty="0">
                <a:solidFill>
                  <a:srgbClr val="FF0000"/>
                </a:solidFill>
              </a:rPr>
              <a:t>, pc</a:t>
            </a:r>
            <a:r>
              <a:rPr lang="en-US" sz="1000" baseline="-25000" dirty="0">
                <a:solidFill>
                  <a:srgbClr val="FF0000"/>
                </a:solidFill>
              </a:rPr>
              <a:t>2</a:t>
            </a:r>
            <a:r>
              <a:rPr lang="en-US" sz="1000" dirty="0">
                <a:solidFill>
                  <a:srgbClr val="FF0000"/>
                </a:solidFill>
              </a:rPr>
              <a:t>, …, pc</a:t>
            </a:r>
            <a:r>
              <a:rPr lang="en-US" sz="1000" baseline="-25000" dirty="0">
                <a:solidFill>
                  <a:srgbClr val="FF0000"/>
                </a:solidFill>
              </a:rPr>
              <a:t>20</a:t>
            </a:r>
            <a:r>
              <a:rPr lang="en-US" sz="1000" dirty="0"/>
              <a:t>: </a:t>
            </a:r>
            <a:r>
              <a:rPr lang="en-US" sz="1000" dirty="0" err="1"/>
              <a:t>Prob</a:t>
            </a:r>
            <a:r>
              <a:rPr lang="en-US" sz="1000" dirty="0"/>
              <a:t> of Object belong to each Class</a:t>
            </a:r>
          </a:p>
        </p:txBody>
      </p:sp>
      <p:cxnSp>
        <p:nvCxnSpPr>
          <p:cNvPr id="85" name="直線接點 84">
            <a:extLst>
              <a:ext uri="{FF2B5EF4-FFF2-40B4-BE49-F238E27FC236}">
                <a16:creationId xmlns:a16="http://schemas.microsoft.com/office/drawing/2014/main" id="{6CCB118A-D227-BA33-C6F8-BCB23F6F1390}"/>
              </a:ext>
            </a:extLst>
          </p:cNvPr>
          <p:cNvCxnSpPr/>
          <p:nvPr/>
        </p:nvCxnSpPr>
        <p:spPr>
          <a:xfrm>
            <a:off x="8210898" y="3436795"/>
            <a:ext cx="0" cy="835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文字方塊 85">
            <a:extLst>
              <a:ext uri="{FF2B5EF4-FFF2-40B4-BE49-F238E27FC236}">
                <a16:creationId xmlns:a16="http://schemas.microsoft.com/office/drawing/2014/main" id="{6F4738C1-9788-55F6-8456-D393EAE87E49}"/>
              </a:ext>
            </a:extLst>
          </p:cNvPr>
          <p:cNvSpPr txBox="1"/>
          <p:nvPr/>
        </p:nvSpPr>
        <p:spPr>
          <a:xfrm>
            <a:off x="6627047" y="881483"/>
            <a:ext cx="2326449" cy="584775"/>
          </a:xfrm>
          <a:prstGeom prst="rect">
            <a:avLst/>
          </a:prstGeom>
          <a:noFill/>
        </p:spPr>
        <p:txBody>
          <a:bodyPr wrap="square" rtlCol="0">
            <a:spAutoFit/>
          </a:bodyPr>
          <a:lstStyle/>
          <a:p>
            <a:r>
              <a:rPr lang="en-US" sz="1200" dirty="0">
                <a:solidFill>
                  <a:srgbClr val="FF0000"/>
                </a:solidFill>
              </a:rPr>
              <a:t>- </a:t>
            </a:r>
            <a:r>
              <a:rPr lang="en-US" sz="1200" b="1" dirty="0"/>
              <a:t>Total: 7x7x2</a:t>
            </a:r>
            <a:r>
              <a:rPr lang="en-US" sz="1200" dirty="0"/>
              <a:t> = </a:t>
            </a:r>
            <a:r>
              <a:rPr lang="en-US" sz="1200" dirty="0">
                <a:solidFill>
                  <a:srgbClr val="FF0000"/>
                </a:solidFill>
              </a:rPr>
              <a:t>98 </a:t>
            </a:r>
            <a:r>
              <a:rPr lang="en-US" sz="1200" dirty="0" err="1">
                <a:solidFill>
                  <a:srgbClr val="FF0000"/>
                </a:solidFill>
              </a:rPr>
              <a:t>BBoxes</a:t>
            </a:r>
            <a:r>
              <a:rPr lang="en-US" sz="1200" dirty="0">
                <a:solidFill>
                  <a:srgbClr val="FF0000"/>
                </a:solidFill>
              </a:rPr>
              <a:t>.</a:t>
            </a:r>
          </a:p>
          <a:p>
            <a:r>
              <a:rPr lang="en-US" sz="1000" dirty="0">
                <a:solidFill>
                  <a:srgbClr val="FF0000"/>
                </a:solidFill>
              </a:rPr>
              <a:t>- For each o/p vector: </a:t>
            </a:r>
          </a:p>
          <a:p>
            <a:r>
              <a:rPr lang="en-US" sz="1000" dirty="0">
                <a:solidFill>
                  <a:srgbClr val="FF0000"/>
                </a:solidFill>
              </a:rPr>
              <a:t>   30ch = (4+1)(b1) + (4+1)(b2) + 20(class)</a:t>
            </a:r>
          </a:p>
        </p:txBody>
      </p:sp>
      <p:sp>
        <p:nvSpPr>
          <p:cNvPr id="87" name="文字方塊 86">
            <a:extLst>
              <a:ext uri="{FF2B5EF4-FFF2-40B4-BE49-F238E27FC236}">
                <a16:creationId xmlns:a16="http://schemas.microsoft.com/office/drawing/2014/main" id="{B83F195E-F48E-1982-30BB-DBD6D4FD88A4}"/>
              </a:ext>
            </a:extLst>
          </p:cNvPr>
          <p:cNvSpPr txBox="1"/>
          <p:nvPr/>
        </p:nvSpPr>
        <p:spPr>
          <a:xfrm>
            <a:off x="6856268" y="4362200"/>
            <a:ext cx="1989582" cy="461665"/>
          </a:xfrm>
          <a:prstGeom prst="rect">
            <a:avLst/>
          </a:prstGeom>
          <a:noFill/>
        </p:spPr>
        <p:txBody>
          <a:bodyPr wrap="square" rtlCol="0">
            <a:spAutoFit/>
          </a:bodyPr>
          <a:lstStyle/>
          <a:p>
            <a:r>
              <a:rPr lang="en-US" sz="1200" dirty="0">
                <a:solidFill>
                  <a:srgbClr val="FF0000"/>
                </a:solidFill>
              </a:rPr>
              <a:t>-For each o/p vector </a:t>
            </a:r>
          </a:p>
          <a:p>
            <a:r>
              <a:rPr lang="en-US" sz="1200" dirty="0">
                <a:solidFill>
                  <a:srgbClr val="FF0000"/>
                </a:solidFill>
              </a:rPr>
              <a:t>  125c = 5x(5+20)</a:t>
            </a:r>
          </a:p>
        </p:txBody>
      </p:sp>
      <p:sp>
        <p:nvSpPr>
          <p:cNvPr id="88" name="文字方塊 87">
            <a:extLst>
              <a:ext uri="{FF2B5EF4-FFF2-40B4-BE49-F238E27FC236}">
                <a16:creationId xmlns:a16="http://schemas.microsoft.com/office/drawing/2014/main" id="{64E6275C-2888-FC4C-965B-B2D9E3210B1F}"/>
              </a:ext>
            </a:extLst>
          </p:cNvPr>
          <p:cNvSpPr txBox="1"/>
          <p:nvPr/>
        </p:nvSpPr>
        <p:spPr>
          <a:xfrm>
            <a:off x="7559905" y="1465050"/>
            <a:ext cx="1423877" cy="1015663"/>
          </a:xfrm>
          <a:prstGeom prst="rect">
            <a:avLst/>
          </a:prstGeom>
          <a:noFill/>
        </p:spPr>
        <p:txBody>
          <a:bodyPr wrap="square" rtlCol="0">
            <a:spAutoFit/>
          </a:bodyPr>
          <a:lstStyle/>
          <a:p>
            <a:pPr marL="180975" indent="-180975">
              <a:buAutoNum type="arabicParenR"/>
            </a:pPr>
            <a:r>
              <a:rPr lang="en-US" sz="1000" dirty="0"/>
              <a:t>For </a:t>
            </a:r>
            <a:r>
              <a:rPr lang="en-US" sz="1000" dirty="0">
                <a:solidFill>
                  <a:srgbClr val="FF0000"/>
                </a:solidFill>
              </a:rPr>
              <a:t>each grid</a:t>
            </a:r>
            <a:r>
              <a:rPr lang="en-US" sz="1000" dirty="0"/>
              <a:t>, select one from </a:t>
            </a:r>
            <a:r>
              <a:rPr lang="en-US" sz="1000" dirty="0">
                <a:solidFill>
                  <a:srgbClr val="FF0000"/>
                </a:solidFill>
              </a:rPr>
              <a:t>two boxes </a:t>
            </a:r>
            <a:r>
              <a:rPr lang="en-US" sz="1000" dirty="0"/>
              <a:t>by having max c</a:t>
            </a:r>
          </a:p>
          <a:p>
            <a:pPr marL="180975" indent="-180975">
              <a:buAutoNum type="arabicParenR"/>
            </a:pPr>
            <a:r>
              <a:rPr lang="en-US" sz="1000" dirty="0"/>
              <a:t>Later, we use NMS, but for each box has only </a:t>
            </a:r>
            <a:r>
              <a:rPr lang="en-US" sz="1000" dirty="0">
                <a:solidFill>
                  <a:srgbClr val="FF0000"/>
                </a:solidFill>
              </a:rPr>
              <a:t>one object</a:t>
            </a:r>
            <a:r>
              <a:rPr lang="en-US" sz="1000" dirty="0"/>
              <a:t>.</a:t>
            </a:r>
          </a:p>
        </p:txBody>
      </p:sp>
      <p:sp>
        <p:nvSpPr>
          <p:cNvPr id="89" name="文字方塊 88">
            <a:extLst>
              <a:ext uri="{FF2B5EF4-FFF2-40B4-BE49-F238E27FC236}">
                <a16:creationId xmlns:a16="http://schemas.microsoft.com/office/drawing/2014/main" id="{7B89CA22-CDEB-B732-F44D-47B83B62EEEB}"/>
              </a:ext>
            </a:extLst>
          </p:cNvPr>
          <p:cNvSpPr txBox="1"/>
          <p:nvPr/>
        </p:nvSpPr>
        <p:spPr>
          <a:xfrm>
            <a:off x="7282523" y="4680002"/>
            <a:ext cx="1759566" cy="400110"/>
          </a:xfrm>
          <a:prstGeom prst="rect">
            <a:avLst/>
          </a:prstGeom>
          <a:noFill/>
        </p:spPr>
        <p:txBody>
          <a:bodyPr wrap="square" rtlCol="0">
            <a:spAutoFit/>
          </a:bodyPr>
          <a:lstStyle/>
          <a:p>
            <a:r>
              <a:rPr lang="en-US" sz="1000" dirty="0"/>
              <a:t>Later, we use NMS, for each cell, can contain </a:t>
            </a:r>
            <a:r>
              <a:rPr lang="en-US" sz="1000" dirty="0">
                <a:solidFill>
                  <a:srgbClr val="FF0000"/>
                </a:solidFill>
              </a:rPr>
              <a:t>5 objects</a:t>
            </a:r>
          </a:p>
        </p:txBody>
      </p:sp>
      <p:sp>
        <p:nvSpPr>
          <p:cNvPr id="90" name="Rectangle 22">
            <a:extLst>
              <a:ext uri="{FF2B5EF4-FFF2-40B4-BE49-F238E27FC236}">
                <a16:creationId xmlns:a16="http://schemas.microsoft.com/office/drawing/2014/main" id="{D3EAD922-BA2B-6AC0-9253-85E2E31351DC}"/>
              </a:ext>
            </a:extLst>
          </p:cNvPr>
          <p:cNvSpPr/>
          <p:nvPr/>
        </p:nvSpPr>
        <p:spPr>
          <a:xfrm>
            <a:off x="8137512" y="3292369"/>
            <a:ext cx="1046505" cy="276999"/>
          </a:xfrm>
          <a:prstGeom prst="rect">
            <a:avLst/>
          </a:prstGeom>
        </p:spPr>
        <p:txBody>
          <a:bodyPr wrap="none">
            <a:spAutoFit/>
          </a:bodyPr>
          <a:lstStyle/>
          <a:p>
            <a:r>
              <a:rPr lang="en-US" sz="1200" dirty="0"/>
              <a:t>(PASCAL VOC)</a:t>
            </a:r>
            <a:endParaRPr lang="en-US" sz="1200" b="1" baseline="-25000" dirty="0"/>
          </a:p>
        </p:txBody>
      </p:sp>
      <p:cxnSp>
        <p:nvCxnSpPr>
          <p:cNvPr id="91" name="Elbow Connector 103">
            <a:extLst>
              <a:ext uri="{FF2B5EF4-FFF2-40B4-BE49-F238E27FC236}">
                <a16:creationId xmlns:a16="http://schemas.microsoft.com/office/drawing/2014/main" id="{1B6566A2-EEB8-78C0-9ADC-E94628D727E8}"/>
              </a:ext>
            </a:extLst>
          </p:cNvPr>
          <p:cNvCxnSpPr>
            <a:stCxn id="58" idx="3"/>
            <a:endCxn id="72" idx="2"/>
          </p:cNvCxnSpPr>
          <p:nvPr/>
        </p:nvCxnSpPr>
        <p:spPr>
          <a:xfrm flipV="1">
            <a:off x="7600867" y="6251716"/>
            <a:ext cx="789690" cy="193322"/>
          </a:xfrm>
          <a:prstGeom prst="bentConnector2">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TextBox 17">
            <a:extLst>
              <a:ext uri="{FF2B5EF4-FFF2-40B4-BE49-F238E27FC236}">
                <a16:creationId xmlns:a16="http://schemas.microsoft.com/office/drawing/2014/main" id="{A7E30A9B-74B1-1C7A-73FC-1657602CCAA2}"/>
              </a:ext>
            </a:extLst>
          </p:cNvPr>
          <p:cNvSpPr txBox="1"/>
          <p:nvPr/>
        </p:nvSpPr>
        <p:spPr>
          <a:xfrm>
            <a:off x="157901" y="2317207"/>
            <a:ext cx="498855" cy="215444"/>
          </a:xfrm>
          <a:prstGeom prst="rect">
            <a:avLst/>
          </a:prstGeom>
          <a:noFill/>
        </p:spPr>
        <p:txBody>
          <a:bodyPr wrap="none" rtlCol="0">
            <a:spAutoFit/>
          </a:bodyPr>
          <a:lstStyle/>
          <a:p>
            <a:r>
              <a:rPr lang="en-US" altLang="ko-KR" sz="800" dirty="0"/>
              <a:t>Tommy</a:t>
            </a:r>
          </a:p>
        </p:txBody>
      </p:sp>
      <p:sp>
        <p:nvSpPr>
          <p:cNvPr id="93" name="TextBox 20">
            <a:extLst>
              <a:ext uri="{FF2B5EF4-FFF2-40B4-BE49-F238E27FC236}">
                <a16:creationId xmlns:a16="http://schemas.microsoft.com/office/drawing/2014/main" id="{4ABBEC5A-71A6-5419-5BAB-38F79E9F3F99}"/>
              </a:ext>
            </a:extLst>
          </p:cNvPr>
          <p:cNvSpPr txBox="1"/>
          <p:nvPr/>
        </p:nvSpPr>
        <p:spPr>
          <a:xfrm>
            <a:off x="182257" y="2465357"/>
            <a:ext cx="699230" cy="338554"/>
          </a:xfrm>
          <a:prstGeom prst="rect">
            <a:avLst/>
          </a:prstGeom>
          <a:noFill/>
        </p:spPr>
        <p:txBody>
          <a:bodyPr wrap="none" rtlCol="0">
            <a:spAutoFit/>
          </a:bodyPr>
          <a:lstStyle/>
          <a:p>
            <a:r>
              <a:rPr lang="en-US" altLang="ko-KR" sz="800" dirty="0"/>
              <a:t>S:stride</a:t>
            </a:r>
          </a:p>
          <a:p>
            <a:r>
              <a:rPr lang="en-US" altLang="ko-KR" sz="800" dirty="0"/>
              <a:t>S-2 : stride 2</a:t>
            </a:r>
            <a:endParaRPr lang="ko-KR" altLang="en-US" sz="800" dirty="0"/>
          </a:p>
        </p:txBody>
      </p:sp>
      <p:sp>
        <p:nvSpPr>
          <p:cNvPr id="94" name="직사각형 21">
            <a:extLst>
              <a:ext uri="{FF2B5EF4-FFF2-40B4-BE49-F238E27FC236}">
                <a16:creationId xmlns:a16="http://schemas.microsoft.com/office/drawing/2014/main" id="{48D07AFB-E596-1D9B-E78E-320EE375D2D0}"/>
              </a:ext>
            </a:extLst>
          </p:cNvPr>
          <p:cNvSpPr/>
          <p:nvPr/>
        </p:nvSpPr>
        <p:spPr>
          <a:xfrm>
            <a:off x="205648" y="2492505"/>
            <a:ext cx="740202" cy="275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TextBox 99">
            <a:extLst>
              <a:ext uri="{FF2B5EF4-FFF2-40B4-BE49-F238E27FC236}">
                <a16:creationId xmlns:a16="http://schemas.microsoft.com/office/drawing/2014/main" id="{46D45CA9-894E-9891-DE44-61F1E0DC5476}"/>
              </a:ext>
            </a:extLst>
          </p:cNvPr>
          <p:cNvSpPr txBox="1"/>
          <p:nvPr/>
        </p:nvSpPr>
        <p:spPr>
          <a:xfrm>
            <a:off x="8500764" y="2530726"/>
            <a:ext cx="498855" cy="215444"/>
          </a:xfrm>
          <a:prstGeom prst="rect">
            <a:avLst/>
          </a:prstGeom>
          <a:noFill/>
        </p:spPr>
        <p:txBody>
          <a:bodyPr wrap="none" rtlCol="0">
            <a:spAutoFit/>
          </a:bodyPr>
          <a:lstStyle/>
          <a:p>
            <a:r>
              <a:rPr lang="en-US" altLang="ko-KR" sz="800" dirty="0"/>
              <a:t>Tommy</a:t>
            </a:r>
          </a:p>
        </p:txBody>
      </p:sp>
      <p:sp>
        <p:nvSpPr>
          <p:cNvPr id="96" name="TextBox 101">
            <a:extLst>
              <a:ext uri="{FF2B5EF4-FFF2-40B4-BE49-F238E27FC236}">
                <a16:creationId xmlns:a16="http://schemas.microsoft.com/office/drawing/2014/main" id="{EBF9ACD1-EC60-D9A4-905E-765B622BC40C}"/>
              </a:ext>
            </a:extLst>
          </p:cNvPr>
          <p:cNvSpPr txBox="1"/>
          <p:nvPr/>
        </p:nvSpPr>
        <p:spPr>
          <a:xfrm>
            <a:off x="5479592" y="2710758"/>
            <a:ext cx="3458750" cy="584775"/>
          </a:xfrm>
          <a:prstGeom prst="rect">
            <a:avLst/>
          </a:prstGeom>
          <a:noFill/>
          <a:ln>
            <a:solidFill>
              <a:schemeClr val="tx1"/>
            </a:solidFill>
          </a:ln>
        </p:spPr>
        <p:txBody>
          <a:bodyPr wrap="square" rtlCol="0">
            <a:spAutoFit/>
          </a:bodyPr>
          <a:lstStyle/>
          <a:p>
            <a:r>
              <a:rPr lang="en-US" altLang="ko-KR" sz="800" dirty="0"/>
              <a:t>30channels  detail Information</a:t>
            </a:r>
          </a:p>
          <a:p>
            <a:r>
              <a:rPr lang="en-US" altLang="ko-KR" sz="800" dirty="0"/>
              <a:t>= (Box1 Info(</a:t>
            </a:r>
            <a:r>
              <a:rPr lang="en-US" altLang="ko-KR" sz="800" dirty="0" err="1"/>
              <a:t>x,y,w,h</a:t>
            </a:r>
            <a:r>
              <a:rPr lang="en-US" altLang="ko-KR" sz="800" dirty="0"/>
              <a:t>)[4]+confidence[1]) + (Box2 Info(</a:t>
            </a:r>
            <a:r>
              <a:rPr lang="en-US" altLang="ko-KR" sz="800" dirty="0" err="1"/>
              <a:t>x,y,w,h</a:t>
            </a:r>
            <a:r>
              <a:rPr lang="en-US" altLang="ko-KR" sz="800" dirty="0"/>
              <a:t>)[4]+confidence[1])</a:t>
            </a:r>
          </a:p>
          <a:p>
            <a:r>
              <a:rPr lang="en-US" altLang="ko-KR" sz="800" dirty="0"/>
              <a:t>Conditional class probability of entire classes[20]</a:t>
            </a:r>
          </a:p>
          <a:p>
            <a:r>
              <a:rPr lang="en-US" altLang="ko-KR" sz="800" b="1" dirty="0">
                <a:solidFill>
                  <a:srgbClr val="FF0000"/>
                </a:solidFill>
              </a:rPr>
              <a:t>Prediction 	S x S X (B*5 + C),  (</a:t>
            </a:r>
            <a:r>
              <a:rPr lang="en-US" altLang="ko-KR" sz="800" b="1" dirty="0" err="1">
                <a:solidFill>
                  <a:srgbClr val="FF0000"/>
                </a:solidFill>
              </a:rPr>
              <a:t>S:grid</a:t>
            </a:r>
            <a:r>
              <a:rPr lang="en-US" altLang="ko-KR" sz="800" b="1" dirty="0">
                <a:solidFill>
                  <a:srgbClr val="FF0000"/>
                </a:solidFill>
              </a:rPr>
              <a:t> counts, B:Bbox counts, C:Class </a:t>
            </a:r>
            <a:r>
              <a:rPr lang="en-US" altLang="ko-KR" sz="800" b="1" dirty="0" err="1">
                <a:solidFill>
                  <a:srgbClr val="FF0000"/>
                </a:solidFill>
              </a:rPr>
              <a:t>probabitly</a:t>
            </a:r>
            <a:r>
              <a:rPr lang="en-US" altLang="ko-KR" sz="800" b="1" dirty="0">
                <a:solidFill>
                  <a:srgbClr val="FF0000"/>
                </a:solidFill>
              </a:rPr>
              <a:t>)</a:t>
            </a:r>
            <a:endParaRPr lang="ko-KR" altLang="en-US" sz="800" b="1" dirty="0">
              <a:solidFill>
                <a:srgbClr val="FF0000"/>
              </a:solidFill>
            </a:endParaRPr>
          </a:p>
        </p:txBody>
      </p:sp>
      <p:sp>
        <p:nvSpPr>
          <p:cNvPr id="97" name="TextBox 98">
            <a:extLst>
              <a:ext uri="{FF2B5EF4-FFF2-40B4-BE49-F238E27FC236}">
                <a16:creationId xmlns:a16="http://schemas.microsoft.com/office/drawing/2014/main" id="{EECB960E-59DD-C618-A7A3-1AEE6F3F257D}"/>
              </a:ext>
            </a:extLst>
          </p:cNvPr>
          <p:cNvSpPr txBox="1"/>
          <p:nvPr/>
        </p:nvSpPr>
        <p:spPr>
          <a:xfrm>
            <a:off x="4835419" y="4500206"/>
            <a:ext cx="2138088" cy="246221"/>
          </a:xfrm>
          <a:prstGeom prst="rect">
            <a:avLst/>
          </a:prstGeom>
          <a:noFill/>
        </p:spPr>
        <p:txBody>
          <a:bodyPr wrap="square" rtlCol="0">
            <a:spAutoFit/>
          </a:bodyPr>
          <a:lstStyle/>
          <a:p>
            <a:pPr algn="ctr"/>
            <a:r>
              <a:rPr lang="en-US" sz="1000" b="1" dirty="0">
                <a:solidFill>
                  <a:srgbClr val="FF0000"/>
                </a:solidFill>
              </a:rPr>
              <a:t>(Skip after than concatenate)</a:t>
            </a:r>
          </a:p>
        </p:txBody>
      </p:sp>
      <p:sp>
        <p:nvSpPr>
          <p:cNvPr id="98" name="TextBox 104">
            <a:extLst>
              <a:ext uri="{FF2B5EF4-FFF2-40B4-BE49-F238E27FC236}">
                <a16:creationId xmlns:a16="http://schemas.microsoft.com/office/drawing/2014/main" id="{68250678-0DBD-5195-D048-0A64CB53667E}"/>
              </a:ext>
            </a:extLst>
          </p:cNvPr>
          <p:cNvSpPr txBox="1"/>
          <p:nvPr/>
        </p:nvSpPr>
        <p:spPr>
          <a:xfrm>
            <a:off x="4727240" y="4518899"/>
            <a:ext cx="498855" cy="215444"/>
          </a:xfrm>
          <a:prstGeom prst="rect">
            <a:avLst/>
          </a:prstGeom>
          <a:noFill/>
        </p:spPr>
        <p:txBody>
          <a:bodyPr wrap="none" rtlCol="0">
            <a:spAutoFit/>
          </a:bodyPr>
          <a:lstStyle/>
          <a:p>
            <a:r>
              <a:rPr lang="en-US" altLang="ko-KR" sz="800" dirty="0"/>
              <a:t>Tommy</a:t>
            </a:r>
          </a:p>
        </p:txBody>
      </p:sp>
      <p:sp>
        <p:nvSpPr>
          <p:cNvPr id="99" name="직사각형 105">
            <a:extLst>
              <a:ext uri="{FF2B5EF4-FFF2-40B4-BE49-F238E27FC236}">
                <a16:creationId xmlns:a16="http://schemas.microsoft.com/office/drawing/2014/main" id="{EA7CD387-9F93-E903-5AC5-E6325D3E64D3}"/>
              </a:ext>
            </a:extLst>
          </p:cNvPr>
          <p:cNvSpPr/>
          <p:nvPr/>
        </p:nvSpPr>
        <p:spPr>
          <a:xfrm>
            <a:off x="3850889" y="4444601"/>
            <a:ext cx="695597" cy="2104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TextBox 35">
            <a:extLst>
              <a:ext uri="{FF2B5EF4-FFF2-40B4-BE49-F238E27FC236}">
                <a16:creationId xmlns:a16="http://schemas.microsoft.com/office/drawing/2014/main" id="{D8FE4FFF-D8CB-781C-7DEA-A026DF251E21}"/>
              </a:ext>
            </a:extLst>
          </p:cNvPr>
          <p:cNvSpPr txBox="1"/>
          <p:nvPr/>
        </p:nvSpPr>
        <p:spPr>
          <a:xfrm>
            <a:off x="3843320" y="4448791"/>
            <a:ext cx="768561" cy="215444"/>
          </a:xfrm>
          <a:prstGeom prst="rect">
            <a:avLst/>
          </a:prstGeom>
          <a:noFill/>
        </p:spPr>
        <p:txBody>
          <a:bodyPr wrap="square" rtlCol="0">
            <a:spAutoFit/>
          </a:bodyPr>
          <a:lstStyle/>
          <a:p>
            <a:r>
              <a:rPr lang="en-US" altLang="ko-KR" sz="800" dirty="0"/>
              <a:t>7x7 -&gt; 12 x 12</a:t>
            </a:r>
            <a:endParaRPr lang="ko-KR" altLang="en-US" sz="800" dirty="0"/>
          </a:p>
        </p:txBody>
      </p:sp>
      <p:cxnSp>
        <p:nvCxnSpPr>
          <p:cNvPr id="101" name="Straight Arrow Connector 23">
            <a:extLst>
              <a:ext uri="{FF2B5EF4-FFF2-40B4-BE49-F238E27FC236}">
                <a16:creationId xmlns:a16="http://schemas.microsoft.com/office/drawing/2014/main" id="{F4537FF2-7471-3D97-075F-EE2E0B8D5419}"/>
              </a:ext>
            </a:extLst>
          </p:cNvPr>
          <p:cNvCxnSpPr>
            <a:cxnSpLocks/>
          </p:cNvCxnSpPr>
          <p:nvPr/>
        </p:nvCxnSpPr>
        <p:spPr>
          <a:xfrm flipH="1" flipV="1">
            <a:off x="4546486" y="4653598"/>
            <a:ext cx="652793" cy="170267"/>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TextBox 107">
            <a:extLst>
              <a:ext uri="{FF2B5EF4-FFF2-40B4-BE49-F238E27FC236}">
                <a16:creationId xmlns:a16="http://schemas.microsoft.com/office/drawing/2014/main" id="{09015371-D2A0-13AC-8401-1A809D10908F}"/>
              </a:ext>
            </a:extLst>
          </p:cNvPr>
          <p:cNvSpPr txBox="1"/>
          <p:nvPr/>
        </p:nvSpPr>
        <p:spPr>
          <a:xfrm>
            <a:off x="3412527" y="4438154"/>
            <a:ext cx="498855" cy="215444"/>
          </a:xfrm>
          <a:prstGeom prst="rect">
            <a:avLst/>
          </a:prstGeom>
          <a:noFill/>
        </p:spPr>
        <p:txBody>
          <a:bodyPr wrap="none" rtlCol="0">
            <a:spAutoFit/>
          </a:bodyPr>
          <a:lstStyle/>
          <a:p>
            <a:r>
              <a:rPr lang="en-US" altLang="ko-KR" sz="800" dirty="0"/>
              <a:t>Tommy</a:t>
            </a:r>
          </a:p>
        </p:txBody>
      </p:sp>
      <p:sp>
        <p:nvSpPr>
          <p:cNvPr id="103" name="TextBox 34">
            <a:extLst>
              <a:ext uri="{FF2B5EF4-FFF2-40B4-BE49-F238E27FC236}">
                <a16:creationId xmlns:a16="http://schemas.microsoft.com/office/drawing/2014/main" id="{E8BE1721-9BAB-E83A-7342-DEED892EB2F2}"/>
              </a:ext>
            </a:extLst>
          </p:cNvPr>
          <p:cNvSpPr txBox="1"/>
          <p:nvPr/>
        </p:nvSpPr>
        <p:spPr>
          <a:xfrm>
            <a:off x="8377875" y="1101987"/>
            <a:ext cx="498855" cy="215444"/>
          </a:xfrm>
          <a:prstGeom prst="rect">
            <a:avLst/>
          </a:prstGeom>
          <a:noFill/>
        </p:spPr>
        <p:txBody>
          <a:bodyPr wrap="none" rtlCol="0">
            <a:spAutoFit/>
          </a:bodyPr>
          <a:lstStyle/>
          <a:p>
            <a:r>
              <a:rPr lang="en-US" altLang="ko-KR" sz="800" dirty="0"/>
              <a:t>Tommy</a:t>
            </a:r>
          </a:p>
        </p:txBody>
      </p:sp>
      <p:sp>
        <p:nvSpPr>
          <p:cNvPr id="104" name="投影片編號版面配置區 33">
            <a:extLst>
              <a:ext uri="{FF2B5EF4-FFF2-40B4-BE49-F238E27FC236}">
                <a16:creationId xmlns:a16="http://schemas.microsoft.com/office/drawing/2014/main" id="{2CDA1F12-AAB5-05D9-E4FD-747564B6A9A3}"/>
              </a:ext>
            </a:extLst>
          </p:cNvPr>
          <p:cNvSpPr>
            <a:spLocks noGrp="1"/>
          </p:cNvSpPr>
          <p:nvPr>
            <p:ph type="sldNum" sz="quarter" idx="12"/>
          </p:nvPr>
        </p:nvSpPr>
        <p:spPr>
          <a:xfrm>
            <a:off x="6457950" y="6356351"/>
            <a:ext cx="2057400" cy="365125"/>
          </a:xfrm>
        </p:spPr>
        <p:txBody>
          <a:bodyPr/>
          <a:lstStyle/>
          <a:p>
            <a:fld id="{F8A2D2AA-0FE8-4114-AED6-026211289AC6}" type="slidenum">
              <a:rPr lang="zh-TW" altLang="en-US" smtClean="0"/>
              <a:pPr/>
              <a:t>20</a:t>
            </a:fld>
            <a:endParaRPr lang="zh-TW" altLang="en-US" dirty="0"/>
          </a:p>
        </p:txBody>
      </p:sp>
    </p:spTree>
    <p:extLst>
      <p:ext uri="{BB962C8B-B14F-4D97-AF65-F5344CB8AC3E}">
        <p14:creationId xmlns:p14="http://schemas.microsoft.com/office/powerpoint/2010/main" val="251527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A477F-A42A-0909-64A9-F5F5E28FE465}"/>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3CEDFA19-E39A-E02D-CB6E-2EF1B9E0EF85}"/>
              </a:ext>
            </a:extLst>
          </p:cNvPr>
          <p:cNvSpPr>
            <a:spLocks noGrp="1"/>
          </p:cNvSpPr>
          <p:nvPr>
            <p:ph type="title"/>
          </p:nvPr>
        </p:nvSpPr>
        <p:spPr>
          <a:xfrm>
            <a:off x="-10987" y="-174995"/>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1.2.2-2 Related Works:YOLOv3</a:t>
            </a:r>
            <a:endParaRPr lang="zh-TW" altLang="en-US" sz="2400" dirty="0"/>
          </a:p>
        </p:txBody>
      </p:sp>
      <p:graphicFrame>
        <p:nvGraphicFramePr>
          <p:cNvPr id="2" name="表格 3">
            <a:extLst>
              <a:ext uri="{FF2B5EF4-FFF2-40B4-BE49-F238E27FC236}">
                <a16:creationId xmlns:a16="http://schemas.microsoft.com/office/drawing/2014/main" id="{CD2126EB-CB34-7018-9C65-20263741F22D}"/>
              </a:ext>
            </a:extLst>
          </p:cNvPr>
          <p:cNvGraphicFramePr>
            <a:graphicFrameLocks noGrp="1"/>
          </p:cNvGraphicFramePr>
          <p:nvPr/>
        </p:nvGraphicFramePr>
        <p:xfrm>
          <a:off x="135198" y="365762"/>
          <a:ext cx="8887798" cy="6265540"/>
        </p:xfrm>
        <a:graphic>
          <a:graphicData uri="http://schemas.openxmlformats.org/drawingml/2006/table">
            <a:tbl>
              <a:tblPr firstRow="1" bandRow="1"/>
              <a:tblGrid>
                <a:gridCol w="8887798">
                  <a:extLst>
                    <a:ext uri="{9D8B030D-6E8A-4147-A177-3AD203B41FA5}">
                      <a16:colId xmlns:a16="http://schemas.microsoft.com/office/drawing/2014/main" val="4155310270"/>
                    </a:ext>
                  </a:extLst>
                </a:gridCol>
              </a:tblGrid>
              <a:tr h="6265540">
                <a:tc>
                  <a:txBody>
                    <a:bodyPr/>
                    <a:lstStyle/>
                    <a:p>
                      <a:pPr marL="0" indent="0">
                        <a:buNone/>
                      </a:pPr>
                      <a:r>
                        <a:rPr lang="en-US" altLang="zh-TW" sz="2000" b="1" dirty="0">
                          <a:solidFill>
                            <a:srgbClr val="00B0F0"/>
                          </a:solidFill>
                        </a:rPr>
                        <a:t>3.</a:t>
                      </a:r>
                      <a:r>
                        <a:rPr lang="en-US" altLang="zh-TW" sz="2000" b="1" baseline="0" dirty="0">
                          <a:solidFill>
                            <a:srgbClr val="00B0F0"/>
                          </a:solidFill>
                        </a:rPr>
                        <a:t> YoloV3</a:t>
                      </a:r>
                      <a:endParaRPr lang="en-US" altLang="zh-TW" sz="2000" b="1" dirty="0">
                        <a:solidFill>
                          <a:srgbClr val="00B0F0"/>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bl>
          </a:graphicData>
        </a:graphic>
      </p:graphicFrame>
      <p:sp>
        <p:nvSpPr>
          <p:cNvPr id="4" name="Rectangle 117">
            <a:extLst>
              <a:ext uri="{FF2B5EF4-FFF2-40B4-BE49-F238E27FC236}">
                <a16:creationId xmlns:a16="http://schemas.microsoft.com/office/drawing/2014/main" id="{9B13F74E-2B62-63E1-F9A3-6516A3F650B7}"/>
              </a:ext>
            </a:extLst>
          </p:cNvPr>
          <p:cNvSpPr/>
          <p:nvPr/>
        </p:nvSpPr>
        <p:spPr>
          <a:xfrm>
            <a:off x="0" y="6584380"/>
            <a:ext cx="5513533"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[Ref] https://towardsdatascience.com/yolo-v3-object-detection-53fb7d3bfe6b</a:t>
            </a:r>
          </a:p>
        </p:txBody>
      </p:sp>
      <p:sp>
        <p:nvSpPr>
          <p:cNvPr id="5" name="Rectangle 26">
            <a:extLst>
              <a:ext uri="{FF2B5EF4-FFF2-40B4-BE49-F238E27FC236}">
                <a16:creationId xmlns:a16="http://schemas.microsoft.com/office/drawing/2014/main" id="{6F9E70EA-5250-4B21-1C9B-7647718E2B53}"/>
              </a:ext>
            </a:extLst>
          </p:cNvPr>
          <p:cNvSpPr/>
          <p:nvPr/>
        </p:nvSpPr>
        <p:spPr>
          <a:xfrm>
            <a:off x="126571" y="5966138"/>
            <a:ext cx="3668321" cy="646331"/>
          </a:xfrm>
          <a:prstGeom prst="rect">
            <a:avLst/>
          </a:prstGeom>
          <a:ln>
            <a:solidFill>
              <a:srgbClr val="00B0F0"/>
            </a:solidFill>
          </a:ln>
        </p:spPr>
        <p:txBody>
          <a:bodyPr wrap="square">
            <a:spAutoFit/>
          </a:bodyPr>
          <a:lstStyle/>
          <a:p>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t</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O</a:t>
            </a:r>
            <a:r>
              <a:rPr lang="en-US" sz="1200" baseline="-25000" dirty="0">
                <a:solidFill>
                  <a:srgbClr val="FF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Geo. Inform (Cell coordinate).</a:t>
            </a:r>
          </a:p>
          <a:p>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b</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Geo. Inform (Image coordinate).</a:t>
            </a:r>
          </a:p>
          <a:p>
            <a:r>
              <a:rPr lang="en-US" sz="1200" dirty="0">
                <a:solidFill>
                  <a:srgbClr val="FF0000"/>
                </a:solidFill>
                <a:latin typeface="Times New Roman" panose="02020603050405020304" pitchFamily="18" charset="0"/>
                <a:cs typeface="Times New Roman" panose="02020603050405020304" pitchFamily="18" charset="0"/>
              </a:rPr>
              <a:t>pc</a:t>
            </a:r>
            <a:r>
              <a:rPr lang="en-US" sz="1200" baseline="-25000" dirty="0">
                <a:solidFill>
                  <a:srgbClr val="FF0000"/>
                </a:solidFill>
                <a:latin typeface="Times New Roman" panose="02020603050405020304" pitchFamily="18" charset="0"/>
                <a:cs typeface="Times New Roman" panose="02020603050405020304" pitchFamily="18" charset="0"/>
              </a:rPr>
              <a:t>0</a:t>
            </a:r>
            <a:r>
              <a:rPr lang="en-US" sz="1200" dirty="0">
                <a:solidFill>
                  <a:srgbClr val="FF0000"/>
                </a:solidFill>
                <a:latin typeface="Times New Roman" panose="02020603050405020304" pitchFamily="18" charset="0"/>
                <a:cs typeface="Times New Roman" panose="02020603050405020304" pitchFamily="18" charset="0"/>
              </a:rPr>
              <a:t>, pc</a:t>
            </a:r>
            <a:r>
              <a:rPr lang="en-US" sz="1200" baseline="-25000" dirty="0">
                <a:solidFill>
                  <a:srgbClr val="FF0000"/>
                </a:solidFill>
                <a:latin typeface="Times New Roman" panose="02020603050405020304" pitchFamily="18" charset="0"/>
                <a:cs typeface="Times New Roman" panose="02020603050405020304" pitchFamily="18" charset="0"/>
              </a:rPr>
              <a:t>2</a:t>
            </a:r>
            <a:r>
              <a:rPr lang="en-US" sz="1200" dirty="0">
                <a:solidFill>
                  <a:srgbClr val="FF0000"/>
                </a:solidFill>
                <a:latin typeface="Times New Roman" panose="02020603050405020304" pitchFamily="18" charset="0"/>
                <a:cs typeface="Times New Roman" panose="02020603050405020304" pitchFamily="18" charset="0"/>
              </a:rPr>
              <a:t>, …, pc</a:t>
            </a:r>
            <a:r>
              <a:rPr lang="en-US" sz="1200" baseline="-25000" dirty="0">
                <a:solidFill>
                  <a:srgbClr val="FF0000"/>
                </a:solidFill>
                <a:latin typeface="Times New Roman" panose="02020603050405020304" pitchFamily="18" charset="0"/>
                <a:cs typeface="Times New Roman" panose="02020603050405020304" pitchFamily="18" charset="0"/>
              </a:rPr>
              <a:t>79</a:t>
            </a:r>
            <a:r>
              <a:rPr lang="en-US" sz="1200" dirty="0">
                <a:latin typeface="Times New Roman" panose="02020603050405020304" pitchFamily="18" charset="0"/>
                <a:cs typeface="Times New Roman" panose="02020603050405020304" pitchFamily="18" charset="0"/>
              </a:rPr>
              <a:t>: Probabilities of object classes /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a:t>
            </a:r>
            <a:endParaRPr lang="en-US" sz="1200" b="1" baseline="-25000" dirty="0">
              <a:latin typeface="Times New Roman" panose="02020603050405020304" pitchFamily="18" charset="0"/>
              <a:cs typeface="Times New Roman" panose="02020603050405020304" pitchFamily="18" charset="0"/>
            </a:endParaRPr>
          </a:p>
        </p:txBody>
      </p:sp>
      <p:pic>
        <p:nvPicPr>
          <p:cNvPr id="39" name="Picture 54">
            <a:extLst>
              <a:ext uri="{FF2B5EF4-FFF2-40B4-BE49-F238E27FC236}">
                <a16:creationId xmlns:a16="http://schemas.microsoft.com/office/drawing/2014/main" id="{1A30FEB6-1506-1B7B-97DC-31B3ACC4DB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986" y="808472"/>
            <a:ext cx="8705850" cy="4320690"/>
          </a:xfrm>
          <a:prstGeom prst="rect">
            <a:avLst/>
          </a:prstGeom>
        </p:spPr>
      </p:pic>
      <p:sp>
        <p:nvSpPr>
          <p:cNvPr id="105" name="TextBox 102">
            <a:extLst>
              <a:ext uri="{FF2B5EF4-FFF2-40B4-BE49-F238E27FC236}">
                <a16:creationId xmlns:a16="http://schemas.microsoft.com/office/drawing/2014/main" id="{35B55609-76C2-4693-E516-15F3E0A24137}"/>
              </a:ext>
            </a:extLst>
          </p:cNvPr>
          <p:cNvSpPr txBox="1"/>
          <p:nvPr/>
        </p:nvSpPr>
        <p:spPr>
          <a:xfrm>
            <a:off x="3621056" y="1872255"/>
            <a:ext cx="1303789"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(1.2) Up-sampling</a:t>
            </a:r>
          </a:p>
        </p:txBody>
      </p:sp>
      <p:sp>
        <p:nvSpPr>
          <p:cNvPr id="106" name="TextBox 104">
            <a:extLst>
              <a:ext uri="{FF2B5EF4-FFF2-40B4-BE49-F238E27FC236}">
                <a16:creationId xmlns:a16="http://schemas.microsoft.com/office/drawing/2014/main" id="{2C98E402-BFA4-BA2F-65BC-004DF556647A}"/>
              </a:ext>
            </a:extLst>
          </p:cNvPr>
          <p:cNvSpPr txBox="1"/>
          <p:nvPr/>
        </p:nvSpPr>
        <p:spPr>
          <a:xfrm>
            <a:off x="3105952" y="902167"/>
            <a:ext cx="3471431"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(1.3) Skip connection from 61</a:t>
            </a:r>
            <a:r>
              <a:rPr lang="en-US" sz="1200" baseline="30000" dirty="0">
                <a:solidFill>
                  <a:srgbClr val="00B0F0"/>
                </a:solidFill>
                <a:latin typeface="Times New Roman" panose="02020603050405020304" pitchFamily="18" charset="0"/>
                <a:cs typeface="Times New Roman" panose="02020603050405020304" pitchFamily="18" charset="0"/>
              </a:rPr>
              <a:t>st</a:t>
            </a:r>
            <a:r>
              <a:rPr lang="en-US" sz="1200" dirty="0">
                <a:solidFill>
                  <a:srgbClr val="00B0F0"/>
                </a:solidFill>
                <a:latin typeface="Times New Roman" panose="02020603050405020304" pitchFamily="18" charset="0"/>
                <a:cs typeface="Times New Roman" panose="02020603050405020304" pitchFamily="18" charset="0"/>
              </a:rPr>
              <a:t> layer</a:t>
            </a:r>
          </a:p>
        </p:txBody>
      </p:sp>
      <p:sp>
        <p:nvSpPr>
          <p:cNvPr id="107" name="TextBox 105">
            <a:extLst>
              <a:ext uri="{FF2B5EF4-FFF2-40B4-BE49-F238E27FC236}">
                <a16:creationId xmlns:a16="http://schemas.microsoft.com/office/drawing/2014/main" id="{857C7A88-18B4-7D4C-0FBA-509FFA9D6D05}"/>
              </a:ext>
            </a:extLst>
          </p:cNvPr>
          <p:cNvSpPr txBox="1"/>
          <p:nvPr/>
        </p:nvSpPr>
        <p:spPr>
          <a:xfrm>
            <a:off x="3033513" y="625168"/>
            <a:ext cx="4100518"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(1.3) Skip connection from 36</a:t>
            </a:r>
            <a:r>
              <a:rPr lang="en-US" sz="1200" baseline="30000" dirty="0">
                <a:solidFill>
                  <a:srgbClr val="00B0F0"/>
                </a:solidFill>
                <a:latin typeface="Times New Roman" panose="02020603050405020304" pitchFamily="18" charset="0"/>
                <a:cs typeface="Times New Roman" panose="02020603050405020304" pitchFamily="18" charset="0"/>
              </a:rPr>
              <a:t>th</a:t>
            </a:r>
            <a:r>
              <a:rPr lang="en-US" sz="1200" dirty="0">
                <a:solidFill>
                  <a:srgbClr val="00B0F0"/>
                </a:solidFill>
                <a:latin typeface="Times New Roman" panose="02020603050405020304" pitchFamily="18" charset="0"/>
                <a:cs typeface="Times New Roman" panose="02020603050405020304" pitchFamily="18" charset="0"/>
              </a:rPr>
              <a:t> layer</a:t>
            </a:r>
          </a:p>
        </p:txBody>
      </p:sp>
      <p:sp>
        <p:nvSpPr>
          <p:cNvPr id="108" name="TextBox 116">
            <a:extLst>
              <a:ext uri="{FF2B5EF4-FFF2-40B4-BE49-F238E27FC236}">
                <a16:creationId xmlns:a16="http://schemas.microsoft.com/office/drawing/2014/main" id="{DF36607C-09FB-872B-8709-16919AA31ABB}"/>
              </a:ext>
            </a:extLst>
          </p:cNvPr>
          <p:cNvSpPr txBox="1"/>
          <p:nvPr/>
        </p:nvSpPr>
        <p:spPr>
          <a:xfrm>
            <a:off x="909230" y="1952607"/>
            <a:ext cx="1542490"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(1.1) Residual Blocks</a:t>
            </a:r>
          </a:p>
        </p:txBody>
      </p:sp>
      <p:sp>
        <p:nvSpPr>
          <p:cNvPr id="109" name="TextBox 118">
            <a:extLst>
              <a:ext uri="{FF2B5EF4-FFF2-40B4-BE49-F238E27FC236}">
                <a16:creationId xmlns:a16="http://schemas.microsoft.com/office/drawing/2014/main" id="{DD4FBB70-4D19-8DE4-CBF1-DC4477F5C07E}"/>
              </a:ext>
            </a:extLst>
          </p:cNvPr>
          <p:cNvSpPr txBox="1"/>
          <p:nvPr/>
        </p:nvSpPr>
        <p:spPr>
          <a:xfrm>
            <a:off x="5950741" y="1857889"/>
            <a:ext cx="1303789"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(1.2) Up-sampling</a:t>
            </a:r>
          </a:p>
        </p:txBody>
      </p:sp>
      <p:pic>
        <p:nvPicPr>
          <p:cNvPr id="110" name="Picture 24">
            <a:extLst>
              <a:ext uri="{FF2B5EF4-FFF2-40B4-BE49-F238E27FC236}">
                <a16:creationId xmlns:a16="http://schemas.microsoft.com/office/drawing/2014/main" id="{2BD51374-BA4F-CBD7-5B24-186270D13E12}"/>
              </a:ext>
            </a:extLst>
          </p:cNvPr>
          <p:cNvPicPr>
            <a:picLocks noChangeAspect="1"/>
          </p:cNvPicPr>
          <p:nvPr/>
        </p:nvPicPr>
        <p:blipFill>
          <a:blip r:embed="rId3"/>
          <a:stretch>
            <a:fillRect/>
          </a:stretch>
        </p:blipFill>
        <p:spPr>
          <a:xfrm>
            <a:off x="2625250" y="2962176"/>
            <a:ext cx="417570" cy="438520"/>
          </a:xfrm>
          <a:prstGeom prst="rect">
            <a:avLst/>
          </a:prstGeom>
        </p:spPr>
      </p:pic>
      <p:sp>
        <p:nvSpPr>
          <p:cNvPr id="111" name="Rectangle 29">
            <a:extLst>
              <a:ext uri="{FF2B5EF4-FFF2-40B4-BE49-F238E27FC236}">
                <a16:creationId xmlns:a16="http://schemas.microsoft.com/office/drawing/2014/main" id="{72266204-A298-73C6-C00B-B4D44EDDB637}"/>
              </a:ext>
            </a:extLst>
          </p:cNvPr>
          <p:cNvSpPr/>
          <p:nvPr/>
        </p:nvSpPr>
        <p:spPr>
          <a:xfrm>
            <a:off x="99891" y="3081867"/>
            <a:ext cx="4146673" cy="276999"/>
          </a:xfrm>
          <a:prstGeom prst="rect">
            <a:avLst/>
          </a:prstGeom>
        </p:spPr>
        <p:txBody>
          <a:bodyPr wrap="square">
            <a:spAutoFit/>
          </a:bodyPr>
          <a:lstStyle/>
          <a:p>
            <a:pPr marL="228600" indent="-228600"/>
            <a:endParaRPr lang="en-US" sz="1200" dirty="0">
              <a:latin typeface="Times New Roman" panose="02020603050405020304" pitchFamily="18" charset="0"/>
              <a:cs typeface="Times New Roman" panose="02020603050405020304" pitchFamily="18" charset="0"/>
            </a:endParaRPr>
          </a:p>
        </p:txBody>
      </p:sp>
      <p:sp>
        <p:nvSpPr>
          <p:cNvPr id="112" name="Down Arrow 47">
            <a:extLst>
              <a:ext uri="{FF2B5EF4-FFF2-40B4-BE49-F238E27FC236}">
                <a16:creationId xmlns:a16="http://schemas.microsoft.com/office/drawing/2014/main" id="{82F3D4EA-C4A3-48EC-18DF-12D3A1920B16}"/>
              </a:ext>
            </a:extLst>
          </p:cNvPr>
          <p:cNvSpPr/>
          <p:nvPr/>
        </p:nvSpPr>
        <p:spPr>
          <a:xfrm flipH="1">
            <a:off x="221823" y="2161358"/>
            <a:ext cx="173783" cy="1091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TextBox 73">
                <a:extLst>
                  <a:ext uri="{FF2B5EF4-FFF2-40B4-BE49-F238E27FC236}">
                    <a16:creationId xmlns:a16="http://schemas.microsoft.com/office/drawing/2014/main" id="{782CDC46-0A2B-A081-05AB-55052C0A9332}"/>
                  </a:ext>
                </a:extLst>
              </p:cNvPr>
              <p:cNvSpPr txBox="1"/>
              <p:nvPr/>
            </p:nvSpPr>
            <p:spPr>
              <a:xfrm>
                <a:off x="3580769" y="4463285"/>
                <a:ext cx="2729148" cy="2298578"/>
              </a:xfrm>
              <a:prstGeom prst="rect">
                <a:avLst/>
              </a:prstGeom>
              <a:noFill/>
            </p:spPr>
            <p:txBody>
              <a:bodyPr wrap="square" rtlCol="0">
                <a:spAutoFit/>
              </a:bodyPr>
              <a:lstStyle/>
              <a:p>
                <a:pPr marL="228600" indent="-228600"/>
                <a:r>
                  <a:rPr lang="en-US" sz="1200" dirty="0">
                    <a:solidFill>
                      <a:srgbClr val="00B0F0"/>
                    </a:solidFill>
                    <a:latin typeface="Times New Roman" panose="02020603050405020304" pitchFamily="18" charset="0"/>
                    <a:cs typeface="Times New Roman" panose="02020603050405020304" pitchFamily="18" charset="0"/>
                  </a:rPr>
                  <a:t>  3.	Object Detection </a:t>
                </a:r>
                <a:r>
                  <a:rPr lang="en-US" sz="1200" dirty="0">
                    <a:solidFill>
                      <a:srgbClr val="FF0000"/>
                    </a:solidFill>
                    <a:latin typeface="Times New Roman" panose="02020603050405020304" pitchFamily="18" charset="0"/>
                    <a:cs typeface="Times New Roman" panose="02020603050405020304" pitchFamily="18" charset="0"/>
                  </a:rPr>
                  <a:t>(</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b</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c): </a:t>
                </a:r>
              </a:p>
              <a:p>
                <a:pPr marL="406400" lvl="1"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Objectness score: </a:t>
                </a:r>
              </a:p>
              <a:p>
                <a:pPr marL="398463" lvl="1" indent="-166688"/>
                <a:r>
                  <a:rPr lang="en-US" sz="1200" dirty="0">
                    <a:latin typeface="Times New Roman" panose="02020603050405020304" pitchFamily="18" charset="0"/>
                    <a:cs typeface="Times New Roman" panose="02020603050405020304" pitchFamily="18" charset="0"/>
                  </a:rPr>
                  <a:t>	IOU (threshold = 0.5)</a:t>
                </a:r>
              </a:p>
              <a:p>
                <a:pPr marL="406400" lvl="1"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Coordinate:</a:t>
                </a: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x</m:t>
                    </m:r>
                    <m:r>
                      <a:rPr lang="en-US" altLang="zh-TW" sz="1200">
                        <a:latin typeface="Cambria Math" panose="02040503050406030204" pitchFamily="18" charset="0"/>
                      </a:rPr>
                      <m:t>= </m:t>
                    </m:r>
                    <m:r>
                      <m:rPr>
                        <m:sty m:val="p"/>
                      </m:rPr>
                      <a:rPr lang="zh-TW" altLang="en-US" sz="1200">
                        <a:latin typeface="Cambria Math" panose="02040503050406030204" pitchFamily="18" charset="0"/>
                      </a:rPr>
                      <m:t>σ</m:t>
                    </m:r>
                    <m:d>
                      <m:dPr>
                        <m:ctrlPr>
                          <a:rPr lang="en-US" altLang="zh-TW" sz="1200" i="1">
                            <a:latin typeface="Cambria Math" panose="02040503050406030204" pitchFamily="18" charset="0"/>
                          </a:rPr>
                        </m:ctrlPr>
                      </m:dPr>
                      <m:e>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x</m:t>
                        </m:r>
                      </m:e>
                    </m:d>
                    <m:r>
                      <a:rPr lang="en-US" altLang="zh-TW" sz="1200">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𝑐</m:t>
                        </m:r>
                      </m:e>
                      <m:sub>
                        <m:r>
                          <a:rPr lang="en-US" altLang="zh-TW" sz="1200" b="0" i="1" smtClean="0">
                            <a:latin typeface="Cambria Math" panose="02040503050406030204" pitchFamily="18" charset="0"/>
                          </a:rPr>
                          <m:t>𝑥</m:t>
                        </m:r>
                      </m:sub>
                    </m:sSub>
                  </m:oMath>
                </a14:m>
                <a:endParaRPr lang="en-US" altLang="zh-TW" sz="1200" dirty="0">
                  <a:latin typeface="Times New Roman" panose="02020603050405020304" pitchFamily="18" charset="0"/>
                  <a:cs typeface="Times New Roman" panose="02020603050405020304" pitchFamily="18" charset="0"/>
                </a:endParaRP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y</m:t>
                    </m:r>
                    <m:r>
                      <a:rPr lang="en-US" altLang="zh-TW" sz="1200">
                        <a:latin typeface="Cambria Math" panose="02040503050406030204" pitchFamily="18" charset="0"/>
                      </a:rPr>
                      <m:t>= </m:t>
                    </m:r>
                    <m:r>
                      <m:rPr>
                        <m:sty m:val="p"/>
                      </m:rPr>
                      <a:rPr lang="zh-TW" altLang="en-US" sz="1200">
                        <a:latin typeface="Cambria Math" panose="02040503050406030204" pitchFamily="18" charset="0"/>
                      </a:rPr>
                      <m:t>σ</m:t>
                    </m:r>
                    <m:d>
                      <m:dPr>
                        <m:ctrlPr>
                          <a:rPr lang="en-US" altLang="zh-TW" sz="1200" i="1">
                            <a:latin typeface="Cambria Math" panose="02040503050406030204" pitchFamily="18" charset="0"/>
                          </a:rPr>
                        </m:ctrlPr>
                      </m:dPr>
                      <m:e>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y</m:t>
                        </m:r>
                      </m:e>
                    </m:d>
                    <m:r>
                      <a:rPr lang="en-US" altLang="zh-TW" sz="1200">
                        <a:latin typeface="Cambria Math" panose="02040503050406030204" pitchFamily="18" charset="0"/>
                      </a:rPr>
                      <m:t>+</m:t>
                    </m:r>
                    <m:r>
                      <m:rPr>
                        <m:sty m:val="p"/>
                      </m:rPr>
                      <a:rPr lang="en-US" altLang="zh-TW" sz="1200">
                        <a:latin typeface="Cambria Math" panose="02040503050406030204" pitchFamily="18" charset="0"/>
                      </a:rPr>
                      <m:t>c</m:t>
                    </m:r>
                  </m:oMath>
                </a14:m>
                <a:r>
                  <a:rPr lang="en-US" altLang="zh-TW" sz="1200" baseline="-25000" dirty="0">
                    <a:latin typeface="Times New Roman" panose="02020603050405020304" pitchFamily="18" charset="0"/>
                    <a:cs typeface="Times New Roman" panose="02020603050405020304" pitchFamily="18" charset="0"/>
                  </a:rPr>
                  <a:t>y</a:t>
                </a: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w</m:t>
                    </m:r>
                    <m:r>
                      <a:rPr lang="en-US" altLang="zh-TW" sz="1200">
                        <a:latin typeface="Cambria Math" panose="02040503050406030204" pitchFamily="18" charset="0"/>
                      </a:rPr>
                      <m:t>=</m:t>
                    </m:r>
                    <m:r>
                      <m:rPr>
                        <m:sty m:val="p"/>
                      </m:rPr>
                      <a:rPr lang="en-US" altLang="zh-TW" sz="1200">
                        <a:latin typeface="Cambria Math" panose="02040503050406030204" pitchFamily="18" charset="0"/>
                      </a:rPr>
                      <m:t>p</m:t>
                    </m:r>
                    <m:sSup>
                      <m:sSupPr>
                        <m:ctrlPr>
                          <a:rPr lang="en-US" altLang="zh-TW" sz="1200" i="1">
                            <a:latin typeface="Cambria Math" panose="02040503050406030204" pitchFamily="18" charset="0"/>
                          </a:rPr>
                        </m:ctrlPr>
                      </m:sSupPr>
                      <m:e>
                        <m:r>
                          <m:rPr>
                            <m:sty m:val="p"/>
                          </m:rPr>
                          <a:rPr lang="en-US" altLang="zh-TW" sz="1200" baseline="-25000">
                            <a:latin typeface="Cambria Math" panose="02040503050406030204" pitchFamily="18" charset="0"/>
                          </a:rPr>
                          <m:t>w</m:t>
                        </m:r>
                        <m:r>
                          <m:rPr>
                            <m:sty m:val="p"/>
                          </m:rPr>
                          <a:rPr lang="en-US" altLang="zh-TW" sz="1200">
                            <a:latin typeface="Cambria Math" panose="02040503050406030204" pitchFamily="18" charset="0"/>
                          </a:rPr>
                          <m:t>e</m:t>
                        </m:r>
                      </m:e>
                      <m:sup>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w</m:t>
                        </m:r>
                      </m:sup>
                    </m:sSup>
                  </m:oMath>
                </a14:m>
                <a:endParaRPr lang="en-US" altLang="zh-TW" sz="1200" baseline="-25000" dirty="0">
                  <a:latin typeface="Times New Roman" panose="02020603050405020304" pitchFamily="18" charset="0"/>
                  <a:cs typeface="Times New Roman" panose="02020603050405020304" pitchFamily="18" charset="0"/>
                </a:endParaRPr>
              </a:p>
              <a:p>
                <a:pPr marL="574675" lvl="2" indent="-176213">
                  <a:buFont typeface="Wingdings" panose="05000000000000000000" pitchFamily="2" charset="2"/>
                  <a:buChar char="§"/>
                </a:pPr>
                <a14:m>
                  <m:oMath xmlns:m="http://schemas.openxmlformats.org/officeDocument/2006/math">
                    <m:r>
                      <m:rPr>
                        <m:sty m:val="p"/>
                      </m:rPr>
                      <a:rPr lang="en-US" altLang="zh-TW" sz="1200" smtClean="0">
                        <a:latin typeface="Cambria Math" panose="02040503050406030204" pitchFamily="18" charset="0"/>
                      </a:rPr>
                      <m:t>b</m:t>
                    </m:r>
                    <m:r>
                      <m:rPr>
                        <m:sty m:val="p"/>
                      </m:rPr>
                      <a:rPr lang="en-US" altLang="zh-TW" sz="1200" baseline="-25000">
                        <a:latin typeface="Cambria Math" panose="02040503050406030204" pitchFamily="18" charset="0"/>
                      </a:rPr>
                      <m:t>h</m:t>
                    </m:r>
                    <m:r>
                      <a:rPr lang="en-US" altLang="zh-TW" sz="1200">
                        <a:latin typeface="Cambria Math" panose="02040503050406030204" pitchFamily="18" charset="0"/>
                      </a:rPr>
                      <m:t>=</m:t>
                    </m:r>
                    <m:r>
                      <m:rPr>
                        <m:sty m:val="p"/>
                      </m:rPr>
                      <a:rPr lang="en-US" altLang="zh-TW" sz="1200">
                        <a:latin typeface="Cambria Math" panose="02040503050406030204" pitchFamily="18" charset="0"/>
                      </a:rPr>
                      <m:t>p</m:t>
                    </m:r>
                    <m:sSup>
                      <m:sSupPr>
                        <m:ctrlPr>
                          <a:rPr lang="en-US" altLang="zh-TW" sz="1200" i="1">
                            <a:latin typeface="Cambria Math" panose="02040503050406030204" pitchFamily="18" charset="0"/>
                          </a:rPr>
                        </m:ctrlPr>
                      </m:sSupPr>
                      <m:e>
                        <m:r>
                          <m:rPr>
                            <m:sty m:val="p"/>
                          </m:rPr>
                          <a:rPr lang="en-US" altLang="zh-TW" sz="1200" baseline="-25000">
                            <a:latin typeface="Cambria Math" panose="02040503050406030204" pitchFamily="18" charset="0"/>
                          </a:rPr>
                          <m:t>h</m:t>
                        </m:r>
                        <m:r>
                          <m:rPr>
                            <m:sty m:val="p"/>
                          </m:rPr>
                          <a:rPr lang="en-US" altLang="zh-TW" sz="1200">
                            <a:latin typeface="Cambria Math" panose="02040503050406030204" pitchFamily="18" charset="0"/>
                          </a:rPr>
                          <m:t>e</m:t>
                        </m:r>
                      </m:e>
                      <m:sup>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h</m:t>
                        </m:r>
                      </m:sup>
                    </m:sSup>
                  </m:oMath>
                </a14:m>
                <a:endParaRPr lang="en-US" altLang="zh-TW" sz="1200" baseline="-25000" dirty="0">
                  <a:latin typeface="Times New Roman" panose="02020603050405020304" pitchFamily="18" charset="0"/>
                  <a:cs typeface="Times New Roman" panose="02020603050405020304" pitchFamily="18" charset="0"/>
                </a:endParaRPr>
              </a:p>
              <a:p>
                <a:pPr marL="228600" indent="-228600"/>
                <a:r>
                  <a:rPr lang="en-US" sz="1200" dirty="0">
                    <a:solidFill>
                      <a:srgbClr val="00B0F0"/>
                    </a:solidFill>
                    <a:latin typeface="Times New Roman" panose="02020603050405020304" pitchFamily="18" charset="0"/>
                    <a:cs typeface="Times New Roman" panose="02020603050405020304" pitchFamily="18" charset="0"/>
                  </a:rPr>
                  <a:t>  4.	Object Classification </a:t>
                </a:r>
                <a:r>
                  <a:rPr lang="en-US" sz="1200" dirty="0">
                    <a:solidFill>
                      <a:srgbClr val="FF0000"/>
                    </a:solidFill>
                    <a:latin typeface="Times New Roman" panose="02020603050405020304" pitchFamily="18" charset="0"/>
                    <a:cs typeface="Times New Roman" panose="02020603050405020304" pitchFamily="18" charset="0"/>
                  </a:rPr>
                  <a:t>pc</a:t>
                </a:r>
                <a:r>
                  <a:rPr lang="en-US" sz="1200" baseline="-25000" dirty="0">
                    <a:solidFill>
                      <a:srgbClr val="FF0000"/>
                    </a:solidFill>
                    <a:latin typeface="Times New Roman" panose="02020603050405020304" pitchFamily="18" charset="0"/>
                    <a:cs typeface="Times New Roman" panose="02020603050405020304" pitchFamily="18" charset="0"/>
                  </a:rPr>
                  <a:t>0</a:t>
                </a:r>
                <a:r>
                  <a:rPr lang="en-US" sz="1200" dirty="0">
                    <a:solidFill>
                      <a:srgbClr val="FF0000"/>
                    </a:solidFill>
                    <a:latin typeface="Times New Roman" panose="02020603050405020304" pitchFamily="18" charset="0"/>
                    <a:cs typeface="Times New Roman" panose="02020603050405020304" pitchFamily="18" charset="0"/>
                  </a:rPr>
                  <a:t>, …, pc</a:t>
                </a:r>
                <a:r>
                  <a:rPr lang="en-US" sz="1200" baseline="-25000" dirty="0">
                    <a:solidFill>
                      <a:srgbClr val="FF0000"/>
                    </a:solidFill>
                    <a:latin typeface="Times New Roman" panose="02020603050405020304" pitchFamily="18" charset="0"/>
                    <a:cs typeface="Times New Roman" panose="02020603050405020304" pitchFamily="18" charset="0"/>
                  </a:rPr>
                  <a:t>79 </a:t>
                </a:r>
                <a:r>
                  <a:rPr lang="en-US" sz="1200" dirty="0">
                    <a:solidFill>
                      <a:srgbClr val="FF0000"/>
                    </a:solidFill>
                    <a:latin typeface="Times New Roman" panose="02020603050405020304" pitchFamily="18" charset="0"/>
                    <a:cs typeface="Times New Roman" panose="02020603050405020304" pitchFamily="18" charset="0"/>
                  </a:rPr>
                  <a:t>: </a:t>
                </a:r>
              </a:p>
              <a:p>
                <a:pPr marL="406400"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Multi-label Classification. </a:t>
                </a:r>
              </a:p>
              <a:p>
                <a:pPr marL="406400"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Ex: Classify boy and girl, who partial occluded boy</a:t>
                </a:r>
              </a:p>
            </p:txBody>
          </p:sp>
        </mc:Choice>
        <mc:Fallback xmlns="">
          <p:sp>
            <p:nvSpPr>
              <p:cNvPr id="113" name="TextBox 73">
                <a:extLst>
                  <a:ext uri="{FF2B5EF4-FFF2-40B4-BE49-F238E27FC236}">
                    <a16:creationId xmlns:a16="http://schemas.microsoft.com/office/drawing/2014/main" id="{782CDC46-0A2B-A081-05AB-55052C0A9332}"/>
                  </a:ext>
                </a:extLst>
              </p:cNvPr>
              <p:cNvSpPr txBox="1">
                <a:spLocks noRot="1" noChangeAspect="1" noMove="1" noResize="1" noEditPoints="1" noAdjustHandles="1" noChangeArrowheads="1" noChangeShapeType="1" noTextEdit="1"/>
              </p:cNvSpPr>
              <p:nvPr/>
            </p:nvSpPr>
            <p:spPr>
              <a:xfrm>
                <a:off x="3580769" y="4463285"/>
                <a:ext cx="2729148" cy="2298578"/>
              </a:xfrm>
              <a:prstGeom prst="rect">
                <a:avLst/>
              </a:prstGeom>
              <a:blipFill>
                <a:blip r:embed="rId4"/>
                <a:stretch>
                  <a:fillRect b="-1326"/>
                </a:stretch>
              </a:blipFill>
            </p:spPr>
            <p:txBody>
              <a:bodyPr/>
              <a:lstStyle/>
              <a:p>
                <a:r>
                  <a:rPr lang="zh-TW" altLang="en-US">
                    <a:noFill/>
                  </a:rPr>
                  <a:t> </a:t>
                </a:r>
              </a:p>
            </p:txBody>
          </p:sp>
        </mc:Fallback>
      </mc:AlternateContent>
      <p:sp>
        <p:nvSpPr>
          <p:cNvPr id="114" name="矩形 113">
            <a:extLst>
              <a:ext uri="{FF2B5EF4-FFF2-40B4-BE49-F238E27FC236}">
                <a16:creationId xmlns:a16="http://schemas.microsoft.com/office/drawing/2014/main" id="{C6681F15-C14B-447B-1EDE-148E85599E62}"/>
              </a:ext>
            </a:extLst>
          </p:cNvPr>
          <p:cNvSpPr/>
          <p:nvPr/>
        </p:nvSpPr>
        <p:spPr>
          <a:xfrm>
            <a:off x="3692324" y="680008"/>
            <a:ext cx="2239133" cy="28714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87466D3C-439C-D524-0805-5C5D9C413A1F}"/>
              </a:ext>
            </a:extLst>
          </p:cNvPr>
          <p:cNvSpPr/>
          <p:nvPr/>
        </p:nvSpPr>
        <p:spPr>
          <a:xfrm>
            <a:off x="5994852" y="680007"/>
            <a:ext cx="2945947" cy="35062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6" name="TextBox 36">
            <a:extLst>
              <a:ext uri="{FF2B5EF4-FFF2-40B4-BE49-F238E27FC236}">
                <a16:creationId xmlns:a16="http://schemas.microsoft.com/office/drawing/2014/main" id="{A0E5A93F-33FB-B830-DC3F-3697B856F2EB}"/>
              </a:ext>
            </a:extLst>
          </p:cNvPr>
          <p:cNvSpPr txBox="1"/>
          <p:nvPr/>
        </p:nvSpPr>
        <p:spPr>
          <a:xfrm>
            <a:off x="3678703" y="3797140"/>
            <a:ext cx="1079490"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2 (26x26x255c)</a:t>
            </a:r>
          </a:p>
        </p:txBody>
      </p:sp>
      <p:sp>
        <p:nvSpPr>
          <p:cNvPr id="117" name="TextBox 37">
            <a:extLst>
              <a:ext uri="{FF2B5EF4-FFF2-40B4-BE49-F238E27FC236}">
                <a16:creationId xmlns:a16="http://schemas.microsoft.com/office/drawing/2014/main" id="{97C2F021-161C-D8FD-03E4-97EE2CB727D9}"/>
              </a:ext>
            </a:extLst>
          </p:cNvPr>
          <p:cNvSpPr txBox="1"/>
          <p:nvPr/>
        </p:nvSpPr>
        <p:spPr>
          <a:xfrm>
            <a:off x="2674540" y="3577922"/>
            <a:ext cx="1088655"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 (13x13x255c)</a:t>
            </a:r>
          </a:p>
        </p:txBody>
      </p:sp>
      <p:sp>
        <p:nvSpPr>
          <p:cNvPr id="118" name="TextBox 38">
            <a:extLst>
              <a:ext uri="{FF2B5EF4-FFF2-40B4-BE49-F238E27FC236}">
                <a16:creationId xmlns:a16="http://schemas.microsoft.com/office/drawing/2014/main" id="{67C84A5B-A7F6-CCDA-8423-FD12AE6D83EA}"/>
              </a:ext>
            </a:extLst>
          </p:cNvPr>
          <p:cNvSpPr txBox="1"/>
          <p:nvPr/>
        </p:nvSpPr>
        <p:spPr>
          <a:xfrm>
            <a:off x="6200708" y="4653389"/>
            <a:ext cx="1086852"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 (52x52x255c)</a:t>
            </a:r>
          </a:p>
        </p:txBody>
      </p:sp>
      <p:sp>
        <p:nvSpPr>
          <p:cNvPr id="119" name="Rectangle 159">
            <a:extLst>
              <a:ext uri="{FF2B5EF4-FFF2-40B4-BE49-F238E27FC236}">
                <a16:creationId xmlns:a16="http://schemas.microsoft.com/office/drawing/2014/main" id="{AF3FFB69-875D-41DC-9C10-49C6DC5B9FAC}"/>
              </a:ext>
            </a:extLst>
          </p:cNvPr>
          <p:cNvSpPr/>
          <p:nvPr/>
        </p:nvSpPr>
        <p:spPr>
          <a:xfrm>
            <a:off x="331842" y="2952897"/>
            <a:ext cx="2411937" cy="2828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rgbClr val="FF0000"/>
                </a:solidFill>
                <a:latin typeface="Times New Roman" panose="02020603050405020304" pitchFamily="18" charset="0"/>
                <a:cs typeface="Times New Roman" panose="02020603050405020304" pitchFamily="18" charset="0"/>
              </a:rPr>
              <a:t>?? </a:t>
            </a:r>
            <a:r>
              <a:rPr lang="en-US" sz="1200" b="1" dirty="0">
                <a:solidFill>
                  <a:srgbClr val="00B050"/>
                </a:solidFill>
                <a:latin typeface="Times New Roman" panose="02020603050405020304" pitchFamily="18" charset="0"/>
                <a:cs typeface="Times New Roman" panose="02020603050405020304" pitchFamily="18" charset="0"/>
              </a:rPr>
              <a:t>Divide to 3 scaling grid cells:</a:t>
            </a:r>
            <a:endParaRPr lang="en-US" sz="1200" dirty="0">
              <a:solidFill>
                <a:srgbClr val="00B050"/>
              </a:solidFill>
              <a:latin typeface="Times New Roman" panose="02020603050405020304" pitchFamily="18" charset="0"/>
              <a:cs typeface="Times New Roman" panose="02020603050405020304" pitchFamily="18" charset="0"/>
            </a:endParaRPr>
          </a:p>
        </p:txBody>
      </p:sp>
      <p:pic>
        <p:nvPicPr>
          <p:cNvPr id="120" name="Picture 76">
            <a:extLst>
              <a:ext uri="{FF2B5EF4-FFF2-40B4-BE49-F238E27FC236}">
                <a16:creationId xmlns:a16="http://schemas.microsoft.com/office/drawing/2014/main" id="{6FDBBBED-5241-20F8-63DE-E690625360BB}"/>
              </a:ext>
            </a:extLst>
          </p:cNvPr>
          <p:cNvPicPr>
            <a:picLocks noChangeAspect="1"/>
          </p:cNvPicPr>
          <p:nvPr/>
        </p:nvPicPr>
        <p:blipFill>
          <a:blip r:embed="rId5"/>
          <a:stretch>
            <a:fillRect/>
          </a:stretch>
        </p:blipFill>
        <p:spPr>
          <a:xfrm>
            <a:off x="227233" y="3283277"/>
            <a:ext cx="671160" cy="668770"/>
          </a:xfrm>
          <a:prstGeom prst="rect">
            <a:avLst/>
          </a:prstGeom>
        </p:spPr>
      </p:pic>
      <p:sp>
        <p:nvSpPr>
          <p:cNvPr id="121" name="矩形 120">
            <a:extLst>
              <a:ext uri="{FF2B5EF4-FFF2-40B4-BE49-F238E27FC236}">
                <a16:creationId xmlns:a16="http://schemas.microsoft.com/office/drawing/2014/main" id="{6B4B032B-0869-F261-03EA-3C760383859F}"/>
              </a:ext>
            </a:extLst>
          </p:cNvPr>
          <p:cNvSpPr/>
          <p:nvPr/>
        </p:nvSpPr>
        <p:spPr>
          <a:xfrm>
            <a:off x="3706461" y="1228577"/>
            <a:ext cx="540103" cy="6789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2" name="矩形 121">
            <a:extLst>
              <a:ext uri="{FF2B5EF4-FFF2-40B4-BE49-F238E27FC236}">
                <a16:creationId xmlns:a16="http://schemas.microsoft.com/office/drawing/2014/main" id="{8823F480-1257-E753-BBBC-234F49C117D3}"/>
              </a:ext>
            </a:extLst>
          </p:cNvPr>
          <p:cNvSpPr/>
          <p:nvPr/>
        </p:nvSpPr>
        <p:spPr>
          <a:xfrm>
            <a:off x="6037280" y="997060"/>
            <a:ext cx="699569" cy="910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3" name="Rectangle 113">
            <a:extLst>
              <a:ext uri="{FF2B5EF4-FFF2-40B4-BE49-F238E27FC236}">
                <a16:creationId xmlns:a16="http://schemas.microsoft.com/office/drawing/2014/main" id="{3CD5EFF4-9AF3-6FDD-C7F2-C154F6468651}"/>
              </a:ext>
            </a:extLst>
          </p:cNvPr>
          <p:cNvSpPr/>
          <p:nvPr/>
        </p:nvSpPr>
        <p:spPr>
          <a:xfrm>
            <a:off x="140884" y="4253221"/>
            <a:ext cx="3616034" cy="1800493"/>
          </a:xfrm>
          <a:prstGeom prst="rect">
            <a:avLst/>
          </a:prstGeom>
          <a:ln>
            <a:noFill/>
          </a:ln>
        </p:spPr>
        <p:txBody>
          <a:bodyPr wrap="square">
            <a:spAutoFit/>
          </a:bodyPr>
          <a:lstStyle/>
          <a:p>
            <a:pPr marL="169863" lvl="3" indent="-169863">
              <a:spcBef>
                <a:spcPts val="300"/>
              </a:spcBef>
            </a:pPr>
            <a:r>
              <a:rPr lang="en-US" sz="1200" dirty="0">
                <a:solidFill>
                  <a:srgbClr val="00B0F0"/>
                </a:solidFill>
                <a:latin typeface="Times New Roman" panose="02020603050405020304" pitchFamily="18" charset="0"/>
                <a:cs typeface="Times New Roman" panose="02020603050405020304" pitchFamily="18" charset="0"/>
              </a:rPr>
              <a:t>1. 	YoloV3 Model:</a:t>
            </a:r>
          </a:p>
          <a:p>
            <a:pPr marL="347663" lvl="3" indent="-177800">
              <a:spcBef>
                <a:spcPts val="300"/>
              </a:spcBef>
              <a:buFont typeface="Courier New" panose="02070309020205020404" pitchFamily="49" charset="0"/>
              <a:buChar char="o"/>
            </a:pPr>
            <a:r>
              <a:rPr lang="en-US" altLang="zh-TW" sz="1200" dirty="0">
                <a:latin typeface="Times New Roman" panose="02020603050405020304" pitchFamily="18" charset="0"/>
                <a:cs typeface="Times New Roman" panose="02020603050405020304" pitchFamily="18" charset="0"/>
              </a:rPr>
              <a:t>Backbone: </a:t>
            </a:r>
            <a:r>
              <a:rPr lang="en-US" altLang="zh-TW" sz="1200" b="1" dirty="0">
                <a:solidFill>
                  <a:srgbClr val="00B050"/>
                </a:solidFill>
                <a:latin typeface="Times New Roman" panose="02020603050405020304" pitchFamily="18" charset="0"/>
                <a:cs typeface="Times New Roman" panose="02020603050405020304" pitchFamily="18" charset="0"/>
              </a:rPr>
              <a:t>DarkNet-53.</a:t>
            </a:r>
          </a:p>
          <a:p>
            <a:pPr marL="347663" lvl="1"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75 convolutional layers.</a:t>
            </a:r>
          </a:p>
          <a:p>
            <a:pPr marL="347663" lvl="1"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106 fully convolutional layers.</a:t>
            </a:r>
          </a:p>
          <a:p>
            <a:pPr marL="173038" indent="-173038"/>
            <a:r>
              <a:rPr lang="en-US" sz="1200" dirty="0">
                <a:solidFill>
                  <a:srgbClr val="00B0F0"/>
                </a:solidFill>
                <a:latin typeface="Times New Roman" panose="02020603050405020304" pitchFamily="18" charset="0"/>
                <a:cs typeface="Times New Roman" panose="02020603050405020304" pitchFamily="18" charset="0"/>
              </a:rPr>
              <a:t>2. </a:t>
            </a:r>
            <a:r>
              <a:rPr lang="en-US" sz="1200" dirty="0">
                <a:solidFill>
                  <a:srgbClr val="00B050"/>
                </a:solidFill>
                <a:latin typeface="Times New Roman" panose="02020603050405020304" pitchFamily="18" charset="0"/>
                <a:cs typeface="Times New Roman" panose="02020603050405020304" pitchFamily="18" charset="0"/>
              </a:rPr>
              <a:t>	Detection Across 3 Scaling Grid Cells:</a:t>
            </a:r>
          </a:p>
          <a:p>
            <a:pPr marL="347663" lvl="3"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Output 3 Scales: 13x13, 26x26, 52x52 grid cells</a:t>
            </a:r>
          </a:p>
          <a:p>
            <a:pPr marL="347663" lvl="3" indent="-177800">
              <a:spcBef>
                <a:spcPts val="300"/>
              </a:spcBef>
              <a:buFont typeface="Courier New" panose="02070309020205020404" pitchFamily="49" charset="0"/>
              <a:buChar char="o"/>
            </a:pPr>
            <a:r>
              <a:rPr lang="en-US" sz="1000" dirty="0">
                <a:latin typeface="Times New Roman" panose="02020603050405020304" pitchFamily="18" charset="0"/>
                <a:cs typeface="Times New Roman" panose="02020603050405020304" pitchFamily="18" charset="0"/>
              </a:rPr>
              <a:t>The same number of channels for each cell at one scale</a:t>
            </a:r>
            <a:r>
              <a:rPr lang="en-US" sz="1200" dirty="0">
                <a:latin typeface="Times New Roman" panose="02020603050405020304" pitchFamily="18" charset="0"/>
                <a:cs typeface="Times New Roman" panose="02020603050405020304" pitchFamily="18" charset="0"/>
              </a:rPr>
              <a:t>:</a:t>
            </a:r>
          </a:p>
          <a:p>
            <a:pPr marL="347663" lvl="3" indent="-177800">
              <a:spcBef>
                <a:spcPts val="300"/>
              </a:spcBef>
            </a:pPr>
            <a:r>
              <a:rPr lang="en-US" sz="1200" dirty="0">
                <a:latin typeface="Times New Roman" panose="02020603050405020304" pitchFamily="18" charset="0"/>
                <a:cs typeface="Times New Roman" panose="02020603050405020304" pitchFamily="18" charset="0"/>
              </a:rPr>
              <a:t>	(4 + 1 + 80) x 3 anchor boxes/cell = 255c </a:t>
            </a:r>
          </a:p>
        </p:txBody>
      </p:sp>
      <p:sp>
        <p:nvSpPr>
          <p:cNvPr id="124" name="Rectangle 66">
            <a:extLst>
              <a:ext uri="{FF2B5EF4-FFF2-40B4-BE49-F238E27FC236}">
                <a16:creationId xmlns:a16="http://schemas.microsoft.com/office/drawing/2014/main" id="{8CD301E7-0186-EEDA-258A-7566786A8DEF}"/>
              </a:ext>
            </a:extLst>
          </p:cNvPr>
          <p:cNvSpPr/>
          <p:nvPr/>
        </p:nvSpPr>
        <p:spPr>
          <a:xfrm>
            <a:off x="601846" y="2104370"/>
            <a:ext cx="2117835" cy="461665"/>
          </a:xfrm>
          <a:prstGeom prst="rect">
            <a:avLst/>
          </a:prstGeom>
        </p:spPr>
        <p:txBody>
          <a:bodyPr wrap="square">
            <a:spAutoFit/>
          </a:bodyPr>
          <a:lstStyle/>
          <a:p>
            <a:r>
              <a:rPr lang="en-US" sz="1200" dirty="0">
                <a:solidFill>
                  <a:srgbClr val="00B050"/>
                </a:solidFill>
                <a:latin typeface="Times New Roman" panose="02020603050405020304" pitchFamily="18" charset="0"/>
                <a:cs typeface="Times New Roman" panose="02020603050405020304" pitchFamily="18" charset="0"/>
              </a:rPr>
              <a:t>Feature extractor based on Darknet-53 model</a:t>
            </a:r>
          </a:p>
        </p:txBody>
      </p:sp>
      <p:sp>
        <p:nvSpPr>
          <p:cNvPr id="125" name="矩形 50">
            <a:extLst>
              <a:ext uri="{FF2B5EF4-FFF2-40B4-BE49-F238E27FC236}">
                <a16:creationId xmlns:a16="http://schemas.microsoft.com/office/drawing/2014/main" id="{C42DEAB6-AA09-4E25-C12C-3CFDA7A54B4E}"/>
              </a:ext>
            </a:extLst>
          </p:cNvPr>
          <p:cNvSpPr/>
          <p:nvPr/>
        </p:nvSpPr>
        <p:spPr>
          <a:xfrm>
            <a:off x="636077" y="770563"/>
            <a:ext cx="2090826" cy="1757563"/>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26" name="Picture 68">
            <a:extLst>
              <a:ext uri="{FF2B5EF4-FFF2-40B4-BE49-F238E27FC236}">
                <a16:creationId xmlns:a16="http://schemas.microsoft.com/office/drawing/2014/main" id="{F1000C50-8851-66C1-DD46-5E509E4762E2}"/>
              </a:ext>
            </a:extLst>
          </p:cNvPr>
          <p:cNvPicPr>
            <a:picLocks noChangeAspect="1"/>
          </p:cNvPicPr>
          <p:nvPr/>
        </p:nvPicPr>
        <p:blipFill>
          <a:blip r:embed="rId3"/>
          <a:stretch>
            <a:fillRect/>
          </a:stretch>
        </p:blipFill>
        <p:spPr>
          <a:xfrm>
            <a:off x="4567301" y="3665186"/>
            <a:ext cx="563499" cy="591770"/>
          </a:xfrm>
          <a:prstGeom prst="rect">
            <a:avLst/>
          </a:prstGeom>
        </p:spPr>
      </p:pic>
      <p:pic>
        <p:nvPicPr>
          <p:cNvPr id="127" name="Picture 69">
            <a:extLst>
              <a:ext uri="{FF2B5EF4-FFF2-40B4-BE49-F238E27FC236}">
                <a16:creationId xmlns:a16="http://schemas.microsoft.com/office/drawing/2014/main" id="{9C4079B3-868E-B237-564C-C99007BF567F}"/>
              </a:ext>
            </a:extLst>
          </p:cNvPr>
          <p:cNvPicPr>
            <a:picLocks noChangeAspect="1"/>
          </p:cNvPicPr>
          <p:nvPr/>
        </p:nvPicPr>
        <p:blipFill>
          <a:blip r:embed="rId3"/>
          <a:stretch>
            <a:fillRect/>
          </a:stretch>
        </p:blipFill>
        <p:spPr>
          <a:xfrm>
            <a:off x="7134032" y="4342421"/>
            <a:ext cx="730830" cy="767496"/>
          </a:xfrm>
          <a:prstGeom prst="rect">
            <a:avLst/>
          </a:prstGeom>
        </p:spPr>
      </p:pic>
      <p:sp>
        <p:nvSpPr>
          <p:cNvPr id="128" name="文字方塊 16">
            <a:extLst>
              <a:ext uri="{FF2B5EF4-FFF2-40B4-BE49-F238E27FC236}">
                <a16:creationId xmlns:a16="http://schemas.microsoft.com/office/drawing/2014/main" id="{8B82A909-F26B-C67F-65C4-BD5B80690EC4}"/>
              </a:ext>
            </a:extLst>
          </p:cNvPr>
          <p:cNvSpPr txBox="1"/>
          <p:nvPr/>
        </p:nvSpPr>
        <p:spPr>
          <a:xfrm>
            <a:off x="2609394" y="3366356"/>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anc1</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29" name="文字方塊 16">
            <a:extLst>
              <a:ext uri="{FF2B5EF4-FFF2-40B4-BE49-F238E27FC236}">
                <a16:creationId xmlns:a16="http://schemas.microsoft.com/office/drawing/2014/main" id="{CE7F3CDD-C9EA-A86C-7F14-7BF91B5DFFD0}"/>
              </a:ext>
            </a:extLst>
          </p:cNvPr>
          <p:cNvSpPr txBox="1"/>
          <p:nvPr/>
        </p:nvSpPr>
        <p:spPr>
          <a:xfrm>
            <a:off x="3107710" y="3366356"/>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cell1</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0" name="文字方塊 16">
            <a:extLst>
              <a:ext uri="{FF2B5EF4-FFF2-40B4-BE49-F238E27FC236}">
                <a16:creationId xmlns:a16="http://schemas.microsoft.com/office/drawing/2014/main" id="{D8E505B2-DEFB-62D7-C198-DD78EFE745FA}"/>
              </a:ext>
            </a:extLst>
          </p:cNvPr>
          <p:cNvSpPr txBox="1"/>
          <p:nvPr/>
        </p:nvSpPr>
        <p:spPr>
          <a:xfrm>
            <a:off x="4632484" y="4197687"/>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anc2</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1" name="文字方塊 16">
            <a:extLst>
              <a:ext uri="{FF2B5EF4-FFF2-40B4-BE49-F238E27FC236}">
                <a16:creationId xmlns:a16="http://schemas.microsoft.com/office/drawing/2014/main" id="{F382F59C-3FF3-0B8E-31A9-124B21518024}"/>
              </a:ext>
            </a:extLst>
          </p:cNvPr>
          <p:cNvSpPr txBox="1"/>
          <p:nvPr/>
        </p:nvSpPr>
        <p:spPr>
          <a:xfrm>
            <a:off x="5334150" y="4201827"/>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cell2</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2" name="文字方塊 16">
            <a:extLst>
              <a:ext uri="{FF2B5EF4-FFF2-40B4-BE49-F238E27FC236}">
                <a16:creationId xmlns:a16="http://schemas.microsoft.com/office/drawing/2014/main" id="{10A28187-A6EA-06D3-EEA3-92757C245562}"/>
              </a:ext>
            </a:extLst>
          </p:cNvPr>
          <p:cNvSpPr txBox="1"/>
          <p:nvPr/>
        </p:nvSpPr>
        <p:spPr>
          <a:xfrm>
            <a:off x="7252672" y="5066494"/>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anc3</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3" name="文字方塊 16">
            <a:extLst>
              <a:ext uri="{FF2B5EF4-FFF2-40B4-BE49-F238E27FC236}">
                <a16:creationId xmlns:a16="http://schemas.microsoft.com/office/drawing/2014/main" id="{B06B4EAC-51E4-2DD0-544D-4D32AC6ACB63}"/>
              </a:ext>
            </a:extLst>
          </p:cNvPr>
          <p:cNvSpPr txBox="1"/>
          <p:nvPr/>
        </p:nvSpPr>
        <p:spPr>
          <a:xfrm>
            <a:off x="8157539" y="5070634"/>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cell3</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cxnSp>
        <p:nvCxnSpPr>
          <p:cNvPr id="134" name="Straight Arrow Connector 12">
            <a:extLst>
              <a:ext uri="{FF2B5EF4-FFF2-40B4-BE49-F238E27FC236}">
                <a16:creationId xmlns:a16="http://schemas.microsoft.com/office/drawing/2014/main" id="{FC8AD18B-20EA-0AEB-BA76-CF38CFA666DF}"/>
              </a:ext>
            </a:extLst>
          </p:cNvPr>
          <p:cNvCxnSpPr>
            <a:stCxn id="110" idx="0"/>
          </p:cNvCxnSpPr>
          <p:nvPr/>
        </p:nvCxnSpPr>
        <p:spPr>
          <a:xfrm flipV="1">
            <a:off x="2834035" y="2750076"/>
            <a:ext cx="530008" cy="21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4">
            <a:extLst>
              <a:ext uri="{FF2B5EF4-FFF2-40B4-BE49-F238E27FC236}">
                <a16:creationId xmlns:a16="http://schemas.microsoft.com/office/drawing/2014/main" id="{D993FAFF-471C-936A-1945-E5DC1D72D3AC}"/>
              </a:ext>
            </a:extLst>
          </p:cNvPr>
          <p:cNvCxnSpPr/>
          <p:nvPr/>
        </p:nvCxnSpPr>
        <p:spPr>
          <a:xfrm flipH="1" flipV="1">
            <a:off x="3364044" y="2711514"/>
            <a:ext cx="33154" cy="26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77">
            <a:extLst>
              <a:ext uri="{FF2B5EF4-FFF2-40B4-BE49-F238E27FC236}">
                <a16:creationId xmlns:a16="http://schemas.microsoft.com/office/drawing/2014/main" id="{EB9DEB67-0DCF-7FF2-6311-0326115053E4}"/>
              </a:ext>
            </a:extLst>
          </p:cNvPr>
          <p:cNvCxnSpPr/>
          <p:nvPr/>
        </p:nvCxnSpPr>
        <p:spPr>
          <a:xfrm flipV="1">
            <a:off x="4859247" y="3366975"/>
            <a:ext cx="670658" cy="26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78">
            <a:extLst>
              <a:ext uri="{FF2B5EF4-FFF2-40B4-BE49-F238E27FC236}">
                <a16:creationId xmlns:a16="http://schemas.microsoft.com/office/drawing/2014/main" id="{93F8FB10-9991-BCA3-6BD5-7FE3E4CDC265}"/>
              </a:ext>
            </a:extLst>
          </p:cNvPr>
          <p:cNvCxnSpPr/>
          <p:nvPr/>
        </p:nvCxnSpPr>
        <p:spPr>
          <a:xfrm flipH="1" flipV="1">
            <a:off x="5529906" y="3328414"/>
            <a:ext cx="52118" cy="336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79">
            <a:extLst>
              <a:ext uri="{FF2B5EF4-FFF2-40B4-BE49-F238E27FC236}">
                <a16:creationId xmlns:a16="http://schemas.microsoft.com/office/drawing/2014/main" id="{B7DA2938-81D0-5597-C4F0-F5E55EA373EB}"/>
              </a:ext>
            </a:extLst>
          </p:cNvPr>
          <p:cNvCxnSpPr>
            <a:stCxn id="127" idx="0"/>
          </p:cNvCxnSpPr>
          <p:nvPr/>
        </p:nvCxnSpPr>
        <p:spPr>
          <a:xfrm flipV="1">
            <a:off x="7499447" y="3892848"/>
            <a:ext cx="755313" cy="449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80">
            <a:extLst>
              <a:ext uri="{FF2B5EF4-FFF2-40B4-BE49-F238E27FC236}">
                <a16:creationId xmlns:a16="http://schemas.microsoft.com/office/drawing/2014/main" id="{2D4D7175-2D32-AD62-1B0D-82E45AEF038D}"/>
              </a:ext>
            </a:extLst>
          </p:cNvPr>
          <p:cNvCxnSpPr/>
          <p:nvPr/>
        </p:nvCxnSpPr>
        <p:spPr>
          <a:xfrm flipH="1" flipV="1">
            <a:off x="8254761" y="3854289"/>
            <a:ext cx="135198" cy="45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Rectangle 33">
            <a:extLst>
              <a:ext uri="{FF2B5EF4-FFF2-40B4-BE49-F238E27FC236}">
                <a16:creationId xmlns:a16="http://schemas.microsoft.com/office/drawing/2014/main" id="{9EB6A27B-0F5D-E95E-82C3-099CA09591CE}"/>
              </a:ext>
            </a:extLst>
          </p:cNvPr>
          <p:cNvSpPr/>
          <p:nvPr/>
        </p:nvSpPr>
        <p:spPr>
          <a:xfrm>
            <a:off x="6008868" y="5306095"/>
            <a:ext cx="3162162" cy="1323439"/>
          </a:xfrm>
          <a:prstGeom prst="rect">
            <a:avLst/>
          </a:prstGeom>
        </p:spPr>
        <p:txBody>
          <a:bodyPr wrap="square">
            <a:spAutoFit/>
          </a:bodyPr>
          <a:lstStyle/>
          <a:p>
            <a:pPr marL="169863" indent="-169863">
              <a:spcBef>
                <a:spcPts val="300"/>
              </a:spcBef>
            </a:pPr>
            <a:r>
              <a:rPr lang="en-US" sz="1200" dirty="0">
                <a:solidFill>
                  <a:srgbClr val="00B0F0"/>
                </a:solidFill>
                <a:latin typeface="Times New Roman" panose="02020603050405020304" pitchFamily="18" charset="0"/>
                <a:cs typeface="Times New Roman" panose="02020603050405020304" pitchFamily="18" charset="0"/>
              </a:rPr>
              <a:t>5.	</a:t>
            </a:r>
            <a:r>
              <a:rPr lang="en-US" sz="1200" dirty="0">
                <a:solidFill>
                  <a:srgbClr val="00B050"/>
                </a:solidFill>
                <a:latin typeface="Times New Roman" panose="02020603050405020304" pitchFamily="18" charset="0"/>
                <a:cs typeface="Times New Roman" panose="02020603050405020304" pitchFamily="18" charset="0"/>
              </a:rPr>
              <a:t>9 Anchor Boxes </a:t>
            </a:r>
            <a:r>
              <a:rPr lang="en-US" sz="1200" dirty="0">
                <a:latin typeface="Times New Roman" panose="02020603050405020304" pitchFamily="18" charset="0"/>
                <a:cs typeface="Times New Roman" panose="02020603050405020304" pitchFamily="18" charset="0"/>
              </a:rPr>
              <a:t>and</a:t>
            </a:r>
            <a:r>
              <a:rPr lang="en-US" sz="1200" dirty="0">
                <a:solidFill>
                  <a:srgbClr val="00B0F0"/>
                </a:solidFill>
                <a:latin typeface="Times New Roman" panose="02020603050405020304" pitchFamily="18" charset="0"/>
                <a:cs typeface="Times New Roman" panose="02020603050405020304" pitchFamily="18" charset="0"/>
              </a:rPr>
              <a:t> </a:t>
            </a:r>
            <a:r>
              <a:rPr lang="en-US" sz="1200" dirty="0">
                <a:solidFill>
                  <a:srgbClr val="00B050"/>
                </a:solidFill>
                <a:latin typeface="Times New Roman" panose="02020603050405020304" pitchFamily="18" charset="0"/>
                <a:cs typeface="Times New Roman" panose="02020603050405020304" pitchFamily="18" charset="0"/>
              </a:rPr>
              <a:t>Dimension Clusters</a:t>
            </a:r>
            <a:r>
              <a:rPr lang="en-US" sz="1200" dirty="0">
                <a:solidFill>
                  <a:srgbClr val="00B0F0"/>
                </a:solidFill>
                <a:latin typeface="Times New Roman" panose="02020603050405020304" pitchFamily="18" charset="0"/>
                <a:cs typeface="Times New Roman" panose="02020603050405020304" pitchFamily="18" charset="0"/>
              </a:rPr>
              <a:t>.</a:t>
            </a:r>
          </a:p>
          <a:p>
            <a:pPr marL="347663" indent="-174625">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a:t>
            </a:r>
            <a:r>
              <a:rPr lang="en-US" sz="1200" dirty="0">
                <a:solidFill>
                  <a:srgbClr val="00B050"/>
                </a:solidFill>
                <a:latin typeface="Times New Roman" panose="02020603050405020304" pitchFamily="18" charset="0"/>
                <a:cs typeface="Times New Roman" panose="02020603050405020304" pitchFamily="18" charset="0"/>
              </a:rPr>
              <a:t>3 Anchor Boxes/cell</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anc1</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anc2</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anc3</a:t>
            </a:r>
          </a:p>
          <a:p>
            <a:pPr marL="347663" indent="-174625">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Total output bounding boxes: </a:t>
            </a:r>
          </a:p>
          <a:p>
            <a:pPr marL="347663" indent="-174625">
              <a:spcBef>
                <a:spcPts val="300"/>
              </a:spcBef>
            </a:pPr>
            <a:r>
              <a:rPr lang="en-US" sz="1200" dirty="0">
                <a:latin typeface="Times New Roman" panose="02020603050405020304" pitchFamily="18" charset="0"/>
                <a:cs typeface="Times New Roman" panose="02020603050405020304" pitchFamily="18" charset="0"/>
              </a:rPr>
              <a:t>	(13x13+26x26+52x52) cells x 3 Anchor Boxes/cell = 10,647</a:t>
            </a:r>
          </a:p>
          <a:p>
            <a:pPr marL="347663" indent="-174625">
              <a:spcBef>
                <a:spcPts val="300"/>
              </a:spcBef>
            </a:pP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00B050"/>
                </a:solidFill>
                <a:latin typeface="Times New Roman" panose="02020603050405020304" pitchFamily="18" charset="0"/>
                <a:cs typeface="Times New Roman" panose="02020603050405020304" pitchFamily="18" charset="0"/>
              </a:rPr>
              <a:t>(3 Anchor Boxes/cell at each scale grid cell)</a:t>
            </a:r>
          </a:p>
        </p:txBody>
      </p:sp>
      <p:graphicFrame>
        <p:nvGraphicFramePr>
          <p:cNvPr id="141" name="Table 34">
            <a:extLst>
              <a:ext uri="{FF2B5EF4-FFF2-40B4-BE49-F238E27FC236}">
                <a16:creationId xmlns:a16="http://schemas.microsoft.com/office/drawing/2014/main" id="{315E7C5A-58DF-6BBA-8D26-F97936E3E4E6}"/>
              </a:ext>
            </a:extLst>
          </p:cNvPr>
          <p:cNvGraphicFramePr>
            <a:graphicFrameLocks noGrp="1"/>
          </p:cNvGraphicFramePr>
          <p:nvPr/>
        </p:nvGraphicFramePr>
        <p:xfrm>
          <a:off x="922565" y="3191423"/>
          <a:ext cx="1923783" cy="1325880"/>
        </p:xfrm>
        <a:graphic>
          <a:graphicData uri="http://schemas.openxmlformats.org/drawingml/2006/table">
            <a:tbl>
              <a:tblPr firstRow="1" bandRow="1"/>
              <a:tblGrid>
                <a:gridCol w="727882">
                  <a:extLst>
                    <a:ext uri="{9D8B030D-6E8A-4147-A177-3AD203B41FA5}">
                      <a16:colId xmlns:a16="http://schemas.microsoft.com/office/drawing/2014/main" val="3915772399"/>
                    </a:ext>
                  </a:extLst>
                </a:gridCol>
                <a:gridCol w="1195901">
                  <a:extLst>
                    <a:ext uri="{9D8B030D-6E8A-4147-A177-3AD203B41FA5}">
                      <a16:colId xmlns:a16="http://schemas.microsoft.com/office/drawing/2014/main" val="3081982799"/>
                    </a:ext>
                  </a:extLst>
                </a:gridCol>
              </a:tblGrid>
              <a:tr h="0">
                <a:tc>
                  <a:txBody>
                    <a:bodyPr/>
                    <a:lstStyle/>
                    <a:p>
                      <a:r>
                        <a:rPr lang="en-US" sz="800" dirty="0">
                          <a:solidFill>
                            <a:srgbClr val="00B050"/>
                          </a:solidFill>
                          <a:latin typeface="Times New Roman" panose="02020603050405020304" pitchFamily="18" charset="0"/>
                          <a:cs typeface="Times New Roman" panose="02020603050405020304" pitchFamily="18" charset="0"/>
                        </a:rPr>
                        <a:t>3 Grid scales, total grids/scale</a:t>
                      </a:r>
                    </a:p>
                  </a:txBody>
                  <a:tcPr/>
                </a:tc>
                <a:tc>
                  <a:txBody>
                    <a:bodyPr/>
                    <a:lstStyle/>
                    <a:p>
                      <a:r>
                        <a:rPr lang="en-US" sz="1000" dirty="0">
                          <a:solidFill>
                            <a:srgbClr val="FF0000"/>
                          </a:solidFill>
                          <a:latin typeface="Times New Roman" panose="02020603050405020304" pitchFamily="18" charset="0"/>
                          <a:cs typeface="Times New Roman" panose="02020603050405020304" pitchFamily="18" charset="0"/>
                        </a:rPr>
                        <a:t>Cell</a:t>
                      </a:r>
                      <a:r>
                        <a:rPr lang="en-US" sz="1000" baseline="0" dirty="0">
                          <a:solidFill>
                            <a:srgbClr val="FF0000"/>
                          </a:solidFill>
                          <a:latin typeface="Times New Roman" panose="02020603050405020304" pitchFamily="18" charset="0"/>
                          <a:cs typeface="Times New Roman" panose="02020603050405020304" pitchFamily="18" charset="0"/>
                        </a:rPr>
                        <a:t> position (top-left) at image </a:t>
                      </a:r>
                      <a:r>
                        <a:rPr lang="en-US" sz="1000" baseline="0" dirty="0" err="1">
                          <a:solidFill>
                            <a:srgbClr val="FF0000"/>
                          </a:solidFill>
                          <a:latin typeface="Times New Roman" panose="02020603050405020304" pitchFamily="18" charset="0"/>
                          <a:cs typeface="Times New Roman" panose="02020603050405020304" pitchFamily="18" charset="0"/>
                        </a:rPr>
                        <a:t>coord</a:t>
                      </a:r>
                      <a:r>
                        <a:rPr lang="en-US" sz="1000" baseline="0" dirty="0">
                          <a:solidFill>
                            <a:srgbClr val="FF0000"/>
                          </a:solidFill>
                          <a:latin typeface="Times New Roman" panose="02020603050405020304" pitchFamily="18" charset="0"/>
                          <a:cs typeface="Times New Roman" panose="02020603050405020304" pitchFamily="18" charset="0"/>
                        </a:rPr>
                        <a:t>.</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5035611"/>
                  </a:ext>
                </a:extLst>
              </a:tr>
              <a:tr h="0">
                <a:tc>
                  <a:txBody>
                    <a:bodyPr/>
                    <a:lstStyle/>
                    <a:p>
                      <a:r>
                        <a:rPr lang="en-US" sz="1100" dirty="0">
                          <a:latin typeface="Times New Roman" panose="02020603050405020304" pitchFamily="18" charset="0"/>
                          <a:cs typeface="Times New Roman" panose="02020603050405020304" pitchFamily="18" charset="0"/>
                        </a:rPr>
                        <a:t>13x13</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cell1</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8507331"/>
                  </a:ext>
                </a:extLst>
              </a:tr>
              <a:tr h="0">
                <a:tc>
                  <a:txBody>
                    <a:bodyPr/>
                    <a:lstStyle/>
                    <a:p>
                      <a:r>
                        <a:rPr lang="en-US" sz="1100" dirty="0">
                          <a:latin typeface="Times New Roman" panose="02020603050405020304" pitchFamily="18" charset="0"/>
                          <a:cs typeface="Times New Roman" panose="02020603050405020304" pitchFamily="18" charset="0"/>
                        </a:rPr>
                        <a:t>26x26</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cell2</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6718544"/>
                  </a:ext>
                </a:extLst>
              </a:tr>
              <a:tr h="0">
                <a:tc>
                  <a:txBody>
                    <a:bodyPr/>
                    <a:lstStyle/>
                    <a:p>
                      <a:r>
                        <a:rPr lang="en-US" sz="1100" dirty="0">
                          <a:latin typeface="Times New Roman" panose="02020603050405020304" pitchFamily="18" charset="0"/>
                          <a:cs typeface="Times New Roman" panose="02020603050405020304" pitchFamily="18" charset="0"/>
                        </a:rPr>
                        <a:t>52x52</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cell3</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490056"/>
                  </a:ext>
                </a:extLst>
              </a:tr>
            </a:tbl>
          </a:graphicData>
        </a:graphic>
      </p:graphicFrame>
      <p:cxnSp>
        <p:nvCxnSpPr>
          <p:cNvPr id="142" name="直線接點 141">
            <a:extLst>
              <a:ext uri="{FF2B5EF4-FFF2-40B4-BE49-F238E27FC236}">
                <a16:creationId xmlns:a16="http://schemas.microsoft.com/office/drawing/2014/main" id="{FFC81397-D573-C102-AF96-EEDAC3EFC396}"/>
              </a:ext>
            </a:extLst>
          </p:cNvPr>
          <p:cNvCxnSpPr/>
          <p:nvPr/>
        </p:nvCxnSpPr>
        <p:spPr>
          <a:xfrm>
            <a:off x="574157" y="680007"/>
            <a:ext cx="300661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0E5C73D6-EEF3-7DCC-596E-7EE6FD645912}"/>
              </a:ext>
            </a:extLst>
          </p:cNvPr>
          <p:cNvCxnSpPr/>
          <p:nvPr/>
        </p:nvCxnSpPr>
        <p:spPr>
          <a:xfrm flipH="1">
            <a:off x="553767" y="650955"/>
            <a:ext cx="9046" cy="23178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9C2F5900-19FB-371A-4ABD-E6E63D7A3959}"/>
              </a:ext>
            </a:extLst>
          </p:cNvPr>
          <p:cNvCxnSpPr/>
          <p:nvPr/>
        </p:nvCxnSpPr>
        <p:spPr>
          <a:xfrm>
            <a:off x="574157" y="2914736"/>
            <a:ext cx="3093327" cy="2777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45" name="文字方塊 144">
            <a:extLst>
              <a:ext uri="{FF2B5EF4-FFF2-40B4-BE49-F238E27FC236}">
                <a16:creationId xmlns:a16="http://schemas.microsoft.com/office/drawing/2014/main" id="{AD07ED3F-8303-1E34-52C3-1EA07AEA39C8}"/>
              </a:ext>
            </a:extLst>
          </p:cNvPr>
          <p:cNvSpPr txBox="1"/>
          <p:nvPr/>
        </p:nvSpPr>
        <p:spPr>
          <a:xfrm>
            <a:off x="2463958" y="3505434"/>
            <a:ext cx="557625" cy="246221"/>
          </a:xfrm>
          <a:prstGeom prst="rect">
            <a:avLst/>
          </a:prstGeom>
          <a:noFill/>
        </p:spPr>
        <p:txBody>
          <a:bodyPr wrap="square" rtlCol="0">
            <a:spAutoFit/>
          </a:bodyPr>
          <a:lstStyle/>
          <a:p>
            <a:r>
              <a:rPr lang="en-US" sz="1000" dirty="0">
                <a:solidFill>
                  <a:srgbClr val="FF0000"/>
                </a:solidFill>
              </a:rPr>
              <a:t>??o/P</a:t>
            </a:r>
          </a:p>
        </p:txBody>
      </p:sp>
      <p:sp>
        <p:nvSpPr>
          <p:cNvPr id="146" name="文字方塊 145">
            <a:extLst>
              <a:ext uri="{FF2B5EF4-FFF2-40B4-BE49-F238E27FC236}">
                <a16:creationId xmlns:a16="http://schemas.microsoft.com/office/drawing/2014/main" id="{118F4F91-7F0E-E217-10AC-037FB0D6FA92}"/>
              </a:ext>
            </a:extLst>
          </p:cNvPr>
          <p:cNvSpPr txBox="1"/>
          <p:nvPr/>
        </p:nvSpPr>
        <p:spPr>
          <a:xfrm>
            <a:off x="3794893" y="3633961"/>
            <a:ext cx="557625" cy="246221"/>
          </a:xfrm>
          <a:prstGeom prst="rect">
            <a:avLst/>
          </a:prstGeom>
          <a:noFill/>
        </p:spPr>
        <p:txBody>
          <a:bodyPr wrap="square" rtlCol="0">
            <a:spAutoFit/>
          </a:bodyPr>
          <a:lstStyle/>
          <a:p>
            <a:r>
              <a:rPr lang="en-US" sz="1000" dirty="0">
                <a:solidFill>
                  <a:srgbClr val="FF0000"/>
                </a:solidFill>
              </a:rPr>
              <a:t>??o/P</a:t>
            </a:r>
          </a:p>
        </p:txBody>
      </p:sp>
      <p:sp>
        <p:nvSpPr>
          <p:cNvPr id="147" name="文字方塊 146">
            <a:extLst>
              <a:ext uri="{FF2B5EF4-FFF2-40B4-BE49-F238E27FC236}">
                <a16:creationId xmlns:a16="http://schemas.microsoft.com/office/drawing/2014/main" id="{46441356-84F0-AB5A-4EF5-FD248B846829}"/>
              </a:ext>
            </a:extLst>
          </p:cNvPr>
          <p:cNvSpPr txBox="1"/>
          <p:nvPr/>
        </p:nvSpPr>
        <p:spPr>
          <a:xfrm>
            <a:off x="6209496" y="4498337"/>
            <a:ext cx="557625" cy="246221"/>
          </a:xfrm>
          <a:prstGeom prst="rect">
            <a:avLst/>
          </a:prstGeom>
          <a:noFill/>
        </p:spPr>
        <p:txBody>
          <a:bodyPr wrap="square" rtlCol="0">
            <a:spAutoFit/>
          </a:bodyPr>
          <a:lstStyle/>
          <a:p>
            <a:r>
              <a:rPr lang="en-US" sz="1000" dirty="0">
                <a:solidFill>
                  <a:srgbClr val="FF0000"/>
                </a:solidFill>
              </a:rPr>
              <a:t>??o/P</a:t>
            </a:r>
          </a:p>
        </p:txBody>
      </p:sp>
      <p:sp>
        <p:nvSpPr>
          <p:cNvPr id="148" name="矩形 147">
            <a:extLst>
              <a:ext uri="{FF2B5EF4-FFF2-40B4-BE49-F238E27FC236}">
                <a16:creationId xmlns:a16="http://schemas.microsoft.com/office/drawing/2014/main" id="{A640D895-3892-886B-9459-BBB70029DE44}"/>
              </a:ext>
            </a:extLst>
          </p:cNvPr>
          <p:cNvSpPr/>
          <p:nvPr/>
        </p:nvSpPr>
        <p:spPr>
          <a:xfrm>
            <a:off x="2532499" y="2928624"/>
            <a:ext cx="1113994" cy="108512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矩形 148">
            <a:extLst>
              <a:ext uri="{FF2B5EF4-FFF2-40B4-BE49-F238E27FC236}">
                <a16:creationId xmlns:a16="http://schemas.microsoft.com/office/drawing/2014/main" id="{FBA97ACF-80B1-CC3D-B136-E2C981FC363E}"/>
              </a:ext>
            </a:extLst>
          </p:cNvPr>
          <p:cNvSpPr/>
          <p:nvPr/>
        </p:nvSpPr>
        <p:spPr>
          <a:xfrm>
            <a:off x="3794893" y="3552757"/>
            <a:ext cx="2145190" cy="8519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矩形 149">
            <a:extLst>
              <a:ext uri="{FF2B5EF4-FFF2-40B4-BE49-F238E27FC236}">
                <a16:creationId xmlns:a16="http://schemas.microsoft.com/office/drawing/2014/main" id="{A0119CAE-7230-DA8B-085A-ACBAB38A0DC0}"/>
              </a:ext>
            </a:extLst>
          </p:cNvPr>
          <p:cNvSpPr/>
          <p:nvPr/>
        </p:nvSpPr>
        <p:spPr>
          <a:xfrm>
            <a:off x="6209495" y="4200659"/>
            <a:ext cx="2731303" cy="108512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直線接點 150">
            <a:extLst>
              <a:ext uri="{FF2B5EF4-FFF2-40B4-BE49-F238E27FC236}">
                <a16:creationId xmlns:a16="http://schemas.microsoft.com/office/drawing/2014/main" id="{5FFA0DC0-6775-18E4-24DD-BDFFB29126CD}"/>
              </a:ext>
            </a:extLst>
          </p:cNvPr>
          <p:cNvCxnSpPr/>
          <p:nvPr/>
        </p:nvCxnSpPr>
        <p:spPr>
          <a:xfrm flipH="1">
            <a:off x="3637633" y="657967"/>
            <a:ext cx="9046" cy="23178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52" name="Picture 7">
            <a:extLst>
              <a:ext uri="{FF2B5EF4-FFF2-40B4-BE49-F238E27FC236}">
                <a16:creationId xmlns:a16="http://schemas.microsoft.com/office/drawing/2014/main" id="{A8722C6E-9079-817D-A9A8-6A69B963E0EE}"/>
              </a:ext>
            </a:extLst>
          </p:cNvPr>
          <p:cNvPicPr>
            <a:picLocks noChangeAspect="1"/>
          </p:cNvPicPr>
          <p:nvPr/>
        </p:nvPicPr>
        <p:blipFill>
          <a:blip r:embed="rId6"/>
          <a:stretch>
            <a:fillRect/>
          </a:stretch>
        </p:blipFill>
        <p:spPr>
          <a:xfrm>
            <a:off x="1660764" y="2482175"/>
            <a:ext cx="973927" cy="413181"/>
          </a:xfrm>
          <a:prstGeom prst="rect">
            <a:avLst/>
          </a:prstGeom>
        </p:spPr>
      </p:pic>
      <p:sp>
        <p:nvSpPr>
          <p:cNvPr id="153" name="投影片編號版面配置區 3">
            <a:extLst>
              <a:ext uri="{FF2B5EF4-FFF2-40B4-BE49-F238E27FC236}">
                <a16:creationId xmlns:a16="http://schemas.microsoft.com/office/drawing/2014/main" id="{11ACAA5E-C290-4E5D-0846-7F3709030E72}"/>
              </a:ext>
            </a:extLst>
          </p:cNvPr>
          <p:cNvSpPr>
            <a:spLocks noGrp="1"/>
          </p:cNvSpPr>
          <p:nvPr>
            <p:ph type="sldNum" sz="quarter" idx="12"/>
          </p:nvPr>
        </p:nvSpPr>
        <p:spPr>
          <a:xfrm>
            <a:off x="6457950" y="6356351"/>
            <a:ext cx="2057400" cy="365125"/>
          </a:xfrm>
        </p:spPr>
        <p:txBody>
          <a:bodyPr/>
          <a:lstStyle/>
          <a:p>
            <a:fld id="{F8A2D2AA-0FE8-4114-AED6-026211289AC6}" type="slidenum">
              <a:rPr lang="zh-TW" altLang="en-US" smtClean="0"/>
              <a:pPr/>
              <a:t>21</a:t>
            </a:fld>
            <a:endParaRPr lang="zh-TW" altLang="en-US"/>
          </a:p>
        </p:txBody>
      </p:sp>
    </p:spTree>
    <p:extLst>
      <p:ext uri="{BB962C8B-B14F-4D97-AF65-F5344CB8AC3E}">
        <p14:creationId xmlns:p14="http://schemas.microsoft.com/office/powerpoint/2010/main" val="335266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39CAF-C637-BA4E-DDC9-C2139B1A5AF4}"/>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656A6795-104A-7A08-8C65-267AD76973C6}"/>
              </a:ext>
            </a:extLst>
          </p:cNvPr>
          <p:cNvSpPr>
            <a:spLocks noGrp="1"/>
          </p:cNvSpPr>
          <p:nvPr>
            <p:ph type="title"/>
          </p:nvPr>
        </p:nvSpPr>
        <p:spPr>
          <a:xfrm>
            <a:off x="0" y="-240200"/>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1.2.2-2 Related Works: YOLOv3</a:t>
            </a:r>
            <a:endParaRPr lang="zh-TW" altLang="en-US" sz="2400" dirty="0"/>
          </a:p>
        </p:txBody>
      </p:sp>
      <p:pic>
        <p:nvPicPr>
          <p:cNvPr id="3" name="Picture 6">
            <a:extLst>
              <a:ext uri="{FF2B5EF4-FFF2-40B4-BE49-F238E27FC236}">
                <a16:creationId xmlns:a16="http://schemas.microsoft.com/office/drawing/2014/main" id="{C9A4E4C6-2F72-D937-0A37-E02B269E9E7F}"/>
              </a:ext>
            </a:extLst>
          </p:cNvPr>
          <p:cNvPicPr>
            <a:picLocks noChangeAspect="1"/>
          </p:cNvPicPr>
          <p:nvPr/>
        </p:nvPicPr>
        <p:blipFill>
          <a:blip r:embed="rId2"/>
          <a:stretch>
            <a:fillRect/>
          </a:stretch>
        </p:blipFill>
        <p:spPr>
          <a:xfrm>
            <a:off x="716564" y="3096620"/>
            <a:ext cx="4867275" cy="3305175"/>
          </a:xfrm>
          <a:prstGeom prst="rect">
            <a:avLst/>
          </a:prstGeom>
        </p:spPr>
      </p:pic>
      <p:sp>
        <p:nvSpPr>
          <p:cNvPr id="7" name="Content Placeholder 2">
            <a:extLst>
              <a:ext uri="{FF2B5EF4-FFF2-40B4-BE49-F238E27FC236}">
                <a16:creationId xmlns:a16="http://schemas.microsoft.com/office/drawing/2014/main" id="{EA091859-C4AB-E898-59A4-1578B26CE042}"/>
              </a:ext>
            </a:extLst>
          </p:cNvPr>
          <p:cNvSpPr>
            <a:spLocks noGrp="1"/>
          </p:cNvSpPr>
          <p:nvPr>
            <p:ph idx="1"/>
          </p:nvPr>
        </p:nvSpPr>
        <p:spPr>
          <a:xfrm>
            <a:off x="195656" y="367870"/>
            <a:ext cx="6635450" cy="3623846"/>
          </a:xfrm>
        </p:spPr>
        <p:txBody>
          <a:bodyPr>
            <a:noAutofit/>
          </a:bodyPr>
          <a:lstStyle/>
          <a:p>
            <a:pPr marL="457200" indent="-457200">
              <a:spcBef>
                <a:spcPts val="300"/>
              </a:spcBef>
              <a:buSzPct val="100000"/>
              <a:buNone/>
            </a:pPr>
            <a:r>
              <a:rPr lang="en-US" altLang="zh-TW" sz="1400" u="sng" dirty="0">
                <a:solidFill>
                  <a:srgbClr val="FF0000"/>
                </a:solidFill>
                <a:latin typeface="Times New Roman" panose="02020603050405020304" pitchFamily="18" charset="0"/>
                <a:cs typeface="Times New Roman" panose="02020603050405020304" pitchFamily="18" charset="0"/>
              </a:rPr>
              <a:t>a. Feature Extractor (1/3):</a:t>
            </a:r>
            <a:r>
              <a:rPr lang="en-US" altLang="zh-TW" sz="1400" dirty="0">
                <a:solidFill>
                  <a:srgbClr val="FF0000"/>
                </a:solidFill>
                <a:latin typeface="Times New Roman" panose="02020603050405020304" pitchFamily="18" charset="0"/>
                <a:cs typeface="Times New Roman" panose="02020603050405020304" pitchFamily="18" charset="0"/>
              </a:rPr>
              <a:t> (</a:t>
            </a:r>
            <a:r>
              <a:rPr lang="en-US" sz="1400" b="1" u="sng" dirty="0">
                <a:solidFill>
                  <a:srgbClr val="FF0000"/>
                </a:solidFill>
                <a:latin typeface="Times New Roman" panose="02020603050405020304" pitchFamily="18" charset="0"/>
                <a:cs typeface="Times New Roman" panose="02020603050405020304" pitchFamily="18" charset="0"/>
              </a:rPr>
              <a:t>Feature Pyramid Network (FPN)</a:t>
            </a:r>
            <a:r>
              <a:rPr lang="en-US" sz="1400" dirty="0">
                <a:solidFill>
                  <a:srgbClr val="FF0000"/>
                </a:solidFill>
                <a:latin typeface="Times New Roman" panose="02020603050405020304" pitchFamily="18" charset="0"/>
                <a:cs typeface="Times New Roman" panose="02020603050405020304" pitchFamily="18" charset="0"/>
              </a:rPr>
              <a:t>)</a:t>
            </a:r>
          </a:p>
          <a:p>
            <a:pPr marL="228600">
              <a:spcBef>
                <a:spcPts val="300"/>
              </a:spcBef>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feature maps are taken from earlier layers by up-sampling 2x and concatenation.</a:t>
            </a:r>
          </a:p>
          <a:p>
            <a:pPr marL="228600">
              <a:spcBef>
                <a:spcPts val="300"/>
              </a:spcBef>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Allow get more </a:t>
            </a:r>
            <a:r>
              <a:rPr lang="en-US" sz="1400" dirty="0">
                <a:solidFill>
                  <a:srgbClr val="FF0000"/>
                </a:solidFill>
                <a:latin typeface="Times New Roman" panose="02020603050405020304" pitchFamily="18" charset="0"/>
                <a:cs typeface="Times New Roman" panose="02020603050405020304" pitchFamily="18" charset="0"/>
              </a:rPr>
              <a:t>meaningful semantic information </a:t>
            </a:r>
            <a:r>
              <a:rPr lang="en-US" sz="1400" dirty="0">
                <a:latin typeface="Times New Roman" panose="02020603050405020304" pitchFamily="18" charset="0"/>
                <a:cs typeface="Times New Roman" panose="02020603050405020304" pitchFamily="18" charset="0"/>
              </a:rPr>
              <a:t>from the </a:t>
            </a:r>
            <a:r>
              <a:rPr lang="en-US" sz="1400" dirty="0" err="1">
                <a:latin typeface="Times New Roman" panose="02020603050405020304" pitchFamily="18" charset="0"/>
                <a:cs typeface="Times New Roman" panose="02020603050405020304" pitchFamily="18" charset="0"/>
              </a:rPr>
              <a:t>upsampled</a:t>
            </a:r>
            <a:r>
              <a:rPr lang="en-US" sz="1400" dirty="0">
                <a:latin typeface="Times New Roman" panose="02020603050405020304" pitchFamily="18" charset="0"/>
                <a:cs typeface="Times New Roman" panose="02020603050405020304" pitchFamily="18" charset="0"/>
              </a:rPr>
              <a:t> features and </a:t>
            </a:r>
            <a:r>
              <a:rPr lang="en-US" sz="1400" dirty="0">
                <a:solidFill>
                  <a:srgbClr val="FF0000"/>
                </a:solidFill>
                <a:latin typeface="Times New Roman" panose="02020603050405020304" pitchFamily="18" charset="0"/>
                <a:cs typeface="Times New Roman" panose="02020603050405020304" pitchFamily="18" charset="0"/>
              </a:rPr>
              <a:t>finer-</a:t>
            </a:r>
            <a:r>
              <a:rPr lang="en-US" sz="1400" dirty="0" err="1">
                <a:solidFill>
                  <a:srgbClr val="FF0000"/>
                </a:solidFill>
                <a:latin typeface="Times New Roman" panose="02020603050405020304" pitchFamily="18" charset="0"/>
                <a:cs typeface="Times New Roman" panose="02020603050405020304" pitchFamily="18" charset="0"/>
              </a:rPr>
              <a:t>granied</a:t>
            </a:r>
            <a:r>
              <a:rPr lang="en-US" sz="1400" dirty="0">
                <a:solidFill>
                  <a:srgbClr val="FF0000"/>
                </a:solidFill>
                <a:latin typeface="Times New Roman" panose="02020603050405020304" pitchFamily="18" charset="0"/>
                <a:cs typeface="Times New Roman" panose="02020603050405020304" pitchFamily="18" charset="0"/>
              </a:rPr>
              <a:t> information</a:t>
            </a:r>
            <a:r>
              <a:rPr lang="en-US" sz="1400" dirty="0">
                <a:latin typeface="Times New Roman" panose="02020603050405020304" pitchFamily="18" charset="0"/>
                <a:cs typeface="Times New Roman" panose="02020603050405020304" pitchFamily="18" charset="0"/>
              </a:rPr>
              <a:t> from earlier feature map.</a:t>
            </a:r>
          </a:p>
        </p:txBody>
      </p:sp>
      <p:sp>
        <p:nvSpPr>
          <p:cNvPr id="8" name="Rectangle 46">
            <a:extLst>
              <a:ext uri="{FF2B5EF4-FFF2-40B4-BE49-F238E27FC236}">
                <a16:creationId xmlns:a16="http://schemas.microsoft.com/office/drawing/2014/main" id="{5183B36C-E119-F556-2DFF-E627FF7E39CE}"/>
              </a:ext>
            </a:extLst>
          </p:cNvPr>
          <p:cNvSpPr/>
          <p:nvPr/>
        </p:nvSpPr>
        <p:spPr>
          <a:xfrm>
            <a:off x="94004" y="297032"/>
            <a:ext cx="8973083" cy="652898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96875" lvl="1">
              <a:spcBef>
                <a:spcPts val="200"/>
              </a:spcBef>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34D15AB3-2BA2-9C15-E017-22561239B077}"/>
              </a:ext>
            </a:extLst>
          </p:cNvPr>
          <p:cNvSpPr txBox="1">
            <a:spLocks/>
          </p:cNvSpPr>
          <p:nvPr/>
        </p:nvSpPr>
        <p:spPr>
          <a:xfrm>
            <a:off x="142309" y="206606"/>
            <a:ext cx="5448118" cy="3630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3.3 </a:t>
            </a:r>
            <a:r>
              <a:rPr lang="en-US" sz="1600" b="0" dirty="0">
                <a:latin typeface="Times New Roman" panose="02020603050405020304" pitchFamily="18" charset="0"/>
                <a:cs typeface="Times New Roman" panose="02020603050405020304" pitchFamily="18" charset="0"/>
              </a:rPr>
              <a:t>YoloV3 Model for Detection and Classification Tasks </a:t>
            </a:r>
            <a:r>
              <a:rPr lang="en-US" sz="1600" b="0" dirty="0" err="1">
                <a:solidFill>
                  <a:srgbClr val="FF0000"/>
                </a:solidFill>
                <a:latin typeface="Times New Roman" panose="02020603050405020304" pitchFamily="18" charset="0"/>
                <a:cs typeface="Times New Roman" panose="02020603050405020304" pitchFamily="18" charset="0"/>
              </a:rPr>
              <a:t>jj</a:t>
            </a:r>
            <a:endParaRPr lang="en-US" sz="1600" b="0" dirty="0">
              <a:solidFill>
                <a:srgbClr val="FF0000"/>
              </a:solidFill>
              <a:latin typeface="Times New Roman" panose="02020603050405020304" pitchFamily="18" charset="0"/>
              <a:cs typeface="Times New Roman" panose="02020603050405020304" pitchFamily="18" charset="0"/>
            </a:endParaRPr>
          </a:p>
        </p:txBody>
      </p:sp>
      <p:sp>
        <p:nvSpPr>
          <p:cNvPr id="10" name="Rectangle 63">
            <a:extLst>
              <a:ext uri="{FF2B5EF4-FFF2-40B4-BE49-F238E27FC236}">
                <a16:creationId xmlns:a16="http://schemas.microsoft.com/office/drawing/2014/main" id="{A74602A1-499D-AE51-B756-4894482DEF49}"/>
              </a:ext>
            </a:extLst>
          </p:cNvPr>
          <p:cNvSpPr/>
          <p:nvPr/>
        </p:nvSpPr>
        <p:spPr>
          <a:xfrm>
            <a:off x="188008" y="369482"/>
            <a:ext cx="8791712" cy="637481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96875" lvl="1">
              <a:spcBef>
                <a:spcPts val="200"/>
              </a:spcBef>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 name="Rectangle 24">
            <a:extLst>
              <a:ext uri="{FF2B5EF4-FFF2-40B4-BE49-F238E27FC236}">
                <a16:creationId xmlns:a16="http://schemas.microsoft.com/office/drawing/2014/main" id="{D4F52189-9361-602D-A067-12F8183EEF9A}"/>
              </a:ext>
            </a:extLst>
          </p:cNvPr>
          <p:cNvSpPr/>
          <p:nvPr/>
        </p:nvSpPr>
        <p:spPr>
          <a:xfrm>
            <a:off x="2979147" y="6474288"/>
            <a:ext cx="3157659" cy="276999"/>
          </a:xfrm>
          <a:prstGeom prst="rect">
            <a:avLst/>
          </a:prstGeom>
        </p:spPr>
        <p:txBody>
          <a:bodyPr wrap="none">
            <a:spAutoFit/>
          </a:bodyPr>
          <a:lstStyle/>
          <a:p>
            <a:r>
              <a:rPr lang="en-US" sz="1200" i="1" dirty="0">
                <a:latin typeface="Times New Roman" panose="02020603050405020304" pitchFamily="18" charset="0"/>
                <a:cs typeface="Times New Roman" panose="02020603050405020304" pitchFamily="18" charset="0"/>
              </a:rPr>
              <a:t>Fig. YoloV3 Network based on Feature Pyramid</a:t>
            </a:r>
          </a:p>
        </p:txBody>
      </p:sp>
      <p:pic>
        <p:nvPicPr>
          <p:cNvPr id="12" name="Picture 4" descr="Káº¿t quáº£ hÃ¬nh áº£nh cho upsampling stride 2 yolov3">
            <a:extLst>
              <a:ext uri="{FF2B5EF4-FFF2-40B4-BE49-F238E27FC236}">
                <a16:creationId xmlns:a16="http://schemas.microsoft.com/office/drawing/2014/main" id="{B5078F61-CC4F-5C5D-DD08-0DD72A3787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08" t="72426" r="34083"/>
          <a:stretch/>
        </p:blipFill>
        <p:spPr bwMode="auto">
          <a:xfrm>
            <a:off x="5740004" y="3188671"/>
            <a:ext cx="1386840" cy="13794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áº¿t quáº£ hÃ¬nh áº£nh cho upsampling stride 2 yolov3">
            <a:extLst>
              <a:ext uri="{FF2B5EF4-FFF2-40B4-BE49-F238E27FC236}">
                <a16:creationId xmlns:a16="http://schemas.microsoft.com/office/drawing/2014/main" id="{AD7A1C81-0971-96EE-E7D0-65BB958A4F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569" t="40369" r="34200" b="31407"/>
          <a:stretch/>
        </p:blipFill>
        <p:spPr bwMode="auto">
          <a:xfrm>
            <a:off x="5724766" y="4687901"/>
            <a:ext cx="703151" cy="7042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áº¿t quáº£ hÃ¬nh áº£nh cho upsampling stride 2 yolov3">
            <a:extLst>
              <a:ext uri="{FF2B5EF4-FFF2-40B4-BE49-F238E27FC236}">
                <a16:creationId xmlns:a16="http://schemas.microsoft.com/office/drawing/2014/main" id="{0D576E43-6FF6-418D-5CDD-041F0F66594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951" t="8187" r="34554" b="62678"/>
          <a:stretch/>
        </p:blipFill>
        <p:spPr bwMode="auto">
          <a:xfrm>
            <a:off x="5719944" y="5788870"/>
            <a:ext cx="405317" cy="3986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99">
            <a:extLst>
              <a:ext uri="{FF2B5EF4-FFF2-40B4-BE49-F238E27FC236}">
                <a16:creationId xmlns:a16="http://schemas.microsoft.com/office/drawing/2014/main" id="{7011461A-4897-87EC-C996-4840E9AABD2C}"/>
              </a:ext>
            </a:extLst>
          </p:cNvPr>
          <p:cNvSpPr/>
          <p:nvPr/>
        </p:nvSpPr>
        <p:spPr>
          <a:xfrm>
            <a:off x="7008341" y="5377770"/>
            <a:ext cx="1930516" cy="9079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lvl="1">
              <a:spcBef>
                <a:spcPts val="300"/>
              </a:spcBef>
              <a:buSzPct val="100000"/>
            </a:pPr>
            <a:r>
              <a:rPr lang="en-US" sz="1200" b="1" dirty="0">
                <a:latin typeface="Times New Roman" panose="02020603050405020304" pitchFamily="18" charset="0"/>
                <a:cs typeface="Times New Roman" panose="02020603050405020304" pitchFamily="18" charset="0"/>
              </a:rPr>
              <a:t>Total output predictions: </a:t>
            </a:r>
          </a:p>
          <a:p>
            <a:pPr marL="0" lvl="1">
              <a:spcBef>
                <a:spcPts val="300"/>
              </a:spcBef>
              <a:buSzPct val="100000"/>
            </a:pPr>
            <a:r>
              <a:rPr lang="en-US" sz="1200" dirty="0">
                <a:latin typeface="Times New Roman" panose="02020603050405020304" pitchFamily="18" charset="0"/>
                <a:cs typeface="Times New Roman" panose="02020603050405020304" pitchFamily="18" charset="0"/>
              </a:rPr>
              <a:t>(13x13+26x26+52x52) grid cells x 3 anchor boxes/cell</a:t>
            </a:r>
          </a:p>
          <a:p>
            <a:pPr marL="0" lvl="1">
              <a:spcBef>
                <a:spcPts val="300"/>
              </a:spcBef>
              <a:buSzPct val="100000"/>
            </a:pP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10,647</a:t>
            </a:r>
            <a:r>
              <a:rPr lang="en-US" sz="1200" dirty="0">
                <a:latin typeface="Times New Roman" panose="02020603050405020304" pitchFamily="18" charset="0"/>
                <a:cs typeface="Times New Roman" panose="02020603050405020304" pitchFamily="18" charset="0"/>
              </a:rPr>
              <a:t> boxes</a:t>
            </a:r>
          </a:p>
        </p:txBody>
      </p:sp>
      <p:grpSp>
        <p:nvGrpSpPr>
          <p:cNvPr id="16" name="Group 10">
            <a:extLst>
              <a:ext uri="{FF2B5EF4-FFF2-40B4-BE49-F238E27FC236}">
                <a16:creationId xmlns:a16="http://schemas.microsoft.com/office/drawing/2014/main" id="{6B9D5880-9FC3-7DAC-8027-24B157536F69}"/>
              </a:ext>
            </a:extLst>
          </p:cNvPr>
          <p:cNvGrpSpPr/>
          <p:nvPr/>
        </p:nvGrpSpPr>
        <p:grpSpPr>
          <a:xfrm>
            <a:off x="412773" y="1361885"/>
            <a:ext cx="8600622" cy="1574365"/>
            <a:chOff x="412773" y="1385814"/>
            <a:chExt cx="8600622" cy="1574365"/>
          </a:xfrm>
        </p:grpSpPr>
        <p:sp>
          <p:nvSpPr>
            <p:cNvPr id="17" name="矩形 9">
              <a:extLst>
                <a:ext uri="{FF2B5EF4-FFF2-40B4-BE49-F238E27FC236}">
                  <a16:creationId xmlns:a16="http://schemas.microsoft.com/office/drawing/2014/main" id="{BD4AAAEE-DC9C-2CF5-2CAE-DFBFBA1724A2}"/>
                </a:ext>
              </a:extLst>
            </p:cNvPr>
            <p:cNvSpPr/>
            <p:nvPr/>
          </p:nvSpPr>
          <p:spPr>
            <a:xfrm>
              <a:off x="5013633" y="1385814"/>
              <a:ext cx="3999762" cy="1569660"/>
            </a:xfrm>
            <a:prstGeom prst="rect">
              <a:avLst/>
            </a:prstGeom>
          </p:spPr>
          <p:txBody>
            <a:bodyPr wrap="square">
              <a:spAutoFit/>
            </a:bodyPr>
            <a:lstStyle/>
            <a:p>
              <a:pPr marL="0" lvl="1"/>
              <a:r>
                <a:rPr lang="en-US" altLang="zh-TW" sz="1200" b="1" dirty="0">
                  <a:solidFill>
                    <a:srgbClr val="00B0F0"/>
                  </a:solidFill>
                  <a:latin typeface="Times New Roman" panose="02020603050405020304" pitchFamily="18" charset="0"/>
                  <a:cs typeface="Times New Roman" panose="02020603050405020304" pitchFamily="18" charset="0"/>
                </a:rPr>
                <a:t>Feature Pyramid Network (FPN)</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Top-down</a:t>
              </a:r>
              <a:r>
                <a:rPr lang="en-US" altLang="zh-TW" sz="1200" dirty="0">
                  <a:latin typeface="Times New Roman" panose="02020603050405020304" pitchFamily="18" charset="0"/>
                  <a:cs typeface="Times New Roman" panose="02020603050405020304" pitchFamily="18" charset="0"/>
                </a:rPr>
                <a:t> pathway: feedforward computation of the backbone </a:t>
              </a:r>
              <a:r>
                <a:rPr lang="en-US" altLang="zh-TW" sz="1200" dirty="0" err="1">
                  <a:latin typeface="Times New Roman" panose="02020603050405020304" pitchFamily="18" charset="0"/>
                  <a:cs typeface="Times New Roman" panose="02020603050405020304" pitchFamily="18" charset="0"/>
                </a:rPr>
                <a:t>ConvNet</a:t>
              </a:r>
              <a:r>
                <a:rPr lang="en-US" altLang="zh-TW" sz="1200" dirty="0">
                  <a:latin typeface="Times New Roman" panose="02020603050405020304" pitchFamily="18" charset="0"/>
                  <a:cs typeface="Times New Roman" panose="02020603050405020304" pitchFamily="18" charset="0"/>
                </a:rPr>
                <a:t> </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Bottom-up </a:t>
              </a:r>
              <a:r>
                <a:rPr lang="en-US" altLang="zh-TW" sz="1200" dirty="0">
                  <a:latin typeface="Times New Roman" panose="02020603050405020304" pitchFamily="18" charset="0"/>
                  <a:cs typeface="Times New Roman" panose="02020603050405020304" pitchFamily="18" charset="0"/>
                </a:rPr>
                <a:t>pathway: </a:t>
              </a:r>
              <a:r>
                <a:rPr lang="en-US" altLang="zh-TW" sz="1200" dirty="0" err="1">
                  <a:latin typeface="Times New Roman" panose="02020603050405020304" pitchFamily="18" charset="0"/>
                  <a:cs typeface="Times New Roman" panose="02020603050405020304" pitchFamily="18" charset="0"/>
                </a:rPr>
                <a:t>upsample</a:t>
              </a:r>
              <a:r>
                <a:rPr lang="en-US" altLang="zh-TW" sz="1200" dirty="0">
                  <a:latin typeface="Times New Roman" panose="02020603050405020304" pitchFamily="18" charset="0"/>
                  <a:cs typeface="Times New Roman" panose="02020603050405020304" pitchFamily="18" charset="0"/>
                </a:rPr>
                <a:t> the coarser-resolution feature map by a factor of 2 (using linear interpolation </a:t>
              </a:r>
              <a:r>
                <a:rPr lang="en-US" altLang="zh-TW" sz="1200" dirty="0" err="1">
                  <a:latin typeface="Times New Roman" panose="02020603050405020304" pitchFamily="18" charset="0"/>
                  <a:cs typeface="Times New Roman" panose="02020603050405020304" pitchFamily="18" charset="0"/>
                </a:rPr>
                <a:t>upsampling</a:t>
              </a:r>
              <a:r>
                <a:rPr lang="en-US" altLang="zh-TW" sz="1200" dirty="0">
                  <a:latin typeface="Times New Roman" panose="02020603050405020304" pitchFamily="18" charset="0"/>
                  <a:cs typeface="Times New Roman" panose="02020603050405020304" pitchFamily="18" charset="0"/>
                </a:rPr>
                <a:t> for simplicity)</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Lateral</a:t>
              </a:r>
              <a:r>
                <a:rPr lang="en-US" altLang="zh-TW" sz="1200" dirty="0">
                  <a:latin typeface="Times New Roman" panose="02020603050405020304" pitchFamily="18" charset="0"/>
                  <a:cs typeface="Times New Roman" panose="02020603050405020304" pitchFamily="18" charset="0"/>
                </a:rPr>
                <a:t> connections: The </a:t>
              </a:r>
              <a:r>
                <a:rPr lang="en-US" altLang="zh-TW" sz="1200" dirty="0" err="1">
                  <a:latin typeface="Times New Roman" panose="02020603050405020304" pitchFamily="18" charset="0"/>
                  <a:cs typeface="Times New Roman" panose="02020603050405020304" pitchFamily="18" charset="0"/>
                </a:rPr>
                <a:t>upsampled</a:t>
              </a:r>
              <a:r>
                <a:rPr lang="en-US" altLang="zh-TW" sz="1200" dirty="0">
                  <a:latin typeface="Times New Roman" panose="02020603050405020304" pitchFamily="18" charset="0"/>
                  <a:cs typeface="Times New Roman" panose="02020603050405020304" pitchFamily="18" charset="0"/>
                </a:rPr>
                <a:t> map is merged with the feature map from 36</a:t>
              </a:r>
              <a:r>
                <a:rPr lang="en-US" altLang="zh-TW" sz="1200" baseline="30000" dirty="0">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and 61th layer by addition.</a:t>
              </a:r>
            </a:p>
          </p:txBody>
        </p:sp>
        <p:grpSp>
          <p:nvGrpSpPr>
            <p:cNvPr id="18" name="Group 9">
              <a:extLst>
                <a:ext uri="{FF2B5EF4-FFF2-40B4-BE49-F238E27FC236}">
                  <a16:creationId xmlns:a16="http://schemas.microsoft.com/office/drawing/2014/main" id="{19E7F4B0-B9A9-6416-6B5D-90D9478C2590}"/>
                </a:ext>
              </a:extLst>
            </p:cNvPr>
            <p:cNvGrpSpPr/>
            <p:nvPr/>
          </p:nvGrpSpPr>
          <p:grpSpPr>
            <a:xfrm>
              <a:off x="412773" y="1482429"/>
              <a:ext cx="4662305" cy="1477750"/>
              <a:chOff x="3295860" y="1442270"/>
              <a:chExt cx="4662305" cy="1477750"/>
            </a:xfrm>
          </p:grpSpPr>
          <p:sp>
            <p:nvSpPr>
              <p:cNvPr id="19" name="Rectangle 24">
                <a:extLst>
                  <a:ext uri="{FF2B5EF4-FFF2-40B4-BE49-F238E27FC236}">
                    <a16:creationId xmlns:a16="http://schemas.microsoft.com/office/drawing/2014/main" id="{D690E3FB-410F-1A55-5C8F-0B8DA4A27B31}"/>
                  </a:ext>
                </a:extLst>
              </p:cNvPr>
              <p:cNvSpPr/>
              <p:nvPr/>
            </p:nvSpPr>
            <p:spPr>
              <a:xfrm>
                <a:off x="4046888" y="2643021"/>
                <a:ext cx="2089739" cy="276999"/>
              </a:xfrm>
              <a:prstGeom prst="rect">
                <a:avLst/>
              </a:prstGeom>
            </p:spPr>
            <p:txBody>
              <a:bodyPr wrap="none">
                <a:spAutoFit/>
              </a:bodyPr>
              <a:lstStyle/>
              <a:p>
                <a:r>
                  <a:rPr lang="en-US" sz="1200" i="1" dirty="0">
                    <a:latin typeface="Times New Roman" panose="02020603050405020304" pitchFamily="18" charset="0"/>
                    <a:cs typeface="Times New Roman" panose="02020603050405020304" pitchFamily="18" charset="0"/>
                  </a:rPr>
                  <a:t>Fig. Feature Pyramid Network</a:t>
                </a:r>
              </a:p>
            </p:txBody>
          </p:sp>
          <p:grpSp>
            <p:nvGrpSpPr>
              <p:cNvPr id="20" name="Group 4">
                <a:extLst>
                  <a:ext uri="{FF2B5EF4-FFF2-40B4-BE49-F238E27FC236}">
                    <a16:creationId xmlns:a16="http://schemas.microsoft.com/office/drawing/2014/main" id="{7AA1A78B-BC1C-F405-36C2-06FAFEB13BE7}"/>
                  </a:ext>
                </a:extLst>
              </p:cNvPr>
              <p:cNvGrpSpPr/>
              <p:nvPr/>
            </p:nvGrpSpPr>
            <p:grpSpPr>
              <a:xfrm>
                <a:off x="3295860" y="1505028"/>
                <a:ext cx="2583655" cy="1161882"/>
                <a:chOff x="2018524" y="1494212"/>
                <a:chExt cx="2583655" cy="1161882"/>
              </a:xfrm>
            </p:grpSpPr>
            <p:pic>
              <p:nvPicPr>
                <p:cNvPr id="23" name="Picture 2" descr="Káº¿t quáº£ hÃ¬nh áº£nh cho upsampling stride 2 yolov3">
                  <a:extLst>
                    <a:ext uri="{FF2B5EF4-FFF2-40B4-BE49-F238E27FC236}">
                      <a16:creationId xmlns:a16="http://schemas.microsoft.com/office/drawing/2014/main" id="{0CDFAD77-BA07-79E7-3BED-67B7C3ABD1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5500" b="10414"/>
                <a:stretch/>
              </p:blipFill>
              <p:spPr bwMode="auto">
                <a:xfrm rot="10800000" flipH="1">
                  <a:off x="2799574" y="1494212"/>
                  <a:ext cx="1802605" cy="11618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91F716E-EE02-61CF-2CC8-073E32289797}"/>
                    </a:ext>
                  </a:extLst>
                </p:cNvPr>
                <p:cNvPicPr>
                  <a:picLocks noChangeAspect="1"/>
                </p:cNvPicPr>
                <p:nvPr/>
              </p:nvPicPr>
              <p:blipFill>
                <a:blip r:embed="rId6"/>
                <a:stretch>
                  <a:fillRect/>
                </a:stretch>
              </p:blipFill>
              <p:spPr>
                <a:xfrm>
                  <a:off x="2018524" y="1522502"/>
                  <a:ext cx="781050" cy="1114425"/>
                </a:xfrm>
                <a:prstGeom prst="rect">
                  <a:avLst/>
                </a:prstGeom>
              </p:spPr>
            </p:pic>
          </p:grpSp>
          <p:sp>
            <p:nvSpPr>
              <p:cNvPr id="21" name="Rectangle 5">
                <a:extLst>
                  <a:ext uri="{FF2B5EF4-FFF2-40B4-BE49-F238E27FC236}">
                    <a16:creationId xmlns:a16="http://schemas.microsoft.com/office/drawing/2014/main" id="{B2E96557-3D79-AC31-6F22-E7C6A6F883DB}"/>
                  </a:ext>
                </a:extLst>
              </p:cNvPr>
              <p:cNvSpPr/>
              <p:nvPr/>
            </p:nvSpPr>
            <p:spPr>
              <a:xfrm>
                <a:off x="6163895" y="1442270"/>
                <a:ext cx="1794270" cy="1384995"/>
              </a:xfrm>
              <a:prstGeom prst="rect">
                <a:avLst/>
              </a:prstGeom>
            </p:spPr>
            <p:txBody>
              <a:bodyPr wrap="square">
                <a:spAutoFit/>
              </a:bodyPr>
              <a:lstStyle/>
              <a:p>
                <a:pPr marL="174625" indent="-174625">
                  <a:buFont typeface="Wingdings" panose="05000000000000000000" pitchFamily="2" charset="2"/>
                  <a:buChar char="§"/>
                </a:pPr>
                <a:r>
                  <a:rPr lang="en-US" altLang="zh-TW" sz="1400" dirty="0">
                    <a:latin typeface="Times New Roman" panose="02020603050405020304" pitchFamily="18" charset="0"/>
                    <a:cs typeface="Times New Roman" panose="02020603050405020304" pitchFamily="18" charset="0"/>
                  </a:rPr>
                  <a:t>Element-wise addition (FPN).</a:t>
                </a:r>
              </a:p>
              <a:p>
                <a:pPr marL="174625" indent="-174625">
                  <a:buFont typeface="Wingdings" panose="05000000000000000000" pitchFamily="2" charset="2"/>
                  <a:buChar char="§"/>
                </a:pPr>
                <a:r>
                  <a:rPr lang="en-US" altLang="zh-TW" sz="1400" dirty="0">
                    <a:latin typeface="Times New Roman" panose="02020603050405020304" pitchFamily="18" charset="0"/>
                    <a:cs typeface="Times New Roman" panose="02020603050405020304" pitchFamily="18" charset="0"/>
                  </a:rPr>
                  <a:t>[Phu] YoloV3 uses concatenation, instead.</a:t>
                </a:r>
              </a:p>
              <a:p>
                <a:endParaRPr lang="en-US" sz="1400" dirty="0">
                  <a:latin typeface="Times New Roman" panose="02020603050405020304" pitchFamily="18" charset="0"/>
                  <a:cs typeface="Times New Roman" panose="02020603050405020304" pitchFamily="18" charset="0"/>
                </a:endParaRPr>
              </a:p>
            </p:txBody>
          </p:sp>
          <p:cxnSp>
            <p:nvCxnSpPr>
              <p:cNvPr id="22" name="Straight Arrow Connector 7">
                <a:extLst>
                  <a:ext uri="{FF2B5EF4-FFF2-40B4-BE49-F238E27FC236}">
                    <a16:creationId xmlns:a16="http://schemas.microsoft.com/office/drawing/2014/main" id="{8DB3007E-CB38-61C9-4942-9C8FE4B4567F}"/>
                  </a:ext>
                </a:extLst>
              </p:cNvPr>
              <p:cNvCxnSpPr/>
              <p:nvPr/>
            </p:nvCxnSpPr>
            <p:spPr>
              <a:xfrm flipH="1">
                <a:off x="5490298" y="1700276"/>
                <a:ext cx="628562" cy="222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5" name="文字方塊 24">
            <a:extLst>
              <a:ext uri="{FF2B5EF4-FFF2-40B4-BE49-F238E27FC236}">
                <a16:creationId xmlns:a16="http://schemas.microsoft.com/office/drawing/2014/main" id="{8584C554-A918-738B-749F-1293ECA60582}"/>
              </a:ext>
            </a:extLst>
          </p:cNvPr>
          <p:cNvSpPr txBox="1"/>
          <p:nvPr/>
        </p:nvSpPr>
        <p:spPr>
          <a:xfrm>
            <a:off x="1271681" y="2463863"/>
            <a:ext cx="110186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Feature</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extraction</a:t>
            </a:r>
          </a:p>
        </p:txBody>
      </p:sp>
      <p:sp>
        <p:nvSpPr>
          <p:cNvPr id="26" name="矩形 25">
            <a:extLst>
              <a:ext uri="{FF2B5EF4-FFF2-40B4-BE49-F238E27FC236}">
                <a16:creationId xmlns:a16="http://schemas.microsoft.com/office/drawing/2014/main" id="{A0961F05-91D0-4C88-662D-A46823920C91}"/>
              </a:ext>
            </a:extLst>
          </p:cNvPr>
          <p:cNvSpPr/>
          <p:nvPr/>
        </p:nvSpPr>
        <p:spPr>
          <a:xfrm>
            <a:off x="1200354" y="1476524"/>
            <a:ext cx="995687" cy="116832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B243E6D3-E6E2-9176-A42E-449C780C7358}"/>
              </a:ext>
            </a:extLst>
          </p:cNvPr>
          <p:cNvSpPr/>
          <p:nvPr/>
        </p:nvSpPr>
        <p:spPr>
          <a:xfrm>
            <a:off x="2264891" y="1475006"/>
            <a:ext cx="882695" cy="11683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CCE3383F-ECDE-36A3-8CCF-9FD189169638}"/>
              </a:ext>
            </a:extLst>
          </p:cNvPr>
          <p:cNvGrpSpPr/>
          <p:nvPr/>
        </p:nvGrpSpPr>
        <p:grpSpPr>
          <a:xfrm>
            <a:off x="622361" y="2846984"/>
            <a:ext cx="5069269" cy="3542481"/>
            <a:chOff x="622361" y="2789234"/>
            <a:chExt cx="5069269" cy="3542481"/>
          </a:xfrm>
        </p:grpSpPr>
        <p:grpSp>
          <p:nvGrpSpPr>
            <p:cNvPr id="29" name="Group 24">
              <a:extLst>
                <a:ext uri="{FF2B5EF4-FFF2-40B4-BE49-F238E27FC236}">
                  <a16:creationId xmlns:a16="http://schemas.microsoft.com/office/drawing/2014/main" id="{960F9B35-521B-0C4A-7A5F-DBB53B9DC277}"/>
                </a:ext>
              </a:extLst>
            </p:cNvPr>
            <p:cNvGrpSpPr/>
            <p:nvPr/>
          </p:nvGrpSpPr>
          <p:grpSpPr>
            <a:xfrm>
              <a:off x="622361" y="2789234"/>
              <a:ext cx="5069269" cy="3542481"/>
              <a:chOff x="398269" y="1564668"/>
              <a:chExt cx="5563134" cy="4135092"/>
            </a:xfrm>
          </p:grpSpPr>
          <p:sp>
            <p:nvSpPr>
              <p:cNvPr id="41" name="Rectangle 1">
                <a:extLst>
                  <a:ext uri="{FF2B5EF4-FFF2-40B4-BE49-F238E27FC236}">
                    <a16:creationId xmlns:a16="http://schemas.microsoft.com/office/drawing/2014/main" id="{DD952958-8CF2-1880-EA83-C46000F0B2A3}"/>
                  </a:ext>
                </a:extLst>
              </p:cNvPr>
              <p:cNvSpPr/>
              <p:nvPr/>
            </p:nvSpPr>
            <p:spPr>
              <a:xfrm>
                <a:off x="3616156" y="4311482"/>
                <a:ext cx="952787" cy="305374"/>
              </a:xfrm>
              <a:prstGeom prst="rect">
                <a:avLst/>
              </a:prstGeom>
            </p:spPr>
            <p:txBody>
              <a:bodyPr wrap="square">
                <a:spAutoFit/>
              </a:bodyPr>
              <a:lstStyle/>
              <a:p>
                <a:r>
                  <a:rPr lang="en-US" sz="1100" dirty="0" err="1">
                    <a:solidFill>
                      <a:srgbClr val="FF0000"/>
                    </a:solidFill>
                    <a:latin typeface="Times New Roman" panose="02020603050405020304" pitchFamily="18" charset="0"/>
                    <a:cs typeface="Times New Roman" panose="02020603050405020304" pitchFamily="18" charset="0"/>
                  </a:rPr>
                  <a:t>Upsampling</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42" name="Rectangle 1">
                <a:extLst>
                  <a:ext uri="{FF2B5EF4-FFF2-40B4-BE49-F238E27FC236}">
                    <a16:creationId xmlns:a16="http://schemas.microsoft.com/office/drawing/2014/main" id="{FE448515-82ED-3E6B-C34F-4EB5F0394574}"/>
                  </a:ext>
                </a:extLst>
              </p:cNvPr>
              <p:cNvSpPr/>
              <p:nvPr/>
            </p:nvSpPr>
            <p:spPr>
              <a:xfrm>
                <a:off x="3602988" y="2996279"/>
                <a:ext cx="952787" cy="305374"/>
              </a:xfrm>
              <a:prstGeom prst="rect">
                <a:avLst/>
              </a:prstGeom>
            </p:spPr>
            <p:txBody>
              <a:bodyPr wrap="square">
                <a:spAutoFit/>
              </a:bodyPr>
              <a:lstStyle/>
              <a:p>
                <a:r>
                  <a:rPr lang="en-US" sz="1100" dirty="0" err="1">
                    <a:solidFill>
                      <a:srgbClr val="FF0000"/>
                    </a:solidFill>
                    <a:latin typeface="Times New Roman" panose="02020603050405020304" pitchFamily="18" charset="0"/>
                    <a:cs typeface="Times New Roman" panose="02020603050405020304" pitchFamily="18" charset="0"/>
                  </a:rPr>
                  <a:t>Upsampling</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43" name="Rectangle 1">
                <a:extLst>
                  <a:ext uri="{FF2B5EF4-FFF2-40B4-BE49-F238E27FC236}">
                    <a16:creationId xmlns:a16="http://schemas.microsoft.com/office/drawing/2014/main" id="{A9358322-C58B-668D-9987-F619B8E9D1A0}"/>
                  </a:ext>
                </a:extLst>
              </p:cNvPr>
              <p:cNvSpPr/>
              <p:nvPr/>
            </p:nvSpPr>
            <p:spPr>
              <a:xfrm>
                <a:off x="1865594" y="4222247"/>
                <a:ext cx="952787" cy="395190"/>
              </a:xfrm>
              <a:prstGeom prst="rect">
                <a:avLst/>
              </a:prstGeom>
            </p:spPr>
            <p:txBody>
              <a:bodyPr wrap="square">
                <a:spAutoFit/>
              </a:bodyPr>
              <a:lstStyle/>
              <a:p>
                <a:r>
                  <a:rPr lang="en-US" sz="800" dirty="0">
                    <a:solidFill>
                      <a:srgbClr val="FF0000"/>
                    </a:solidFill>
                    <a:latin typeface="Times New Roman" panose="02020603050405020304" pitchFamily="18" charset="0"/>
                    <a:cs typeface="Times New Roman" panose="02020603050405020304" pitchFamily="18" charset="0"/>
                  </a:rPr>
                  <a:t>Skip connection</a:t>
                </a:r>
              </a:p>
              <a:p>
                <a:r>
                  <a:rPr lang="en-US" sz="800" dirty="0">
                    <a:solidFill>
                      <a:srgbClr val="FF0000"/>
                    </a:solidFill>
                    <a:latin typeface="Times New Roman" panose="02020603050405020304" pitchFamily="18" charset="0"/>
                    <a:cs typeface="Times New Roman" panose="02020603050405020304" pitchFamily="18" charset="0"/>
                  </a:rPr>
                  <a:t>From layer 61</a:t>
                </a:r>
                <a:r>
                  <a:rPr lang="en-US" sz="800" baseline="30000" dirty="0">
                    <a:solidFill>
                      <a:srgbClr val="FF0000"/>
                    </a:solidFill>
                    <a:latin typeface="Times New Roman" panose="02020603050405020304" pitchFamily="18" charset="0"/>
                    <a:cs typeface="Times New Roman" panose="02020603050405020304" pitchFamily="18" charset="0"/>
                  </a:rPr>
                  <a:t>st</a:t>
                </a:r>
                <a:r>
                  <a:rPr lang="en-US" sz="800" dirty="0">
                    <a:solidFill>
                      <a:srgbClr val="FF0000"/>
                    </a:solidFill>
                    <a:latin typeface="Times New Roman" panose="02020603050405020304" pitchFamily="18" charset="0"/>
                    <a:cs typeface="Times New Roman" panose="02020603050405020304" pitchFamily="18" charset="0"/>
                  </a:rPr>
                  <a:t>  </a:t>
                </a:r>
              </a:p>
            </p:txBody>
          </p:sp>
          <p:sp>
            <p:nvSpPr>
              <p:cNvPr id="44" name="Rectangle 1">
                <a:extLst>
                  <a:ext uri="{FF2B5EF4-FFF2-40B4-BE49-F238E27FC236}">
                    <a16:creationId xmlns:a16="http://schemas.microsoft.com/office/drawing/2014/main" id="{E1782465-4B03-0D31-E964-3018AFF02B4A}"/>
                  </a:ext>
                </a:extLst>
              </p:cNvPr>
              <p:cNvSpPr/>
              <p:nvPr/>
            </p:nvSpPr>
            <p:spPr>
              <a:xfrm>
                <a:off x="1882953" y="3742487"/>
                <a:ext cx="952787" cy="395190"/>
              </a:xfrm>
              <a:prstGeom prst="rect">
                <a:avLst/>
              </a:prstGeom>
            </p:spPr>
            <p:txBody>
              <a:bodyPr wrap="square">
                <a:spAutoFit/>
              </a:bodyPr>
              <a:lstStyle/>
              <a:p>
                <a:r>
                  <a:rPr lang="en-US" sz="800" dirty="0">
                    <a:solidFill>
                      <a:srgbClr val="FF0000"/>
                    </a:solidFill>
                    <a:latin typeface="Times New Roman" panose="02020603050405020304" pitchFamily="18" charset="0"/>
                    <a:cs typeface="Times New Roman" panose="02020603050405020304" pitchFamily="18" charset="0"/>
                  </a:rPr>
                  <a:t>Skip connection</a:t>
                </a:r>
              </a:p>
              <a:p>
                <a:r>
                  <a:rPr lang="en-US" sz="800" dirty="0">
                    <a:solidFill>
                      <a:srgbClr val="FF0000"/>
                    </a:solidFill>
                    <a:latin typeface="Times New Roman" panose="02020603050405020304" pitchFamily="18" charset="0"/>
                    <a:cs typeface="Times New Roman" panose="02020603050405020304" pitchFamily="18" charset="0"/>
                  </a:rPr>
                  <a:t>From layer 36</a:t>
                </a:r>
                <a:r>
                  <a:rPr lang="en-US" sz="800" baseline="30000" dirty="0">
                    <a:solidFill>
                      <a:srgbClr val="FF0000"/>
                    </a:solidFill>
                    <a:latin typeface="Times New Roman" panose="02020603050405020304" pitchFamily="18" charset="0"/>
                    <a:cs typeface="Times New Roman" panose="02020603050405020304" pitchFamily="18" charset="0"/>
                  </a:rPr>
                  <a:t>th</a:t>
                </a:r>
                <a:r>
                  <a:rPr lang="en-US" sz="800" dirty="0">
                    <a:solidFill>
                      <a:srgbClr val="FF0000"/>
                    </a:solidFill>
                    <a:latin typeface="Times New Roman" panose="02020603050405020304" pitchFamily="18" charset="0"/>
                    <a:cs typeface="Times New Roman" panose="02020603050405020304" pitchFamily="18" charset="0"/>
                  </a:rPr>
                  <a:t> </a:t>
                </a:r>
              </a:p>
            </p:txBody>
          </p:sp>
          <p:sp>
            <p:nvSpPr>
              <p:cNvPr id="45" name="矩形 14">
                <a:extLst>
                  <a:ext uri="{FF2B5EF4-FFF2-40B4-BE49-F238E27FC236}">
                    <a16:creationId xmlns:a16="http://schemas.microsoft.com/office/drawing/2014/main" id="{F4551FA1-F150-C520-304B-581B77D3E55F}"/>
                  </a:ext>
                </a:extLst>
              </p:cNvPr>
              <p:cNvSpPr/>
              <p:nvPr/>
            </p:nvSpPr>
            <p:spPr>
              <a:xfrm>
                <a:off x="2255521" y="1988890"/>
                <a:ext cx="3705882" cy="371087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46" name="Rectangle 1">
                <a:extLst>
                  <a:ext uri="{FF2B5EF4-FFF2-40B4-BE49-F238E27FC236}">
                    <a16:creationId xmlns:a16="http://schemas.microsoft.com/office/drawing/2014/main" id="{0F710F1F-385A-539D-DC3E-E589949BF492}"/>
                  </a:ext>
                </a:extLst>
              </p:cNvPr>
              <p:cNvSpPr/>
              <p:nvPr/>
            </p:nvSpPr>
            <p:spPr>
              <a:xfrm>
                <a:off x="2851372" y="1704113"/>
                <a:ext cx="2220429" cy="323337"/>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Detection and Classification</a:t>
                </a:r>
              </a:p>
            </p:txBody>
          </p:sp>
          <p:sp>
            <p:nvSpPr>
              <p:cNvPr id="47" name="矩形 14">
                <a:extLst>
                  <a:ext uri="{FF2B5EF4-FFF2-40B4-BE49-F238E27FC236}">
                    <a16:creationId xmlns:a16="http://schemas.microsoft.com/office/drawing/2014/main" id="{674FE497-9B50-068E-05B6-B400D581B799}"/>
                  </a:ext>
                </a:extLst>
              </p:cNvPr>
              <p:cNvSpPr/>
              <p:nvPr/>
            </p:nvSpPr>
            <p:spPr>
              <a:xfrm>
                <a:off x="398269" y="1833744"/>
                <a:ext cx="1763248" cy="386601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48" name="Rectangle 1">
                <a:extLst>
                  <a:ext uri="{FF2B5EF4-FFF2-40B4-BE49-F238E27FC236}">
                    <a16:creationId xmlns:a16="http://schemas.microsoft.com/office/drawing/2014/main" id="{01B3A4AE-3A0E-1681-5223-32E1273556BF}"/>
                  </a:ext>
                </a:extLst>
              </p:cNvPr>
              <p:cNvSpPr/>
              <p:nvPr/>
            </p:nvSpPr>
            <p:spPr>
              <a:xfrm>
                <a:off x="545511" y="1564668"/>
                <a:ext cx="1701694" cy="323337"/>
              </a:xfrm>
              <a:prstGeom prst="rect">
                <a:avLst/>
              </a:prstGeom>
            </p:spPr>
            <p:txBody>
              <a:bodyPr wrap="square">
                <a:spAutoFit/>
              </a:bodyPr>
              <a:lstStyle/>
              <a:p>
                <a:r>
                  <a:rPr lang="en-US" sz="1200" b="1" dirty="0">
                    <a:solidFill>
                      <a:srgbClr val="FF0000"/>
                    </a:solidFill>
                    <a:latin typeface="Times New Roman" panose="02020603050405020304" pitchFamily="18" charset="0"/>
                    <a:cs typeface="Times New Roman" panose="02020603050405020304" pitchFamily="18" charset="0"/>
                  </a:rPr>
                  <a:t>Feature Extraction</a:t>
                </a:r>
              </a:p>
            </p:txBody>
          </p:sp>
          <p:sp>
            <p:nvSpPr>
              <p:cNvPr id="49" name="矩形 2">
                <a:extLst>
                  <a:ext uri="{FF2B5EF4-FFF2-40B4-BE49-F238E27FC236}">
                    <a16:creationId xmlns:a16="http://schemas.microsoft.com/office/drawing/2014/main" id="{5C99C073-8458-AC3C-71BA-D493001CD335}"/>
                  </a:ext>
                </a:extLst>
              </p:cNvPr>
              <p:cNvSpPr/>
              <p:nvPr/>
            </p:nvSpPr>
            <p:spPr>
              <a:xfrm>
                <a:off x="601821" y="3022002"/>
                <a:ext cx="1386999" cy="2441993"/>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50" name="Rectangle 1">
                <a:extLst>
                  <a:ext uri="{FF2B5EF4-FFF2-40B4-BE49-F238E27FC236}">
                    <a16:creationId xmlns:a16="http://schemas.microsoft.com/office/drawing/2014/main" id="{49FB96C6-563F-880E-0183-8227FC0A5C6B}"/>
                  </a:ext>
                </a:extLst>
              </p:cNvPr>
              <p:cNvSpPr/>
              <p:nvPr/>
            </p:nvSpPr>
            <p:spPr>
              <a:xfrm>
                <a:off x="687061" y="5181884"/>
                <a:ext cx="1278435"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Residual Blocks</a:t>
                </a:r>
              </a:p>
            </p:txBody>
          </p:sp>
          <p:sp>
            <p:nvSpPr>
              <p:cNvPr id="51" name="Rectangle 1">
                <a:extLst>
                  <a:ext uri="{FF2B5EF4-FFF2-40B4-BE49-F238E27FC236}">
                    <a16:creationId xmlns:a16="http://schemas.microsoft.com/office/drawing/2014/main" id="{90977E09-F735-7D49-4D3E-6C9E04B84EE9}"/>
                  </a:ext>
                </a:extLst>
              </p:cNvPr>
              <p:cNvSpPr/>
              <p:nvPr/>
            </p:nvSpPr>
            <p:spPr>
              <a:xfrm>
                <a:off x="3610073" y="3957421"/>
                <a:ext cx="2125959"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Concatenate with layer 61th</a:t>
                </a:r>
              </a:p>
            </p:txBody>
          </p:sp>
          <p:sp>
            <p:nvSpPr>
              <p:cNvPr id="52" name="Rectangle 1">
                <a:extLst>
                  <a:ext uri="{FF2B5EF4-FFF2-40B4-BE49-F238E27FC236}">
                    <a16:creationId xmlns:a16="http://schemas.microsoft.com/office/drawing/2014/main" id="{5F9B6959-31DD-5506-1C35-0316A0B43BA4}"/>
                  </a:ext>
                </a:extLst>
              </p:cNvPr>
              <p:cNvSpPr/>
              <p:nvPr/>
            </p:nvSpPr>
            <p:spPr>
              <a:xfrm>
                <a:off x="3607131" y="2583579"/>
                <a:ext cx="2125959"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Concatenate with layer 36th</a:t>
                </a:r>
              </a:p>
            </p:txBody>
          </p:sp>
        </p:grpSp>
        <p:sp>
          <p:nvSpPr>
            <p:cNvPr id="30" name="文字方塊 29">
              <a:extLst>
                <a:ext uri="{FF2B5EF4-FFF2-40B4-BE49-F238E27FC236}">
                  <a16:creationId xmlns:a16="http://schemas.microsoft.com/office/drawing/2014/main" id="{1FF2FA72-F18A-8EF1-A994-0995C2D74A87}"/>
                </a:ext>
              </a:extLst>
            </p:cNvPr>
            <p:cNvSpPr txBox="1"/>
            <p:nvPr/>
          </p:nvSpPr>
          <p:spPr>
            <a:xfrm>
              <a:off x="3570901" y="5549255"/>
              <a:ext cx="45395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79th</a:t>
              </a:r>
            </a:p>
          </p:txBody>
        </p:sp>
        <p:sp>
          <p:nvSpPr>
            <p:cNvPr id="31" name="文字方塊 30">
              <a:extLst>
                <a:ext uri="{FF2B5EF4-FFF2-40B4-BE49-F238E27FC236}">
                  <a16:creationId xmlns:a16="http://schemas.microsoft.com/office/drawing/2014/main" id="{CFCB75E6-A06C-E46D-11D1-0BED691258F7}"/>
                </a:ext>
              </a:extLst>
            </p:cNvPr>
            <p:cNvSpPr txBox="1"/>
            <p:nvPr/>
          </p:nvSpPr>
          <p:spPr>
            <a:xfrm>
              <a:off x="2463828" y="5881518"/>
              <a:ext cx="383908"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75</a:t>
              </a:r>
              <a:r>
                <a:rPr lang="en-US" sz="1000" baseline="30000" dirty="0">
                  <a:latin typeface="Times New Roman" panose="02020603050405020304" pitchFamily="18" charset="0"/>
                  <a:cs typeface="Times New Roman" panose="02020603050405020304" pitchFamily="18" charset="0"/>
                </a:rPr>
                <a:t>th</a:t>
              </a:r>
              <a:endParaRPr lang="en-US" sz="1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A2F3A747-1774-3949-3524-5E50B9648BFB}"/>
                </a:ext>
              </a:extLst>
            </p:cNvPr>
            <p:cNvSpPr txBox="1"/>
            <p:nvPr/>
          </p:nvSpPr>
          <p:spPr>
            <a:xfrm>
              <a:off x="4923475" y="5393147"/>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82th</a:t>
              </a:r>
            </a:p>
          </p:txBody>
        </p:sp>
        <p:sp>
          <p:nvSpPr>
            <p:cNvPr id="33" name="文字方塊 32">
              <a:extLst>
                <a:ext uri="{FF2B5EF4-FFF2-40B4-BE49-F238E27FC236}">
                  <a16:creationId xmlns:a16="http://schemas.microsoft.com/office/drawing/2014/main" id="{416DAA9F-FE6B-A799-B220-4B8FE5FDC1DD}"/>
                </a:ext>
              </a:extLst>
            </p:cNvPr>
            <p:cNvSpPr txBox="1"/>
            <p:nvPr/>
          </p:nvSpPr>
          <p:spPr>
            <a:xfrm>
              <a:off x="4232972" y="5409700"/>
              <a:ext cx="85713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80</a:t>
              </a:r>
              <a:r>
                <a:rPr lang="en-US" sz="1000" baseline="30000" dirty="0">
                  <a:latin typeface="Times New Roman" panose="02020603050405020304" pitchFamily="18" charset="0"/>
                  <a:cs typeface="Times New Roman" panose="02020603050405020304" pitchFamily="18" charset="0"/>
                </a:rPr>
                <a:t>th </a:t>
              </a:r>
              <a:r>
                <a:rPr lang="en-US" sz="1000" dirty="0">
                  <a:latin typeface="Times New Roman" panose="02020603050405020304" pitchFamily="18" charset="0"/>
                  <a:cs typeface="Times New Roman" panose="02020603050405020304" pitchFamily="18" charset="0"/>
                </a:rPr>
                <a:t>, 81</a:t>
              </a:r>
              <a:r>
                <a:rPr lang="en-US" sz="1000" baseline="30000" dirty="0">
                  <a:latin typeface="Times New Roman" panose="02020603050405020304" pitchFamily="18" charset="0"/>
                  <a:cs typeface="Times New Roman" panose="02020603050405020304" pitchFamily="18" charset="0"/>
                </a:rPr>
                <a:t>st</a:t>
              </a:r>
              <a:r>
                <a:rPr lang="en-US" sz="1000" dirty="0">
                  <a:latin typeface="Times New Roman" panose="02020603050405020304" pitchFamily="18" charset="0"/>
                  <a:cs typeface="Times New Roman" panose="02020603050405020304" pitchFamily="18" charset="0"/>
                </a:rPr>
                <a:t>  +</a:t>
              </a:r>
            </a:p>
          </p:txBody>
        </p:sp>
        <p:sp>
          <p:nvSpPr>
            <p:cNvPr id="34" name="文字方塊 33">
              <a:extLst>
                <a:ext uri="{FF2B5EF4-FFF2-40B4-BE49-F238E27FC236}">
                  <a16:creationId xmlns:a16="http://schemas.microsoft.com/office/drawing/2014/main" id="{FD5048A7-F19A-EFF7-5CC6-BFF78DFD4F5E}"/>
                </a:ext>
              </a:extLst>
            </p:cNvPr>
            <p:cNvSpPr txBox="1"/>
            <p:nvPr/>
          </p:nvSpPr>
          <p:spPr>
            <a:xfrm>
              <a:off x="3675771" y="4511955"/>
              <a:ext cx="45395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91</a:t>
              </a:r>
              <a:r>
                <a:rPr lang="en-US" sz="1000" baseline="30000" dirty="0">
                  <a:latin typeface="Times New Roman" panose="02020603050405020304" pitchFamily="18" charset="0"/>
                  <a:cs typeface="Times New Roman" panose="02020603050405020304" pitchFamily="18" charset="0"/>
                </a:rPr>
                <a:t>st</a:t>
              </a:r>
              <a:r>
                <a:rPr lang="en-US" sz="1000" dirty="0">
                  <a:latin typeface="Times New Roman" panose="02020603050405020304" pitchFamily="18" charset="0"/>
                  <a:cs typeface="Times New Roman" panose="02020603050405020304" pitchFamily="18" charset="0"/>
                </a:rPr>
                <a:t> </a:t>
              </a:r>
            </a:p>
          </p:txBody>
        </p:sp>
        <p:sp>
          <p:nvSpPr>
            <p:cNvPr id="35" name="文字方塊 34">
              <a:extLst>
                <a:ext uri="{FF2B5EF4-FFF2-40B4-BE49-F238E27FC236}">
                  <a16:creationId xmlns:a16="http://schemas.microsoft.com/office/drawing/2014/main" id="{8CA3D1C6-43C4-B67E-E681-97B6F270011D}"/>
                </a:ext>
              </a:extLst>
            </p:cNvPr>
            <p:cNvSpPr txBox="1"/>
            <p:nvPr/>
          </p:nvSpPr>
          <p:spPr>
            <a:xfrm>
              <a:off x="4177943" y="4252614"/>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92</a:t>
              </a:r>
              <a:r>
                <a:rPr lang="en-US" sz="1000" baseline="30000" dirty="0">
                  <a:latin typeface="Times New Roman" panose="02020603050405020304" pitchFamily="18" charset="0"/>
                  <a:cs typeface="Times New Roman" panose="02020603050405020304" pitchFamily="18" charset="0"/>
                </a:rPr>
                <a:t>nd</a:t>
              </a:r>
              <a:r>
                <a:rPr lang="en-US" sz="1000" dirty="0">
                  <a:latin typeface="Times New Roman" panose="02020603050405020304" pitchFamily="18" charset="0"/>
                  <a:cs typeface="Times New Roman" panose="02020603050405020304" pitchFamily="18" charset="0"/>
                </a:rPr>
                <a:t> , 93</a:t>
              </a:r>
              <a:r>
                <a:rPr lang="en-US" sz="1000" baseline="30000" dirty="0">
                  <a:latin typeface="Times New Roman" panose="02020603050405020304" pitchFamily="18" charset="0"/>
                  <a:cs typeface="Times New Roman" panose="02020603050405020304" pitchFamily="18" charset="0"/>
                </a:rPr>
                <a:t>rd   </a:t>
              </a:r>
              <a:r>
                <a:rPr lang="en-US" sz="1000" dirty="0">
                  <a:latin typeface="Times New Roman" panose="02020603050405020304" pitchFamily="18" charset="0"/>
                  <a:cs typeface="Times New Roman" panose="02020603050405020304" pitchFamily="18" charset="0"/>
                </a:rPr>
                <a:t>+</a:t>
              </a:r>
              <a:r>
                <a:rPr lang="en-US" sz="1000" baseline="-25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a:t>
              </a:r>
            </a:p>
          </p:txBody>
        </p:sp>
        <p:sp>
          <p:nvSpPr>
            <p:cNvPr id="36" name="文字方塊 35">
              <a:extLst>
                <a:ext uri="{FF2B5EF4-FFF2-40B4-BE49-F238E27FC236}">
                  <a16:creationId xmlns:a16="http://schemas.microsoft.com/office/drawing/2014/main" id="{978DA992-3EFA-7894-EF09-D62F9DE1B1F4}"/>
                </a:ext>
              </a:extLst>
            </p:cNvPr>
            <p:cNvSpPr txBox="1"/>
            <p:nvPr/>
          </p:nvSpPr>
          <p:spPr>
            <a:xfrm>
              <a:off x="4973224" y="4246646"/>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94th</a:t>
              </a:r>
            </a:p>
          </p:txBody>
        </p:sp>
        <p:sp>
          <p:nvSpPr>
            <p:cNvPr id="37" name="文字方塊 36">
              <a:extLst>
                <a:ext uri="{FF2B5EF4-FFF2-40B4-BE49-F238E27FC236}">
                  <a16:creationId xmlns:a16="http://schemas.microsoft.com/office/drawing/2014/main" id="{D30CF4CE-9505-30BC-2002-98F7963A0558}"/>
                </a:ext>
              </a:extLst>
            </p:cNvPr>
            <p:cNvSpPr txBox="1"/>
            <p:nvPr/>
          </p:nvSpPr>
          <p:spPr>
            <a:xfrm>
              <a:off x="4160806" y="3142125"/>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104</a:t>
              </a:r>
              <a:r>
                <a:rPr lang="en-US" sz="1000" baseline="30000" dirty="0">
                  <a:latin typeface="Times New Roman" panose="02020603050405020304" pitchFamily="18" charset="0"/>
                  <a:cs typeface="Times New Roman" panose="02020603050405020304" pitchFamily="18" charset="0"/>
                </a:rPr>
                <a:t>th</a:t>
              </a:r>
              <a:r>
                <a:rPr lang="en-US" sz="1000" dirty="0">
                  <a:latin typeface="Times New Roman" panose="02020603050405020304" pitchFamily="18" charset="0"/>
                  <a:cs typeface="Times New Roman" panose="02020603050405020304" pitchFamily="18" charset="0"/>
                </a:rPr>
                <a:t>, 105</a:t>
              </a:r>
              <a:r>
                <a:rPr lang="en-US" sz="1000" baseline="30000" dirty="0">
                  <a:latin typeface="Times New Roman" panose="02020603050405020304" pitchFamily="18" charset="0"/>
                  <a:cs typeface="Times New Roman" panose="02020603050405020304" pitchFamily="18" charset="0"/>
                </a:rPr>
                <a:t>th </a:t>
              </a:r>
              <a:r>
                <a:rPr lang="en-US" sz="1000" dirty="0">
                  <a:latin typeface="Times New Roman" panose="02020603050405020304" pitchFamily="18" charset="0"/>
                  <a:cs typeface="Times New Roman" panose="02020603050405020304" pitchFamily="18" charset="0"/>
                </a:rPr>
                <a:t>+  </a:t>
              </a:r>
            </a:p>
          </p:txBody>
        </p:sp>
        <p:sp>
          <p:nvSpPr>
            <p:cNvPr id="38" name="文字方塊 37">
              <a:extLst>
                <a:ext uri="{FF2B5EF4-FFF2-40B4-BE49-F238E27FC236}">
                  <a16:creationId xmlns:a16="http://schemas.microsoft.com/office/drawing/2014/main" id="{5A658BCB-55C0-2C13-0526-BDAC32816149}"/>
                </a:ext>
              </a:extLst>
            </p:cNvPr>
            <p:cNvSpPr txBox="1"/>
            <p:nvPr/>
          </p:nvSpPr>
          <p:spPr>
            <a:xfrm>
              <a:off x="4936539" y="3133658"/>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106th</a:t>
              </a:r>
            </a:p>
          </p:txBody>
        </p:sp>
        <p:sp>
          <p:nvSpPr>
            <p:cNvPr id="40" name="文字方塊 39">
              <a:extLst>
                <a:ext uri="{FF2B5EF4-FFF2-40B4-BE49-F238E27FC236}">
                  <a16:creationId xmlns:a16="http://schemas.microsoft.com/office/drawing/2014/main" id="{6B6A74BD-B797-E48E-D2F1-144B45175752}"/>
                </a:ext>
              </a:extLst>
            </p:cNvPr>
            <p:cNvSpPr txBox="1"/>
            <p:nvPr/>
          </p:nvSpPr>
          <p:spPr>
            <a:xfrm>
              <a:off x="3694255" y="3326391"/>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103</a:t>
              </a:r>
              <a:r>
                <a:rPr lang="en-US" sz="1000" baseline="30000" dirty="0">
                  <a:latin typeface="Times New Roman" panose="02020603050405020304" pitchFamily="18" charset="0"/>
                  <a:cs typeface="Times New Roman" panose="02020603050405020304" pitchFamily="18" charset="0"/>
                </a:rPr>
                <a:t>rd</a:t>
              </a:r>
              <a:r>
                <a:rPr lang="en-US" sz="1000" dirty="0">
                  <a:latin typeface="Times New Roman" panose="02020603050405020304" pitchFamily="18" charset="0"/>
                  <a:cs typeface="Times New Roman" panose="02020603050405020304" pitchFamily="18" charset="0"/>
                </a:rPr>
                <a:t> </a:t>
              </a:r>
            </a:p>
          </p:txBody>
        </p:sp>
      </p:grpSp>
      <p:sp>
        <p:nvSpPr>
          <p:cNvPr id="53" name="TextBox 71">
            <a:extLst>
              <a:ext uri="{FF2B5EF4-FFF2-40B4-BE49-F238E27FC236}">
                <a16:creationId xmlns:a16="http://schemas.microsoft.com/office/drawing/2014/main" id="{15C66DB2-A9BE-0752-C251-0AAB2316DA9C}"/>
              </a:ext>
            </a:extLst>
          </p:cNvPr>
          <p:cNvSpPr txBox="1"/>
          <p:nvPr/>
        </p:nvSpPr>
        <p:spPr>
          <a:xfrm>
            <a:off x="6350044" y="4820416"/>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2</a:t>
            </a:r>
          </a:p>
          <a:p>
            <a:r>
              <a:rPr lang="en-US" sz="1200" dirty="0">
                <a:solidFill>
                  <a:srgbClr val="00B0F0"/>
                </a:solidFill>
                <a:latin typeface="Times New Roman" panose="02020603050405020304" pitchFamily="18" charset="0"/>
                <a:cs typeface="Times New Roman" panose="02020603050405020304" pitchFamily="18" charset="0"/>
              </a:rPr>
              <a:t>(26x26x255c)</a:t>
            </a:r>
          </a:p>
        </p:txBody>
      </p:sp>
      <p:sp>
        <p:nvSpPr>
          <p:cNvPr id="54" name="TextBox 72">
            <a:extLst>
              <a:ext uri="{FF2B5EF4-FFF2-40B4-BE49-F238E27FC236}">
                <a16:creationId xmlns:a16="http://schemas.microsoft.com/office/drawing/2014/main" id="{B8A19201-B8AD-4CE4-907D-457F2355EEC8}"/>
              </a:ext>
            </a:extLst>
          </p:cNvPr>
          <p:cNvSpPr txBox="1"/>
          <p:nvPr/>
        </p:nvSpPr>
        <p:spPr>
          <a:xfrm>
            <a:off x="6087210" y="5727595"/>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a:t>
            </a:r>
          </a:p>
          <a:p>
            <a:r>
              <a:rPr lang="en-US" sz="1200" dirty="0">
                <a:solidFill>
                  <a:srgbClr val="00B0F0"/>
                </a:solidFill>
                <a:latin typeface="Times New Roman" panose="02020603050405020304" pitchFamily="18" charset="0"/>
                <a:cs typeface="Times New Roman" panose="02020603050405020304" pitchFamily="18" charset="0"/>
              </a:rPr>
              <a:t>(13x13x255c)</a:t>
            </a:r>
          </a:p>
        </p:txBody>
      </p:sp>
      <p:sp>
        <p:nvSpPr>
          <p:cNvPr id="55" name="TextBox 74">
            <a:extLst>
              <a:ext uri="{FF2B5EF4-FFF2-40B4-BE49-F238E27FC236}">
                <a16:creationId xmlns:a16="http://schemas.microsoft.com/office/drawing/2014/main" id="{7C59DA18-8ABB-BEC5-84AA-85AC3265ECA9}"/>
              </a:ext>
            </a:extLst>
          </p:cNvPr>
          <p:cNvSpPr txBox="1"/>
          <p:nvPr/>
        </p:nvSpPr>
        <p:spPr>
          <a:xfrm>
            <a:off x="7086600" y="3647561"/>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a:t>
            </a:r>
          </a:p>
          <a:p>
            <a:r>
              <a:rPr lang="en-US" sz="1200" dirty="0">
                <a:solidFill>
                  <a:srgbClr val="00B0F0"/>
                </a:solidFill>
                <a:latin typeface="Times New Roman" panose="02020603050405020304" pitchFamily="18" charset="0"/>
                <a:cs typeface="Times New Roman" panose="02020603050405020304" pitchFamily="18" charset="0"/>
              </a:rPr>
              <a:t>(52x52x255c)</a:t>
            </a:r>
          </a:p>
        </p:txBody>
      </p:sp>
      <p:cxnSp>
        <p:nvCxnSpPr>
          <p:cNvPr id="56" name="直線單箭頭接點 55">
            <a:extLst>
              <a:ext uri="{FF2B5EF4-FFF2-40B4-BE49-F238E27FC236}">
                <a16:creationId xmlns:a16="http://schemas.microsoft.com/office/drawing/2014/main" id="{490DB30F-F3B6-46BA-2DF5-B94C08619347}"/>
              </a:ext>
            </a:extLst>
          </p:cNvPr>
          <p:cNvCxnSpPr>
            <a:stCxn id="25" idx="2"/>
          </p:cNvCxnSpPr>
          <p:nvPr/>
        </p:nvCxnSpPr>
        <p:spPr>
          <a:xfrm flipH="1">
            <a:off x="1544195" y="2679307"/>
            <a:ext cx="278417" cy="669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A5292048-BB7A-6576-B053-9C484AE6AE46}"/>
              </a:ext>
            </a:extLst>
          </p:cNvPr>
          <p:cNvCxnSpPr/>
          <p:nvPr/>
        </p:nvCxnSpPr>
        <p:spPr>
          <a:xfrm>
            <a:off x="2692400" y="2643333"/>
            <a:ext cx="393946" cy="7375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字方塊 3">
            <a:extLst>
              <a:ext uri="{FF2B5EF4-FFF2-40B4-BE49-F238E27FC236}">
                <a16:creationId xmlns:a16="http://schemas.microsoft.com/office/drawing/2014/main" id="{8EF4834C-215C-277E-E51A-2E01DA57B365}"/>
              </a:ext>
            </a:extLst>
          </p:cNvPr>
          <p:cNvSpPr txBox="1"/>
          <p:nvPr/>
        </p:nvSpPr>
        <p:spPr>
          <a:xfrm>
            <a:off x="2193422" y="2464617"/>
            <a:ext cx="141048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Detection &amp; Classification</a:t>
            </a:r>
          </a:p>
        </p:txBody>
      </p:sp>
      <p:sp>
        <p:nvSpPr>
          <p:cNvPr id="59" name="文字方塊 58">
            <a:extLst>
              <a:ext uri="{FF2B5EF4-FFF2-40B4-BE49-F238E27FC236}">
                <a16:creationId xmlns:a16="http://schemas.microsoft.com/office/drawing/2014/main" id="{06136FB7-10E3-AA96-FF12-DFA474A845B7}"/>
              </a:ext>
            </a:extLst>
          </p:cNvPr>
          <p:cNvSpPr txBox="1"/>
          <p:nvPr/>
        </p:nvSpPr>
        <p:spPr>
          <a:xfrm>
            <a:off x="5686269" y="6125651"/>
            <a:ext cx="394121" cy="246221"/>
          </a:xfrm>
          <a:prstGeom prst="rect">
            <a:avLst/>
          </a:prstGeom>
          <a:noFill/>
        </p:spPr>
        <p:txBody>
          <a:bodyPr wrap="square" rtlCol="0">
            <a:spAutoFit/>
          </a:bodyPr>
          <a:lstStyle/>
          <a:p>
            <a:r>
              <a:rPr lang="en-US" sz="1000" dirty="0">
                <a:solidFill>
                  <a:srgbClr val="FF0000"/>
                </a:solidFill>
              </a:rPr>
              <a:t>O/P</a:t>
            </a:r>
          </a:p>
        </p:txBody>
      </p:sp>
      <p:sp>
        <p:nvSpPr>
          <p:cNvPr id="60" name="文字方塊 59">
            <a:extLst>
              <a:ext uri="{FF2B5EF4-FFF2-40B4-BE49-F238E27FC236}">
                <a16:creationId xmlns:a16="http://schemas.microsoft.com/office/drawing/2014/main" id="{17AE1D51-714E-B80F-2421-532F9D9FD0AD}"/>
              </a:ext>
            </a:extLst>
          </p:cNvPr>
          <p:cNvSpPr txBox="1"/>
          <p:nvPr/>
        </p:nvSpPr>
        <p:spPr>
          <a:xfrm>
            <a:off x="5676990" y="5330950"/>
            <a:ext cx="394121" cy="246221"/>
          </a:xfrm>
          <a:prstGeom prst="rect">
            <a:avLst/>
          </a:prstGeom>
          <a:noFill/>
        </p:spPr>
        <p:txBody>
          <a:bodyPr wrap="square" rtlCol="0">
            <a:spAutoFit/>
          </a:bodyPr>
          <a:lstStyle/>
          <a:p>
            <a:r>
              <a:rPr lang="en-US" sz="1000" dirty="0">
                <a:solidFill>
                  <a:srgbClr val="FF0000"/>
                </a:solidFill>
              </a:rPr>
              <a:t>O/P</a:t>
            </a:r>
          </a:p>
        </p:txBody>
      </p:sp>
      <p:sp>
        <p:nvSpPr>
          <p:cNvPr id="61" name="文字方塊 60">
            <a:extLst>
              <a:ext uri="{FF2B5EF4-FFF2-40B4-BE49-F238E27FC236}">
                <a16:creationId xmlns:a16="http://schemas.microsoft.com/office/drawing/2014/main" id="{90F2E3E4-6EFA-7C1C-537B-7132B145F986}"/>
              </a:ext>
            </a:extLst>
          </p:cNvPr>
          <p:cNvSpPr txBox="1"/>
          <p:nvPr/>
        </p:nvSpPr>
        <p:spPr>
          <a:xfrm>
            <a:off x="5684310" y="4475059"/>
            <a:ext cx="394121" cy="246221"/>
          </a:xfrm>
          <a:prstGeom prst="rect">
            <a:avLst/>
          </a:prstGeom>
          <a:noFill/>
        </p:spPr>
        <p:txBody>
          <a:bodyPr wrap="square" rtlCol="0">
            <a:spAutoFit/>
          </a:bodyPr>
          <a:lstStyle/>
          <a:p>
            <a:r>
              <a:rPr lang="en-US" sz="1000" dirty="0">
                <a:solidFill>
                  <a:srgbClr val="FF0000"/>
                </a:solidFill>
              </a:rPr>
              <a:t>O/P</a:t>
            </a:r>
          </a:p>
        </p:txBody>
      </p:sp>
      <p:sp>
        <p:nvSpPr>
          <p:cNvPr id="63" name="文字方塊 62">
            <a:extLst>
              <a:ext uri="{FF2B5EF4-FFF2-40B4-BE49-F238E27FC236}">
                <a16:creationId xmlns:a16="http://schemas.microsoft.com/office/drawing/2014/main" id="{7E300210-5F7C-7A4C-C9E4-F0DB412C2376}"/>
              </a:ext>
            </a:extLst>
          </p:cNvPr>
          <p:cNvSpPr txBox="1"/>
          <p:nvPr/>
        </p:nvSpPr>
        <p:spPr>
          <a:xfrm>
            <a:off x="6388225" y="84487"/>
            <a:ext cx="2687956" cy="461665"/>
          </a:xfrm>
          <a:prstGeom prst="rect">
            <a:avLst/>
          </a:prstGeom>
          <a:noFill/>
          <a:ln>
            <a:solidFill>
              <a:srgbClr val="FF0000"/>
            </a:solidFill>
          </a:ln>
        </p:spPr>
        <p:txBody>
          <a:bodyPr wrap="square" rtlCol="0">
            <a:spAutoFit/>
          </a:bodyPr>
          <a:lstStyle/>
          <a:p>
            <a:r>
              <a:rPr lang="en-US" sz="1200" dirty="0" err="1"/>
              <a:t>RetinaNet</a:t>
            </a:r>
            <a:r>
              <a:rPr lang="en-US" sz="1200" dirty="0"/>
              <a:t> and YoloV3 both </a:t>
            </a:r>
          </a:p>
          <a:p>
            <a:r>
              <a:rPr lang="en-US" sz="1200" dirty="0"/>
              <a:t>use </a:t>
            </a:r>
            <a:r>
              <a:rPr lang="en-US" sz="1200" b="1" u="sng" dirty="0">
                <a:solidFill>
                  <a:srgbClr val="FF0000"/>
                </a:solidFill>
                <a:latin typeface="Times New Roman" panose="02020603050405020304" pitchFamily="18" charset="0"/>
                <a:cs typeface="Times New Roman" panose="02020603050405020304" pitchFamily="18" charset="0"/>
              </a:rPr>
              <a:t>Feature Pyramid Network (FPN)</a:t>
            </a:r>
            <a:r>
              <a:rPr lang="en-US" sz="1200" dirty="0">
                <a:solidFill>
                  <a:srgbClr val="FF0000"/>
                </a:solidFill>
                <a:latin typeface="Times New Roman" panose="02020603050405020304" pitchFamily="18" charset="0"/>
                <a:cs typeface="Times New Roman" panose="02020603050405020304" pitchFamily="18" charset="0"/>
              </a:rPr>
              <a:t>)</a:t>
            </a:r>
            <a:endParaRPr lang="en-US" sz="1200" dirty="0"/>
          </a:p>
        </p:txBody>
      </p:sp>
      <p:sp>
        <p:nvSpPr>
          <p:cNvPr id="64" name="文字方塊 63">
            <a:extLst>
              <a:ext uri="{FF2B5EF4-FFF2-40B4-BE49-F238E27FC236}">
                <a16:creationId xmlns:a16="http://schemas.microsoft.com/office/drawing/2014/main" id="{30ABBE65-EB0C-7AFA-10C6-AC9F3AE0AD62}"/>
              </a:ext>
            </a:extLst>
          </p:cNvPr>
          <p:cNvSpPr txBox="1"/>
          <p:nvPr/>
        </p:nvSpPr>
        <p:spPr>
          <a:xfrm>
            <a:off x="3142823" y="4707384"/>
            <a:ext cx="551432" cy="215444"/>
          </a:xfrm>
          <a:prstGeom prst="rect">
            <a:avLst/>
          </a:prstGeom>
          <a:noFill/>
        </p:spPr>
        <p:txBody>
          <a:bodyPr wrap="square" rtlCol="0">
            <a:spAutoFit/>
          </a:bodyPr>
          <a:lstStyle/>
          <a:p>
            <a:r>
              <a:rPr lang="en-US" sz="800" dirty="0">
                <a:solidFill>
                  <a:srgbClr val="FF0000"/>
                </a:solidFill>
              </a:rPr>
              <a:t>??</a:t>
            </a:r>
            <a:r>
              <a:rPr lang="en-US" sz="800" dirty="0"/>
              <a:t> 26x26</a:t>
            </a:r>
          </a:p>
        </p:txBody>
      </p:sp>
    </p:spTree>
    <p:extLst>
      <p:ext uri="{BB962C8B-B14F-4D97-AF65-F5344CB8AC3E}">
        <p14:creationId xmlns:p14="http://schemas.microsoft.com/office/powerpoint/2010/main" val="290080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4729E-B7D9-5FBF-6328-069081CB4694}"/>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38364B95-CD83-2CA1-1620-92F8B1078ED9}"/>
              </a:ext>
            </a:extLst>
          </p:cNvPr>
          <p:cNvSpPr>
            <a:spLocks noGrp="1"/>
          </p:cNvSpPr>
          <p:nvPr>
            <p:ph type="title"/>
          </p:nvPr>
        </p:nvSpPr>
        <p:spPr>
          <a:xfrm>
            <a:off x="16110" y="-183991"/>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1.2.2-2 Related Works: YOLOv3</a:t>
            </a:r>
            <a:endParaRPr lang="zh-TW" altLang="en-US" sz="2400" dirty="0"/>
          </a:p>
        </p:txBody>
      </p:sp>
      <p:pic>
        <p:nvPicPr>
          <p:cNvPr id="3" name="Picture 7">
            <a:extLst>
              <a:ext uri="{FF2B5EF4-FFF2-40B4-BE49-F238E27FC236}">
                <a16:creationId xmlns:a16="http://schemas.microsoft.com/office/drawing/2014/main" id="{8AE7AF69-BAA0-FFB3-B3E8-6411B696C669}"/>
              </a:ext>
            </a:extLst>
          </p:cNvPr>
          <p:cNvPicPr>
            <a:picLocks noChangeAspect="1"/>
          </p:cNvPicPr>
          <p:nvPr/>
        </p:nvPicPr>
        <p:blipFill>
          <a:blip r:embed="rId2"/>
          <a:stretch>
            <a:fillRect/>
          </a:stretch>
        </p:blipFill>
        <p:spPr>
          <a:xfrm>
            <a:off x="5643044" y="717225"/>
            <a:ext cx="1571625" cy="666750"/>
          </a:xfrm>
          <a:prstGeom prst="rect">
            <a:avLst/>
          </a:prstGeom>
        </p:spPr>
      </p:pic>
      <p:pic>
        <p:nvPicPr>
          <p:cNvPr id="7" name="Picture 28">
            <a:extLst>
              <a:ext uri="{FF2B5EF4-FFF2-40B4-BE49-F238E27FC236}">
                <a16:creationId xmlns:a16="http://schemas.microsoft.com/office/drawing/2014/main" id="{8CCB3A44-F804-3208-64D7-94F1DE27C7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16558" y="2494253"/>
            <a:ext cx="5114004" cy="2476913"/>
          </a:xfrm>
          <a:prstGeom prst="rect">
            <a:avLst/>
          </a:prstGeom>
        </p:spPr>
      </p:pic>
      <p:sp>
        <p:nvSpPr>
          <p:cNvPr id="8" name="矩形 7">
            <a:extLst>
              <a:ext uri="{FF2B5EF4-FFF2-40B4-BE49-F238E27FC236}">
                <a16:creationId xmlns:a16="http://schemas.microsoft.com/office/drawing/2014/main" id="{B15401EC-BDD8-B033-C0A8-5B75CAD74D17}"/>
              </a:ext>
            </a:extLst>
          </p:cNvPr>
          <p:cNvSpPr/>
          <p:nvPr/>
        </p:nvSpPr>
        <p:spPr>
          <a:xfrm>
            <a:off x="115172" y="397896"/>
            <a:ext cx="8984378" cy="6402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C770922-FB65-855F-585E-F9BBE29BB51B}"/>
              </a:ext>
            </a:extLst>
          </p:cNvPr>
          <p:cNvSpPr/>
          <p:nvPr/>
        </p:nvSpPr>
        <p:spPr>
          <a:xfrm>
            <a:off x="4926720" y="444773"/>
            <a:ext cx="4126792" cy="1393332"/>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8C6E085-BC86-F4E5-0AD7-A97C546D155C}"/>
              </a:ext>
            </a:extLst>
          </p:cNvPr>
          <p:cNvSpPr txBox="1"/>
          <p:nvPr/>
        </p:nvSpPr>
        <p:spPr>
          <a:xfrm>
            <a:off x="4918507" y="421207"/>
            <a:ext cx="4349137" cy="276999"/>
          </a:xfrm>
          <a:prstGeom prst="rect">
            <a:avLst/>
          </a:prstGeom>
          <a:noFill/>
        </p:spPr>
        <p:txBody>
          <a:bodyPr wrap="square" rtlCol="0">
            <a:spAutoFit/>
          </a:bodyPr>
          <a:lstStyle/>
          <a:p>
            <a:r>
              <a:rPr lang="en-US" altLang="zh-TW" sz="1200" b="1" dirty="0">
                <a:solidFill>
                  <a:srgbClr val="00B0F0"/>
                </a:solidFill>
                <a:latin typeface="Times New Roman" panose="02020603050405020304" pitchFamily="18" charset="0"/>
                <a:cs typeface="Times New Roman" panose="02020603050405020304" pitchFamily="18" charset="0"/>
              </a:rPr>
              <a:t>1.</a:t>
            </a:r>
            <a:r>
              <a:rPr lang="zh-TW" altLang="en-US" sz="1200" b="1" dirty="0">
                <a:solidFill>
                  <a:srgbClr val="00B0F0"/>
                </a:solidFill>
                <a:latin typeface="Times New Roman" panose="02020603050405020304" pitchFamily="18" charset="0"/>
                <a:cs typeface="Times New Roman" panose="02020603050405020304" pitchFamily="18" charset="0"/>
              </a:rPr>
              <a:t> </a:t>
            </a:r>
            <a:r>
              <a:rPr lang="en-US" altLang="zh-TW" sz="1200" b="1" dirty="0">
                <a:solidFill>
                  <a:srgbClr val="00B0F0"/>
                </a:solidFill>
                <a:latin typeface="Times New Roman" panose="02020603050405020304" pitchFamily="18" charset="0"/>
                <a:cs typeface="Times New Roman" panose="02020603050405020304" pitchFamily="18" charset="0"/>
              </a:rPr>
              <a:t>Pre-train DarkNet-53 by ImageNet (Classification):</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cxnSp>
        <p:nvCxnSpPr>
          <p:cNvPr id="11" name="直線單箭頭接點 10">
            <a:extLst>
              <a:ext uri="{FF2B5EF4-FFF2-40B4-BE49-F238E27FC236}">
                <a16:creationId xmlns:a16="http://schemas.microsoft.com/office/drawing/2014/main" id="{37252540-17ED-38B2-4261-5EB3891B140B}"/>
              </a:ext>
            </a:extLst>
          </p:cNvPr>
          <p:cNvCxnSpPr/>
          <p:nvPr/>
        </p:nvCxnSpPr>
        <p:spPr>
          <a:xfrm>
            <a:off x="7840110" y="1838105"/>
            <a:ext cx="0" cy="245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3662DAA-7625-DE56-7C2B-B72BCE008DAD}"/>
              </a:ext>
            </a:extLst>
          </p:cNvPr>
          <p:cNvCxnSpPr/>
          <p:nvPr/>
        </p:nvCxnSpPr>
        <p:spPr>
          <a:xfrm>
            <a:off x="3764819" y="2869806"/>
            <a:ext cx="151738"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2595A3D-9655-3793-9125-86D9FD915C03}"/>
                  </a:ext>
                </a:extLst>
              </p:cNvPr>
              <p:cNvSpPr/>
              <p:nvPr/>
            </p:nvSpPr>
            <p:spPr>
              <a:xfrm>
                <a:off x="3403056" y="3059299"/>
                <a:ext cx="361763" cy="307777"/>
              </a:xfrm>
              <a:prstGeom prst="rect">
                <a:avLst/>
              </a:prstGeom>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i="1" dirty="0">
                              <a:latin typeface="Cambria Math" panose="02040503050406030204" pitchFamily="18" charset="0"/>
                            </a:rPr>
                            <m:t>𝑉</m:t>
                          </m:r>
                        </m:sup>
                      </m:sSup>
                    </m:oMath>
                  </m:oMathPara>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82595A3D-9655-3793-9125-86D9FD915C03}"/>
                  </a:ext>
                </a:extLst>
              </p:cNvPr>
              <p:cNvSpPr>
                <a:spLocks noRot="1" noChangeAspect="1" noMove="1" noResize="1" noEditPoints="1" noAdjustHandles="1" noChangeArrowheads="1" noChangeShapeType="1" noTextEdit="1"/>
              </p:cNvSpPr>
              <p:nvPr/>
            </p:nvSpPr>
            <p:spPr>
              <a:xfrm>
                <a:off x="3403056" y="3059299"/>
                <a:ext cx="361763" cy="307777"/>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6E217D90-80E7-E28D-E704-E92974CE5DD6}"/>
              </a:ext>
            </a:extLst>
          </p:cNvPr>
          <p:cNvSpPr txBox="1"/>
          <p:nvPr/>
        </p:nvSpPr>
        <p:spPr>
          <a:xfrm>
            <a:off x="3399099" y="4840814"/>
            <a:ext cx="575025" cy="461665"/>
          </a:xfrm>
          <a:prstGeom prst="rect">
            <a:avLst/>
          </a:prstGeom>
          <a:noFill/>
          <a:ln w="19050">
            <a:solidFill>
              <a:srgbClr val="00B050"/>
            </a:solidFill>
          </a:ln>
        </p:spPr>
        <p:txBody>
          <a:bodyPr wrap="square" rtlCol="0">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Valid</a:t>
            </a:r>
          </a:p>
          <a:p>
            <a:r>
              <a:rPr lang="en-US" altLang="zh-TW" sz="1200" dirty="0">
                <a:solidFill>
                  <a:srgbClr val="00B050"/>
                </a:solidFill>
                <a:latin typeface="Times New Roman" panose="02020603050405020304" pitchFamily="18" charset="0"/>
                <a:cs typeface="Times New Roman" panose="02020603050405020304" pitchFamily="18" charset="0"/>
              </a:rPr>
              <a:t>Check</a:t>
            </a:r>
            <a:endParaRPr lang="zh-TW" altLang="en-US" sz="1200" dirty="0">
              <a:solidFill>
                <a:srgbClr val="00B050"/>
              </a:solidFill>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B0ABF265-984C-F50B-19CC-C83D543719E9}"/>
              </a:ext>
            </a:extLst>
          </p:cNvPr>
          <p:cNvSpPr txBox="1"/>
          <p:nvPr/>
        </p:nvSpPr>
        <p:spPr>
          <a:xfrm>
            <a:off x="3339848" y="2096875"/>
            <a:ext cx="4600041" cy="276999"/>
          </a:xfrm>
          <a:prstGeom prst="rect">
            <a:avLst/>
          </a:prstGeom>
          <a:noFill/>
        </p:spPr>
        <p:txBody>
          <a:bodyPr wrap="square" rtlCol="0">
            <a:spAutoFit/>
          </a:bodyPr>
          <a:lstStyle/>
          <a:p>
            <a:r>
              <a:rPr lang="en-US" altLang="zh-TW" sz="1200" b="1" dirty="0">
                <a:solidFill>
                  <a:srgbClr val="00B0F0"/>
                </a:solidFill>
                <a:latin typeface="Times New Roman" panose="02020603050405020304" pitchFamily="18" charset="0"/>
                <a:cs typeface="Times New Roman" panose="02020603050405020304" pitchFamily="18" charset="0"/>
              </a:rPr>
              <a:t>2.</a:t>
            </a:r>
            <a:r>
              <a:rPr lang="zh-TW" altLang="en-US" sz="1200" b="1" dirty="0">
                <a:solidFill>
                  <a:srgbClr val="00B0F0"/>
                </a:solidFill>
                <a:latin typeface="Times New Roman" panose="02020603050405020304" pitchFamily="18" charset="0"/>
                <a:cs typeface="Times New Roman" panose="02020603050405020304" pitchFamily="18" charset="0"/>
              </a:rPr>
              <a:t> </a:t>
            </a:r>
            <a:r>
              <a:rPr lang="en-US" altLang="zh-TW" sz="1200" b="1" dirty="0">
                <a:solidFill>
                  <a:srgbClr val="00B0F0"/>
                </a:solidFill>
                <a:latin typeface="Times New Roman" panose="02020603050405020304" pitchFamily="18" charset="0"/>
                <a:cs typeface="Times New Roman" panose="02020603050405020304" pitchFamily="18" charset="0"/>
              </a:rPr>
              <a:t>Training Process using Gradient Descent Optimization:</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F79ACFD6-A6AD-7B22-8453-C5D0B99DE9F7}"/>
              </a:ext>
            </a:extLst>
          </p:cNvPr>
          <p:cNvSpPr/>
          <p:nvPr/>
        </p:nvSpPr>
        <p:spPr>
          <a:xfrm>
            <a:off x="3414724" y="5572596"/>
            <a:ext cx="3825896" cy="10678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18" name="矩形 8">
            <a:extLst>
              <a:ext uri="{FF2B5EF4-FFF2-40B4-BE49-F238E27FC236}">
                <a16:creationId xmlns:a16="http://schemas.microsoft.com/office/drawing/2014/main" id="{A1240C42-F294-B791-DE3B-D228833D6F1C}"/>
              </a:ext>
            </a:extLst>
          </p:cNvPr>
          <p:cNvSpPr/>
          <p:nvPr/>
        </p:nvSpPr>
        <p:spPr>
          <a:xfrm>
            <a:off x="5840190" y="1327448"/>
            <a:ext cx="1512727" cy="276999"/>
          </a:xfrm>
          <a:prstGeom prst="rect">
            <a:avLst/>
          </a:prstGeom>
        </p:spPr>
        <p:txBody>
          <a:bodyPr wrap="square">
            <a:spAutoFit/>
          </a:bodyPr>
          <a:lstStyle/>
          <a:p>
            <a:pPr marL="0" lvl="1"/>
            <a:r>
              <a:rPr lang="en-US" altLang="zh-TW" sz="1200" dirty="0">
                <a:latin typeface="Times New Roman" panose="02020603050405020304" pitchFamily="18" charset="0"/>
                <a:cs typeface="Times New Roman" panose="02020603050405020304" pitchFamily="18" charset="0"/>
              </a:rPr>
              <a:t>Feature Extraction</a:t>
            </a:r>
          </a:p>
        </p:txBody>
      </p:sp>
      <mc:AlternateContent xmlns:mc="http://schemas.openxmlformats.org/markup-compatibility/2006" xmlns:a14="http://schemas.microsoft.com/office/drawing/2010/main">
        <mc:Choice Requires="a14">
          <p:sp>
            <p:nvSpPr>
              <p:cNvPr id="19" name="文字方塊 16">
                <a:extLst>
                  <a:ext uri="{FF2B5EF4-FFF2-40B4-BE49-F238E27FC236}">
                    <a16:creationId xmlns:a16="http://schemas.microsoft.com/office/drawing/2014/main" id="{53851864-7CF7-DD64-62BE-C80243E4973A}"/>
                  </a:ext>
                </a:extLst>
              </p:cNvPr>
              <p:cNvSpPr txBox="1"/>
              <p:nvPr/>
            </p:nvSpPr>
            <p:spPr>
              <a:xfrm>
                <a:off x="6576953" y="1829649"/>
                <a:ext cx="1439694" cy="280333"/>
              </a:xfrm>
              <a:prstGeom prst="rect">
                <a:avLst/>
              </a:prstGeom>
              <a:noFill/>
            </p:spPr>
            <p:txBody>
              <a:bodyPr wrap="square" rtlCol="0">
                <a:spAutoFit/>
              </a:bodyPr>
              <a:lstStyle/>
              <a:p>
                <a14:m>
                  <m:oMath xmlns:m="http://schemas.openxmlformats.org/officeDocument/2006/math">
                    <m:sSup>
                      <m:sSupPr>
                        <m:ctrlPr>
                          <a:rPr lang="en-US" altLang="zh-TW" sz="1200" i="1" smtClean="0">
                            <a:solidFill>
                              <a:schemeClr val="accent6">
                                <a:lumMod val="75000"/>
                              </a:schemeClr>
                            </a:solidFill>
                            <a:latin typeface="Cambria Math" panose="02040503050406030204" pitchFamily="18" charset="0"/>
                          </a:rPr>
                        </m:ctrlPr>
                      </m:sSupPr>
                      <m:e>
                        <m:r>
                          <a:rPr lang="zh-TW" altLang="en-US" sz="1200" i="1">
                            <a:solidFill>
                              <a:schemeClr val="accent6">
                                <a:lumMod val="75000"/>
                              </a:schemeClr>
                            </a:solidFill>
                            <a:latin typeface="Cambria Math" panose="02040503050406030204" pitchFamily="18" charset="0"/>
                          </a:rPr>
                          <m:t>𝜃</m:t>
                        </m:r>
                      </m:e>
                      <m:sup>
                        <m:r>
                          <a:rPr lang="en-US" altLang="zh-TW" sz="1200" i="1">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200" i="1" dirty="0">
                            <a:solidFill>
                              <a:schemeClr val="accent6">
                                <a:lumMod val="75000"/>
                              </a:schemeClr>
                            </a:solidFill>
                            <a:latin typeface="Cambria Math" panose="02040503050406030204" pitchFamily="18" charset="0"/>
                          </a:rPr>
                        </m:ctrlPr>
                      </m:sSupPr>
                      <m:e>
                        <m:r>
                          <a:rPr lang="en-US" altLang="zh-TW" sz="1200" i="1" dirty="0">
                            <a:solidFill>
                              <a:schemeClr val="accent6">
                                <a:lumMod val="75000"/>
                              </a:schemeClr>
                            </a:solidFill>
                            <a:latin typeface="Cambria Math" panose="02040503050406030204" pitchFamily="18" charset="0"/>
                          </a:rPr>
                          <m:t>𝑊</m:t>
                        </m:r>
                      </m:e>
                      <m:sup>
                        <m:r>
                          <a:rPr lang="en-US" altLang="zh-TW" sz="1200" i="1" dirty="0">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chemeClr val="accent6">
                                <a:lumMod val="75000"/>
                              </a:schemeClr>
                            </a:solidFill>
                            <a:latin typeface="Cambria Math" panose="02040503050406030204" pitchFamily="18" charset="0"/>
                          </a:rPr>
                        </m:ctrlPr>
                      </m:sSupPr>
                      <m:e>
                        <m:r>
                          <a:rPr lang="en-US" altLang="zh-TW" sz="1200" i="1" dirty="0">
                            <a:solidFill>
                              <a:schemeClr val="accent6">
                                <a:lumMod val="75000"/>
                              </a:schemeClr>
                            </a:solidFill>
                            <a:latin typeface="Cambria Math" panose="02040503050406030204" pitchFamily="18" charset="0"/>
                          </a:rPr>
                          <m:t>𝑏</m:t>
                        </m:r>
                      </m:e>
                      <m:sup>
                        <m:r>
                          <a:rPr lang="en-US" altLang="zh-TW" sz="1200" i="1" dirty="0">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a:t>
                </a:r>
                <a:endParaRPr lang="zh-TW" altLang="en-US" sz="12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19" name="文字方塊 16">
                <a:extLst>
                  <a:ext uri="{FF2B5EF4-FFF2-40B4-BE49-F238E27FC236}">
                    <a16:creationId xmlns:a16="http://schemas.microsoft.com/office/drawing/2014/main" id="{53851864-7CF7-DD64-62BE-C80243E4973A}"/>
                  </a:ext>
                </a:extLst>
              </p:cNvPr>
              <p:cNvSpPr txBox="1">
                <a:spLocks noRot="1" noChangeAspect="1" noMove="1" noResize="1" noEditPoints="1" noAdjustHandles="1" noChangeArrowheads="1" noChangeShapeType="1" noTextEdit="1"/>
              </p:cNvSpPr>
              <p:nvPr/>
            </p:nvSpPr>
            <p:spPr>
              <a:xfrm>
                <a:off x="6576953" y="1829649"/>
                <a:ext cx="1439694" cy="280333"/>
              </a:xfrm>
              <a:prstGeom prst="rect">
                <a:avLst/>
              </a:prstGeom>
              <a:blipFill>
                <a:blip r:embed="rId5"/>
                <a:stretch>
                  <a:fillRect b="-173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24">
                <a:extLst>
                  <a:ext uri="{FF2B5EF4-FFF2-40B4-BE49-F238E27FC236}">
                    <a16:creationId xmlns:a16="http://schemas.microsoft.com/office/drawing/2014/main" id="{D08C7974-BBCB-303C-D1C2-4E60BB011654}"/>
                  </a:ext>
                </a:extLst>
              </p:cNvPr>
              <p:cNvSpPr txBox="1"/>
              <p:nvPr/>
            </p:nvSpPr>
            <p:spPr>
              <a:xfrm>
                <a:off x="8164000" y="1451111"/>
                <a:ext cx="1053107" cy="436914"/>
              </a:xfrm>
              <a:prstGeom prst="rect">
                <a:avLst/>
              </a:prstGeom>
              <a:noFill/>
            </p:spPr>
            <p:txBody>
              <a:bodyPr wrap="square" rtlCol="0">
                <a:spAutoFit/>
              </a:bodyPr>
              <a:lstStyle/>
              <a:p>
                <a:r>
                  <a:rPr lang="en-US" altLang="zh-TW" sz="1050" dirty="0">
                    <a:solidFill>
                      <a:schemeClr val="tx1"/>
                    </a:solidFill>
                    <a:latin typeface="Times New Roman" panose="02020603050405020304" pitchFamily="18" charset="0"/>
                    <a:cs typeface="Times New Roman" panose="02020603050405020304" pitchFamily="18" charset="0"/>
                  </a:rPr>
                  <a:t>Weights </a:t>
                </a:r>
                <a14:m>
                  <m:oMath xmlns:m="http://schemas.openxmlformats.org/officeDocument/2006/math">
                    <m:sSup>
                      <m:sSupPr>
                        <m:ctrlPr>
                          <a:rPr lang="en-US" altLang="zh-TW" sz="1050" i="1" dirty="0">
                            <a:solidFill>
                              <a:schemeClr val="tx1"/>
                            </a:solidFill>
                            <a:latin typeface="Cambria Math" panose="02040503050406030204" pitchFamily="18" charset="0"/>
                          </a:rPr>
                        </m:ctrlPr>
                      </m:sSupPr>
                      <m:e>
                        <m:r>
                          <a:rPr lang="en-US" altLang="zh-TW" sz="1050" i="1" dirty="0">
                            <a:solidFill>
                              <a:schemeClr val="tx1"/>
                            </a:solidFill>
                            <a:latin typeface="Cambria Math" panose="02040503050406030204" pitchFamily="18" charset="0"/>
                          </a:rPr>
                          <m:t>𝑊</m:t>
                        </m:r>
                      </m:e>
                      <m:sup>
                        <m:r>
                          <a:rPr lang="en-US" altLang="zh-TW" sz="1050" b="0" i="1" dirty="0" smtClean="0">
                            <a:solidFill>
                              <a:schemeClr val="tx1"/>
                            </a:solidFill>
                            <a:latin typeface="Cambria Math" panose="02040503050406030204" pitchFamily="18" charset="0"/>
                          </a:rPr>
                          <m:t>𝑐𝑙𝑠</m:t>
                        </m:r>
                      </m:sup>
                    </m:sSup>
                  </m:oMath>
                </a14:m>
                <a:r>
                  <a:rPr lang="en-US" altLang="zh-TW" sz="1050" i="1" dirty="0">
                    <a:solidFill>
                      <a:schemeClr val="tx1"/>
                    </a:solidFill>
                    <a:latin typeface="Times New Roman" panose="02020603050405020304" pitchFamily="18" charset="0"/>
                    <a:cs typeface="Times New Roman" panose="02020603050405020304" pitchFamily="18" charset="0"/>
                  </a:rPr>
                  <a:t> </a:t>
                </a:r>
              </a:p>
              <a:p>
                <a:r>
                  <a:rPr lang="en-US" altLang="zh-TW" sz="1050" i="1" dirty="0">
                    <a:solidFill>
                      <a:schemeClr val="tx1"/>
                    </a:solidFill>
                    <a:latin typeface="Times New Roman" panose="02020603050405020304" pitchFamily="18" charset="0"/>
                    <a:cs typeface="Times New Roman" panose="02020603050405020304" pitchFamily="18" charset="0"/>
                  </a:rPr>
                  <a:t>Bias </a:t>
                </a:r>
                <a14:m>
                  <m:oMath xmlns:m="http://schemas.openxmlformats.org/officeDocument/2006/math">
                    <m:sSup>
                      <m:sSupPr>
                        <m:ctrlPr>
                          <a:rPr lang="en-US" altLang="zh-TW" sz="1050" i="1" dirty="0">
                            <a:solidFill>
                              <a:schemeClr val="tx1"/>
                            </a:solidFill>
                            <a:latin typeface="Cambria Math" panose="02040503050406030204" pitchFamily="18" charset="0"/>
                          </a:rPr>
                        </m:ctrlPr>
                      </m:sSupPr>
                      <m:e>
                        <m:r>
                          <a:rPr lang="en-US" altLang="zh-TW" sz="1050" b="0" i="1" dirty="0" smtClean="0">
                            <a:solidFill>
                              <a:schemeClr val="tx1"/>
                            </a:solidFill>
                            <a:latin typeface="Cambria Math" panose="02040503050406030204" pitchFamily="18" charset="0"/>
                          </a:rPr>
                          <m:t>𝑏</m:t>
                        </m:r>
                      </m:e>
                      <m:sup>
                        <m:r>
                          <a:rPr lang="en-US" altLang="zh-TW" sz="1050" b="0" i="1" dirty="0" smtClean="0">
                            <a:solidFill>
                              <a:schemeClr val="tx1"/>
                            </a:solidFill>
                            <a:latin typeface="Cambria Math" panose="02040503050406030204" pitchFamily="18" charset="0"/>
                          </a:rPr>
                          <m:t>𝑐𝑙𝑠</m:t>
                        </m:r>
                      </m:sup>
                    </m:sSup>
                  </m:oMath>
                </a14:m>
                <a:endParaRPr lang="en-US" altLang="zh-TW" sz="1050"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 name="文字方塊 124">
                <a:extLst>
                  <a:ext uri="{FF2B5EF4-FFF2-40B4-BE49-F238E27FC236}">
                    <a16:creationId xmlns:a16="http://schemas.microsoft.com/office/drawing/2014/main" id="{D08C7974-BBCB-303C-D1C2-4E60BB011654}"/>
                  </a:ext>
                </a:extLst>
              </p:cNvPr>
              <p:cNvSpPr txBox="1">
                <a:spLocks noRot="1" noChangeAspect="1" noMove="1" noResize="1" noEditPoints="1" noAdjustHandles="1" noChangeArrowheads="1" noChangeShapeType="1" noTextEdit="1"/>
              </p:cNvSpPr>
              <p:nvPr/>
            </p:nvSpPr>
            <p:spPr>
              <a:xfrm>
                <a:off x="8164000" y="1451111"/>
                <a:ext cx="1053107" cy="436914"/>
              </a:xfrm>
              <a:prstGeom prst="rect">
                <a:avLst/>
              </a:prstGeom>
              <a:blipFill>
                <a:blip r:embed="rId6"/>
                <a:stretch>
                  <a:fillRect b="-2778"/>
                </a:stretch>
              </a:blipFill>
            </p:spPr>
            <p:txBody>
              <a:bodyPr/>
              <a:lstStyle/>
              <a:p>
                <a:r>
                  <a:rPr lang="zh-TW" altLang="en-US">
                    <a:noFill/>
                  </a:rPr>
                  <a:t> </a:t>
                </a:r>
              </a:p>
            </p:txBody>
          </p:sp>
        </mc:Fallback>
      </mc:AlternateContent>
      <p:sp>
        <p:nvSpPr>
          <p:cNvPr id="21" name="文字方塊 14">
            <a:extLst>
              <a:ext uri="{FF2B5EF4-FFF2-40B4-BE49-F238E27FC236}">
                <a16:creationId xmlns:a16="http://schemas.microsoft.com/office/drawing/2014/main" id="{2AE096D4-DCB1-EAC9-D0A4-AEE39DD91848}"/>
              </a:ext>
            </a:extLst>
          </p:cNvPr>
          <p:cNvSpPr txBox="1"/>
          <p:nvPr/>
        </p:nvSpPr>
        <p:spPr>
          <a:xfrm>
            <a:off x="110087" y="5060116"/>
            <a:ext cx="3149102" cy="461665"/>
          </a:xfrm>
          <a:prstGeom prst="rect">
            <a:avLst/>
          </a:prstGeom>
          <a:noFill/>
        </p:spPr>
        <p:txBody>
          <a:bodyPr wrap="square" rtlCol="0">
            <a:spAutoFit/>
          </a:bodyPr>
          <a:lstStyle/>
          <a:p>
            <a:pPr marL="228600" indent="-228600"/>
            <a:r>
              <a:rPr lang="en-US" altLang="zh-TW" sz="1200" b="1" dirty="0">
                <a:solidFill>
                  <a:srgbClr val="00B0F0"/>
                </a:solidFill>
                <a:latin typeface="Times New Roman" panose="02020603050405020304" pitchFamily="18" charset="0"/>
                <a:cs typeface="Times New Roman" panose="02020603050405020304" pitchFamily="18" charset="0"/>
              </a:rPr>
              <a:t>0.2	9 Anchor Boxes Generation using K-means Clustering:</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cxnSp>
        <p:nvCxnSpPr>
          <p:cNvPr id="22" name="直線單箭頭接點 15">
            <a:extLst>
              <a:ext uri="{FF2B5EF4-FFF2-40B4-BE49-F238E27FC236}">
                <a16:creationId xmlns:a16="http://schemas.microsoft.com/office/drawing/2014/main" id="{D869784D-F2FE-3A98-9763-36E61155C289}"/>
              </a:ext>
            </a:extLst>
          </p:cNvPr>
          <p:cNvCxnSpPr/>
          <p:nvPr/>
        </p:nvCxnSpPr>
        <p:spPr>
          <a:xfrm>
            <a:off x="3166688" y="6031410"/>
            <a:ext cx="1796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16">
            <a:extLst>
              <a:ext uri="{FF2B5EF4-FFF2-40B4-BE49-F238E27FC236}">
                <a16:creationId xmlns:a16="http://schemas.microsoft.com/office/drawing/2014/main" id="{33140BFB-D0E2-8D28-D4C5-AFB9C2276E20}"/>
              </a:ext>
            </a:extLst>
          </p:cNvPr>
          <p:cNvSpPr txBox="1"/>
          <p:nvPr/>
        </p:nvSpPr>
        <p:spPr>
          <a:xfrm>
            <a:off x="2933417" y="5780685"/>
            <a:ext cx="452748" cy="276999"/>
          </a:xfrm>
          <a:prstGeom prst="rect">
            <a:avLst/>
          </a:prstGeom>
          <a:noFill/>
        </p:spPr>
        <p:txBody>
          <a:bodyPr wrap="square" rtlCol="0">
            <a:spAutoFit/>
          </a:bodyPr>
          <a:lstStyle/>
          <a:p>
            <a:r>
              <a:rPr lang="en-US" sz="1200" dirty="0" err="1">
                <a:solidFill>
                  <a:schemeClr val="accent6">
                    <a:lumMod val="75000"/>
                  </a:schemeClr>
                </a:solidFill>
                <a:latin typeface="Times New Roman" panose="02020603050405020304" pitchFamily="18" charset="0"/>
                <a:cs typeface="Times New Roman" panose="02020603050405020304" pitchFamily="18" charset="0"/>
              </a:rPr>
              <a:t>C</a:t>
            </a:r>
            <a:r>
              <a:rPr lang="en-US" sz="1200" baseline="30000" dirty="0" err="1">
                <a:solidFill>
                  <a:schemeClr val="accent6">
                    <a:lumMod val="75000"/>
                  </a:schemeClr>
                </a:solidFill>
                <a:latin typeface="Times New Roman" panose="02020603050405020304" pitchFamily="18" charset="0"/>
                <a:cs typeface="Times New Roman" panose="02020603050405020304" pitchFamily="18" charset="0"/>
              </a:rPr>
              <a:t>anc</a:t>
            </a:r>
            <a:endParaRPr lang="zh-TW" altLang="en-US" sz="1200" baseline="30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4" name="Rectangle 72">
            <a:extLst>
              <a:ext uri="{FF2B5EF4-FFF2-40B4-BE49-F238E27FC236}">
                <a16:creationId xmlns:a16="http://schemas.microsoft.com/office/drawing/2014/main" id="{37BDE4DC-1DDC-593A-15C0-AF98FC331F6C}"/>
              </a:ext>
            </a:extLst>
          </p:cNvPr>
          <p:cNvSpPr/>
          <p:nvPr/>
        </p:nvSpPr>
        <p:spPr>
          <a:xfrm>
            <a:off x="124965" y="389286"/>
            <a:ext cx="3894323" cy="307777"/>
          </a:xfrm>
          <a:prstGeom prst="rect">
            <a:avLst/>
          </a:prstGeom>
        </p:spPr>
        <p:txBody>
          <a:bodyPr wrap="square">
            <a:spAutoFit/>
          </a:bodyPr>
          <a:lstStyle/>
          <a:p>
            <a:r>
              <a:rPr lang="en-US" sz="1400" b="1" dirty="0">
                <a:solidFill>
                  <a:srgbClr val="0070C0"/>
                </a:solidFill>
                <a:latin typeface="Times New Roman" panose="02020603050405020304" pitchFamily="18" charset="0"/>
                <a:cs typeface="Times New Roman" panose="02020603050405020304" pitchFamily="18" charset="0"/>
              </a:rPr>
              <a:t>INPUT DATASET: </a:t>
            </a:r>
            <a:r>
              <a:rPr lang="en-US" sz="1400" b="1" dirty="0" err="1">
                <a:solidFill>
                  <a:srgbClr val="0070C0"/>
                </a:solidFill>
                <a:latin typeface="Times New Roman" panose="02020603050405020304" pitchFamily="18" charset="0"/>
                <a:cs typeface="Times New Roman" panose="02020603050405020304" pitchFamily="18" charset="0"/>
              </a:rPr>
              <a:t>COCO+ImageNet</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25" name="Rectangle 231">
            <a:extLst>
              <a:ext uri="{FF2B5EF4-FFF2-40B4-BE49-F238E27FC236}">
                <a16:creationId xmlns:a16="http://schemas.microsoft.com/office/drawing/2014/main" id="{D2DABDCD-E2BF-DAA3-37AE-0FE8F37E048C}"/>
              </a:ext>
            </a:extLst>
          </p:cNvPr>
          <p:cNvSpPr/>
          <p:nvPr/>
        </p:nvSpPr>
        <p:spPr>
          <a:xfrm>
            <a:off x="1961810" y="5920088"/>
            <a:ext cx="730473" cy="307777"/>
          </a:xfrm>
          <a:prstGeom prst="rect">
            <a:avLst/>
          </a:prstGeom>
        </p:spPr>
        <p:txBody>
          <a:bodyPr wrap="square">
            <a:spAutoFit/>
          </a:bodyPr>
          <a:lstStyle/>
          <a:p>
            <a:pPr marL="0" lvl="1"/>
            <a:r>
              <a:rPr lang="en-US" sz="1400" i="1" dirty="0" err="1">
                <a:solidFill>
                  <a:srgbClr val="FF0000"/>
                </a:solidFill>
                <a:latin typeface="Times New Roman" panose="02020603050405020304" pitchFamily="18" charset="0"/>
                <a:cs typeface="Times New Roman" panose="02020603050405020304" pitchFamily="18" charset="0"/>
              </a:rPr>
              <a:t>C</a:t>
            </a:r>
            <a:r>
              <a:rPr lang="en-US" sz="1400" i="1" baseline="30000" dirty="0" err="1">
                <a:solidFill>
                  <a:srgbClr val="FF0000"/>
                </a:solidFill>
                <a:latin typeface="Times New Roman" panose="02020603050405020304" pitchFamily="18" charset="0"/>
                <a:cs typeface="Times New Roman" panose="02020603050405020304" pitchFamily="18" charset="0"/>
              </a:rPr>
              <a:t>anc</a:t>
            </a:r>
            <a:r>
              <a:rPr lang="en-US" sz="1400" baseline="30000" dirty="0">
                <a:solidFill>
                  <a:schemeClr val="accent6">
                    <a:lumMod val="75000"/>
                  </a:schemeClr>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t>
            </a:r>
          </a:p>
        </p:txBody>
      </p:sp>
      <p:sp>
        <p:nvSpPr>
          <p:cNvPr id="26" name="Rectangle 234">
            <a:extLst>
              <a:ext uri="{FF2B5EF4-FFF2-40B4-BE49-F238E27FC236}">
                <a16:creationId xmlns:a16="http://schemas.microsoft.com/office/drawing/2014/main" id="{4FD8EED9-5FC1-96E5-2C4F-161D21777337}"/>
              </a:ext>
            </a:extLst>
          </p:cNvPr>
          <p:cNvSpPr/>
          <p:nvPr/>
        </p:nvSpPr>
        <p:spPr>
          <a:xfrm>
            <a:off x="858392" y="5599425"/>
            <a:ext cx="998285" cy="96333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imes New Roman" panose="02020603050405020304" pitchFamily="18" charset="0"/>
                <a:cs typeface="Times New Roman" panose="02020603050405020304" pitchFamily="18" charset="0"/>
              </a:rPr>
              <a:t>K-Means Clustering:</a:t>
            </a:r>
          </a:p>
          <a:p>
            <a:pPr algn="ctr"/>
            <a:r>
              <a:rPr lang="en-US" sz="1000" dirty="0">
                <a:solidFill>
                  <a:schemeClr val="tx1"/>
                </a:solidFill>
                <a:latin typeface="Times New Roman" panose="02020603050405020304" pitchFamily="18" charset="0"/>
                <a:cs typeface="Times New Roman" panose="02020603050405020304" pitchFamily="18" charset="0"/>
              </a:rPr>
              <a:t>(Generate </a:t>
            </a:r>
            <a:r>
              <a:rPr lang="en-US" sz="1000" dirty="0">
                <a:solidFill>
                  <a:srgbClr val="00B050"/>
                </a:solidFill>
                <a:latin typeface="Times New Roman" panose="02020603050405020304" pitchFamily="18" charset="0"/>
                <a:cs typeface="Times New Roman" panose="02020603050405020304" pitchFamily="18" charset="0"/>
              </a:rPr>
              <a:t>3x3=9 different </a:t>
            </a:r>
            <a:r>
              <a:rPr lang="en-US" sz="1000" dirty="0">
                <a:solidFill>
                  <a:schemeClr val="tx1"/>
                </a:solidFill>
                <a:latin typeface="Times New Roman" panose="02020603050405020304" pitchFamily="18" charset="0"/>
                <a:cs typeface="Times New Roman" panose="02020603050405020304" pitchFamily="18" charset="0"/>
              </a:rPr>
              <a:t>w:h ROI ratio sizes)</a:t>
            </a:r>
          </a:p>
        </p:txBody>
      </p:sp>
      <p:cxnSp>
        <p:nvCxnSpPr>
          <p:cNvPr id="27" name="直線單箭頭接點 111">
            <a:extLst>
              <a:ext uri="{FF2B5EF4-FFF2-40B4-BE49-F238E27FC236}">
                <a16:creationId xmlns:a16="http://schemas.microsoft.com/office/drawing/2014/main" id="{9AC591CF-8BCB-AE49-9A63-32B83F38B08B}"/>
              </a:ext>
            </a:extLst>
          </p:cNvPr>
          <p:cNvCxnSpPr/>
          <p:nvPr/>
        </p:nvCxnSpPr>
        <p:spPr>
          <a:xfrm>
            <a:off x="652668" y="6076374"/>
            <a:ext cx="20145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3">
            <a:extLst>
              <a:ext uri="{FF2B5EF4-FFF2-40B4-BE49-F238E27FC236}">
                <a16:creationId xmlns:a16="http://schemas.microsoft.com/office/drawing/2014/main" id="{6EFF6714-D753-724E-FB43-696065782E4C}"/>
              </a:ext>
            </a:extLst>
          </p:cNvPr>
          <p:cNvGraphicFramePr>
            <a:graphicFrameLocks noGrp="1"/>
          </p:cNvGraphicFramePr>
          <p:nvPr/>
        </p:nvGraphicFramePr>
        <p:xfrm>
          <a:off x="1964921" y="699336"/>
          <a:ext cx="2850899" cy="1280160"/>
        </p:xfrm>
        <a:graphic>
          <a:graphicData uri="http://schemas.openxmlformats.org/drawingml/2006/table">
            <a:tbl>
              <a:tblPr firstRow="1" bandRow="1"/>
              <a:tblGrid>
                <a:gridCol w="580263">
                  <a:extLst>
                    <a:ext uri="{9D8B030D-6E8A-4147-A177-3AD203B41FA5}">
                      <a16:colId xmlns:a16="http://schemas.microsoft.com/office/drawing/2014/main" val="3479888740"/>
                    </a:ext>
                  </a:extLst>
                </a:gridCol>
                <a:gridCol w="1279219">
                  <a:extLst>
                    <a:ext uri="{9D8B030D-6E8A-4147-A177-3AD203B41FA5}">
                      <a16:colId xmlns:a16="http://schemas.microsoft.com/office/drawing/2014/main" val="2035639411"/>
                    </a:ext>
                  </a:extLst>
                </a:gridCol>
                <a:gridCol w="991417">
                  <a:extLst>
                    <a:ext uri="{9D8B030D-6E8A-4147-A177-3AD203B41FA5}">
                      <a16:colId xmlns:a16="http://schemas.microsoft.com/office/drawing/2014/main" val="538483228"/>
                    </a:ext>
                  </a:extLst>
                </a:gridCol>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rPr>
                        <a:t>Type</a:t>
                      </a:r>
                      <a:endParaRPr lang="zh-TW" altLang="en-US" sz="12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rPr>
                        <a:t>NB</a:t>
                      </a:r>
                      <a:r>
                        <a:rPr lang="en-US" altLang="zh-TW" sz="1200" b="1" baseline="0" dirty="0">
                          <a:solidFill>
                            <a:schemeClr val="tx1"/>
                          </a:solidFill>
                        </a:rPr>
                        <a:t> Images</a:t>
                      </a:r>
                      <a:endParaRPr lang="zh-TW" alt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63943"/>
                  </a:ext>
                </a:extLst>
              </a:tr>
              <a:tr h="12880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ImageNet </a:t>
                      </a:r>
                      <a:r>
                        <a:rPr lang="en-US" altLang="zh-TW" sz="1200" b="0" i="1" dirty="0">
                          <a:solidFill>
                            <a:srgbClr val="FF0000"/>
                          </a:solidFill>
                        </a:rPr>
                        <a:t>D</a:t>
                      </a:r>
                      <a:r>
                        <a:rPr lang="en-US" altLang="zh-TW" sz="1200" b="0" i="1" baseline="30000" dirty="0">
                          <a:solidFill>
                            <a:srgbClr val="FF0000"/>
                          </a:solidFill>
                        </a:rPr>
                        <a:t>I</a:t>
                      </a:r>
                      <a:endParaRPr lang="zh-TW" altLang="en-US" sz="1200" b="0" i="1" baseline="30000" dirty="0">
                        <a:solidFill>
                          <a:srgbClr val="FF0000"/>
                        </a:solidFill>
                      </a:endParaRPr>
                    </a:p>
                  </a:txBody>
                  <a:tcP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dirty="0"/>
                        <a:t>1,331,167</a:t>
                      </a:r>
                      <a:endParaRPr lang="en-US" altLang="zh-TW"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165419"/>
                  </a:ext>
                </a:extLst>
              </a:tr>
              <a:tr h="180327">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COCO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i="1" dirty="0">
                          <a:solidFill>
                            <a:schemeClr val="tx1"/>
                          </a:solidFill>
                        </a:rPr>
                        <a:t>D</a:t>
                      </a:r>
                      <a:r>
                        <a:rPr lang="en-US" altLang="zh-TW" sz="1200" b="0" i="1" baseline="30000" dirty="0">
                          <a:solidFill>
                            <a:schemeClr val="tx1"/>
                          </a:solidFill>
                        </a:rPr>
                        <a:t>C</a:t>
                      </a:r>
                      <a:endParaRPr lang="zh-TW" altLang="en-US" sz="1200" b="0" i="1" baseline="30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Train </a:t>
                      </a:r>
                      <a:r>
                        <a:rPr lang="en-US" altLang="zh-TW" sz="1200" b="0" i="1" dirty="0">
                          <a:solidFill>
                            <a:srgbClr val="FF0000"/>
                          </a:solidFill>
                        </a:rPr>
                        <a:t>D</a:t>
                      </a:r>
                      <a:r>
                        <a:rPr lang="en-US" altLang="zh-TW" sz="1200" b="0" i="1" baseline="30000" dirty="0">
                          <a:solidFill>
                            <a:srgbClr val="FF0000"/>
                          </a:solidFill>
                        </a:rPr>
                        <a:t>T</a:t>
                      </a:r>
                      <a:r>
                        <a:rPr lang="en-US" altLang="zh-TW" sz="1200" b="0" baseline="30000" dirty="0">
                          <a:solidFill>
                            <a:schemeClr val="tx1"/>
                          </a:solidFill>
                        </a:rPr>
                        <a:t> </a:t>
                      </a:r>
                      <a:r>
                        <a:rPr lang="en-US" altLang="zh-TW" sz="1200" b="0" dirty="0">
                          <a:solidFill>
                            <a:schemeClr val="tx1"/>
                          </a:solidFill>
                        </a:rPr>
                        <a:t>+ Valid </a:t>
                      </a:r>
                      <a:r>
                        <a:rPr lang="en-US" altLang="zh-TW" sz="1200" b="0" i="1" dirty="0">
                          <a:solidFill>
                            <a:srgbClr val="FF0000"/>
                          </a:solidFill>
                        </a:rPr>
                        <a:t>D</a:t>
                      </a:r>
                      <a:r>
                        <a:rPr lang="en-US" altLang="zh-TW" sz="1200" b="0" i="1" baseline="30000" dirty="0">
                          <a:solidFill>
                            <a:srgbClr val="FF0000"/>
                          </a:solidFill>
                        </a:rPr>
                        <a:t>V</a:t>
                      </a:r>
                      <a:endParaRPr lang="zh-TW" altLang="en-US" sz="1200" b="0" i="1" baseline="30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 118,287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853088"/>
                  </a:ext>
                </a:extLst>
              </a:tr>
              <a:tr h="12880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Test </a:t>
                      </a:r>
                      <a:r>
                        <a:rPr lang="en-US" altLang="zh-TW" sz="1200" b="0" i="1" dirty="0">
                          <a:solidFill>
                            <a:srgbClr val="FF0000"/>
                          </a:solidFill>
                        </a:rPr>
                        <a:t>D</a:t>
                      </a:r>
                      <a:r>
                        <a:rPr lang="en-US" altLang="zh-TW" sz="1200" b="0" i="1" baseline="30000" dirty="0">
                          <a:solidFill>
                            <a:srgbClr val="FF0000"/>
                          </a:solidFill>
                        </a:rPr>
                        <a:t>TE</a:t>
                      </a:r>
                      <a:endParaRPr lang="zh-TW" altLang="en-US" sz="12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20,288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602171"/>
                  </a:ext>
                </a:extLst>
              </a:tr>
            </a:tbl>
          </a:graphicData>
        </a:graphic>
      </p:graphicFrame>
      <p:sp>
        <p:nvSpPr>
          <p:cNvPr id="29" name="Rectangle 245">
            <a:extLst>
              <a:ext uri="{FF2B5EF4-FFF2-40B4-BE49-F238E27FC236}">
                <a16:creationId xmlns:a16="http://schemas.microsoft.com/office/drawing/2014/main" id="{BBFD4C8E-72D3-915F-C914-0CA5BE1829BE}"/>
              </a:ext>
            </a:extLst>
          </p:cNvPr>
          <p:cNvSpPr/>
          <p:nvPr/>
        </p:nvSpPr>
        <p:spPr>
          <a:xfrm>
            <a:off x="4015745" y="2298283"/>
            <a:ext cx="5017968" cy="276999"/>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2.1 YoloV3 Model based on DarkNet-53 for Detection and Classification:</a:t>
            </a:r>
          </a:p>
        </p:txBody>
      </p:sp>
      <mc:AlternateContent xmlns:mc="http://schemas.openxmlformats.org/markup-compatibility/2006" xmlns:a14="http://schemas.microsoft.com/office/drawing/2010/main">
        <mc:Choice Requires="a14">
          <p:sp>
            <p:nvSpPr>
              <p:cNvPr id="30" name="文字方塊 121">
                <a:extLst>
                  <a:ext uri="{FF2B5EF4-FFF2-40B4-BE49-F238E27FC236}">
                    <a16:creationId xmlns:a16="http://schemas.microsoft.com/office/drawing/2014/main" id="{32AFCB98-CBE9-F4AB-7ED8-04C9319B9A2B}"/>
                  </a:ext>
                </a:extLst>
              </p:cNvPr>
              <p:cNvSpPr txBox="1"/>
              <p:nvPr/>
            </p:nvSpPr>
            <p:spPr>
              <a:xfrm>
                <a:off x="3401166" y="2665117"/>
                <a:ext cx="363653" cy="307777"/>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smtClean="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i="1" dirty="0">
                              <a:latin typeface="Cambria Math" panose="02040503050406030204" pitchFamily="18" charset="0"/>
                            </a:rPr>
                            <m:t>𝑇</m:t>
                          </m:r>
                        </m:sup>
                      </m:sSup>
                    </m:oMath>
                  </m:oMathPara>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30" name="文字方塊 121">
                <a:extLst>
                  <a:ext uri="{FF2B5EF4-FFF2-40B4-BE49-F238E27FC236}">
                    <a16:creationId xmlns:a16="http://schemas.microsoft.com/office/drawing/2014/main" id="{32AFCB98-CBE9-F4AB-7ED8-04C9319B9A2B}"/>
                  </a:ext>
                </a:extLst>
              </p:cNvPr>
              <p:cNvSpPr txBox="1">
                <a:spLocks noRot="1" noChangeAspect="1" noMove="1" noResize="1" noEditPoints="1" noAdjustHandles="1" noChangeArrowheads="1" noChangeShapeType="1" noTextEdit="1"/>
              </p:cNvSpPr>
              <p:nvPr/>
            </p:nvSpPr>
            <p:spPr>
              <a:xfrm>
                <a:off x="3401166" y="2665117"/>
                <a:ext cx="363653" cy="307777"/>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Rectangle 282">
                <a:extLst>
                  <a:ext uri="{FF2B5EF4-FFF2-40B4-BE49-F238E27FC236}">
                    <a16:creationId xmlns:a16="http://schemas.microsoft.com/office/drawing/2014/main" id="{44692582-E06C-8D8C-C99C-00FC96CA32F1}"/>
                  </a:ext>
                </a:extLst>
              </p:cNvPr>
              <p:cNvSpPr/>
              <p:nvPr/>
            </p:nvSpPr>
            <p:spPr>
              <a:xfrm>
                <a:off x="5338249" y="5549640"/>
                <a:ext cx="2015295" cy="605871"/>
              </a:xfrm>
              <a:prstGeom prst="rect">
                <a:avLst/>
              </a:prstGeom>
            </p:spPr>
            <p:txBody>
              <a:bodyPr wrap="none">
                <a:spAutoFit/>
              </a:bodyPr>
              <a:lstStyle/>
              <a:p>
                <a:r>
                  <a:rPr lang="en-US" altLang="zh-TW" sz="1100" dirty="0">
                    <a:latin typeface="Times New Roman" panose="02020603050405020304" pitchFamily="18" charset="0"/>
                    <a:cs typeface="Times New Roman" panose="02020603050405020304" pitchFamily="18" charset="0"/>
                  </a:rPr>
                  <a:t>Groundtruth: </a:t>
                </a:r>
                <a14:m>
                  <m:oMath xmlns:m="http://schemas.openxmlformats.org/officeDocument/2006/math">
                    <m:acc>
                      <m:accPr>
                        <m:chr m:val="̂"/>
                        <m:ctrlPr>
                          <a:rPr lang="en-US" sz="1100" i="1" smtClean="0">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m:rPr>
                        <m:sty m:val="p"/>
                      </m:rPr>
                      <a:rPr lang="en-US" altLang="zh-TW" sz="1100" baseline="30000" dirty="0">
                        <a:solidFill>
                          <a:srgbClr val="FF0000"/>
                        </a:solidFill>
                        <a:latin typeface="Cambria Math" panose="02040503050406030204" pitchFamily="18" charset="0"/>
                      </a:rPr>
                      <m:t>x</m:t>
                    </m:r>
                  </m:oMath>
                </a14:m>
                <a:r>
                  <a:rPr lang="en-US" altLang="zh-TW" sz="11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a:rPr lang="en-US" sz="1100" i="1" baseline="30000">
                        <a:solidFill>
                          <a:srgbClr val="FF0000"/>
                        </a:solidFill>
                        <a:latin typeface="Cambria Math" panose="02040503050406030204" pitchFamily="18" charset="0"/>
                      </a:rPr>
                      <m:t>𝑦</m:t>
                    </m:r>
                  </m:oMath>
                </a14:m>
                <a:r>
                  <a:rPr lang="en-US" altLang="zh-TW" sz="11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a:rPr lang="en-US" sz="1100" i="1" baseline="30000">
                        <a:solidFill>
                          <a:srgbClr val="FF0000"/>
                        </a:solidFill>
                        <a:latin typeface="Cambria Math" panose="02040503050406030204" pitchFamily="18" charset="0"/>
                      </a:rPr>
                      <m:t>𝑤</m:t>
                    </m:r>
                  </m:oMath>
                </a14:m>
                <a:r>
                  <a:rPr lang="en-US" altLang="zh-TW" sz="11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m:rPr>
                        <m:sty m:val="p"/>
                      </m:rPr>
                      <a:rPr lang="en-US" sz="1100" baseline="30000">
                        <a:solidFill>
                          <a:srgbClr val="FF0000"/>
                        </a:solidFill>
                        <a:latin typeface="Cambria Math" panose="02040503050406030204" pitchFamily="18" charset="0"/>
                      </a:rPr>
                      <m:t>h</m:t>
                    </m:r>
                    <m:r>
                      <a:rPr lang="en-US" sz="1100" i="1">
                        <a:solidFill>
                          <a:srgbClr val="FF0000"/>
                        </a:solidFill>
                        <a:latin typeface="Cambria Math" panose="02040503050406030204" pitchFamily="18" charset="0"/>
                      </a:rPr>
                      <m:t>,</m:t>
                    </m:r>
                    <m:acc>
                      <m:accPr>
                        <m:chr m:val="̂"/>
                        <m:ctrlPr>
                          <a:rPr lang="en-US" sz="1100" i="1" smtClean="0">
                            <a:solidFill>
                              <a:srgbClr val="FF0000"/>
                            </a:solidFill>
                            <a:latin typeface="Cambria Math" panose="02040503050406030204" pitchFamily="18" charset="0"/>
                          </a:rPr>
                        </m:ctrlPr>
                      </m:accPr>
                      <m:e>
                        <m:r>
                          <a:rPr lang="en-US" sz="1100" b="0" i="1" smtClean="0">
                            <a:solidFill>
                              <a:srgbClr val="FF0000"/>
                            </a:solidFill>
                            <a:latin typeface="Cambria Math" panose="02040503050406030204" pitchFamily="18" charset="0"/>
                          </a:rPr>
                          <m:t>𝐶</m:t>
                        </m:r>
                      </m:e>
                    </m:acc>
                    <m:r>
                      <a:rPr lang="en-US" sz="1100" b="0" i="1" smtClean="0">
                        <a:solidFill>
                          <a:srgbClr val="FF0000"/>
                        </a:solidFill>
                        <a:latin typeface="Cambria Math" panose="02040503050406030204" pitchFamily="18" charset="0"/>
                      </a:rPr>
                      <m:t>, </m:t>
                    </m:r>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𝑝𝑐</m:t>
                        </m:r>
                        <m:r>
                          <a:rPr lang="en-US" sz="1100" b="0" i="1" baseline="-25000" smtClean="0">
                            <a:solidFill>
                              <a:srgbClr val="FF0000"/>
                            </a:solidFill>
                            <a:latin typeface="Cambria Math" panose="02040503050406030204" pitchFamily="18" charset="0"/>
                          </a:rPr>
                          <m:t>𝑖</m:t>
                        </m:r>
                      </m:e>
                    </m:acc>
                  </m:oMath>
                </a14:m>
                <a:endParaRPr lang="en-US" altLang="zh-TW" sz="1100" dirty="0">
                  <a:latin typeface="Times New Roman" panose="02020603050405020304" pitchFamily="18" charset="0"/>
                  <a:cs typeface="Times New Roman" panose="02020603050405020304" pitchFamily="18" charset="0"/>
                </a:endParaRPr>
              </a:p>
              <a:p>
                <a:r>
                  <a:rPr lang="en-US" altLang="zh-TW" sz="1100" dirty="0">
                    <a:latin typeface="Times New Roman" panose="02020603050405020304" pitchFamily="18" charset="0"/>
                    <a:cs typeface="Times New Roman" panose="02020603050405020304" pitchFamily="18" charset="0"/>
                  </a:rPr>
                  <a:t>Estimation: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x</a:t>
                </a:r>
                <a:r>
                  <a:rPr lang="en-US" altLang="zh-TW" sz="1100" i="1" dirty="0">
                    <a:solidFill>
                      <a:srgbClr val="FF0000"/>
                    </a:solidFill>
                    <a:latin typeface="Times New Roman" panose="02020603050405020304" pitchFamily="18" charset="0"/>
                    <a:cs typeface="Times New Roman" panose="02020603050405020304" pitchFamily="18" charset="0"/>
                  </a:rPr>
                  <a:t>, t</a:t>
                </a:r>
                <a:r>
                  <a:rPr lang="en-US" altLang="zh-TW" sz="1100" i="1" baseline="30000" dirty="0">
                    <a:solidFill>
                      <a:srgbClr val="FF0000"/>
                    </a:solidFill>
                    <a:latin typeface="Times New Roman" panose="02020603050405020304" pitchFamily="18" charset="0"/>
                    <a:cs typeface="Times New Roman" panose="02020603050405020304" pitchFamily="18" charset="0"/>
                  </a:rPr>
                  <a:t>y</a:t>
                </a:r>
                <a:r>
                  <a:rPr lang="en-US" altLang="zh-TW" sz="1100" i="1" dirty="0">
                    <a:solidFill>
                      <a:srgbClr val="FF0000"/>
                    </a:solidFill>
                    <a:latin typeface="Times New Roman" panose="02020603050405020304" pitchFamily="18" charset="0"/>
                    <a:cs typeface="Times New Roman" panose="02020603050405020304" pitchFamily="18" charset="0"/>
                  </a:rPr>
                  <a:t>,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w</a:t>
                </a:r>
                <a:r>
                  <a:rPr lang="en-US" altLang="zh-TW" sz="1100" i="1" dirty="0">
                    <a:solidFill>
                      <a:srgbClr val="FF0000"/>
                    </a:solidFill>
                    <a:latin typeface="Times New Roman" panose="02020603050405020304" pitchFamily="18" charset="0"/>
                    <a:cs typeface="Times New Roman" panose="02020603050405020304" pitchFamily="18" charset="0"/>
                  </a:rPr>
                  <a:t>,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h</a:t>
                </a:r>
                <a:r>
                  <a:rPr lang="en-US" altLang="zh-TW" sz="1100" i="1" dirty="0">
                    <a:solidFill>
                      <a:srgbClr val="FF0000"/>
                    </a:solidFill>
                    <a:latin typeface="Times New Roman" panose="02020603050405020304" pitchFamily="18" charset="0"/>
                    <a:cs typeface="Times New Roman" panose="02020603050405020304" pitchFamily="18" charset="0"/>
                  </a:rPr>
                  <a:t>, C, </a:t>
                </a:r>
                <a:r>
                  <a:rPr lang="en-US" altLang="zh-TW" sz="1100" i="1" dirty="0" err="1">
                    <a:solidFill>
                      <a:srgbClr val="FF0000"/>
                    </a:solidFill>
                    <a:latin typeface="Times New Roman" panose="02020603050405020304" pitchFamily="18" charset="0"/>
                    <a:cs typeface="Times New Roman" panose="02020603050405020304" pitchFamily="18" charset="0"/>
                  </a:rPr>
                  <a:t>pc</a:t>
                </a:r>
                <a:r>
                  <a:rPr lang="en-US" altLang="zh-TW" sz="1100" i="1" baseline="-25000" dirty="0" err="1">
                    <a:solidFill>
                      <a:srgbClr val="FF0000"/>
                    </a:solidFill>
                    <a:latin typeface="Times New Roman" panose="02020603050405020304" pitchFamily="18" charset="0"/>
                    <a:cs typeface="Times New Roman" panose="02020603050405020304" pitchFamily="18" charset="0"/>
                  </a:rPr>
                  <a:t>i</a:t>
                </a:r>
                <a:endParaRPr lang="en-US" altLang="zh-TW" sz="1100" i="1" dirty="0">
                  <a:solidFill>
                    <a:srgbClr val="FF0000"/>
                  </a:solidFill>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mc:Choice>
        <mc:Fallback xmlns="">
          <p:sp>
            <p:nvSpPr>
              <p:cNvPr id="31" name="Rectangle 282">
                <a:extLst>
                  <a:ext uri="{FF2B5EF4-FFF2-40B4-BE49-F238E27FC236}">
                    <a16:creationId xmlns:a16="http://schemas.microsoft.com/office/drawing/2014/main" id="{44692582-E06C-8D8C-C99C-00FC96CA32F1}"/>
                  </a:ext>
                </a:extLst>
              </p:cNvPr>
              <p:cNvSpPr>
                <a:spLocks noRot="1" noChangeAspect="1" noMove="1" noResize="1" noEditPoints="1" noAdjustHandles="1" noChangeArrowheads="1" noChangeShapeType="1" noTextEdit="1"/>
              </p:cNvSpPr>
              <p:nvPr/>
            </p:nvSpPr>
            <p:spPr>
              <a:xfrm>
                <a:off x="5338249" y="5549640"/>
                <a:ext cx="2015295" cy="605871"/>
              </a:xfrm>
              <a:prstGeom prst="rect">
                <a:avLst/>
              </a:prstGeom>
              <a:blipFill>
                <a:blip r:embed="rId8"/>
                <a:stretch>
                  <a:fillRect r="-139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Rectangle 41">
                <a:extLst>
                  <a:ext uri="{FF2B5EF4-FFF2-40B4-BE49-F238E27FC236}">
                    <a16:creationId xmlns:a16="http://schemas.microsoft.com/office/drawing/2014/main" id="{9A046680-DE28-7835-6828-3739A55DC408}"/>
                  </a:ext>
                </a:extLst>
              </p:cNvPr>
              <p:cNvSpPr/>
              <p:nvPr/>
            </p:nvSpPr>
            <p:spPr>
              <a:xfrm>
                <a:off x="4812294" y="5307372"/>
                <a:ext cx="1803929" cy="280333"/>
              </a:xfrm>
              <a:prstGeom prst="rect">
                <a:avLst/>
              </a:prstGeom>
            </p:spPr>
            <p:txBody>
              <a:bodyPr wrap="square">
                <a:spAutoFit/>
              </a:bodyPr>
              <a:lstStyle/>
              <a:p>
                <a14:m>
                  <m:oMath xmlns:m="http://schemas.openxmlformats.org/officeDocument/2006/math">
                    <m:r>
                      <m:rPr>
                        <m:nor/>
                      </m:rPr>
                      <a:rPr lang="en-US" altLang="zh-TW" sz="1200" dirty="0">
                        <a:solidFill>
                          <a:srgbClr val="FF0000"/>
                        </a:solidFill>
                        <a:latin typeface="Times New Roman" panose="02020603050405020304" pitchFamily="18" charset="0"/>
                        <a:cs typeface="Times New Roman" panose="02020603050405020304" pitchFamily="18" charset="0"/>
                      </a:rPr>
                      <m:t>Update</m:t>
                    </m:r>
                    <m:r>
                      <a:rPr lang="en-US" altLang="zh-TW" sz="1200" b="0" i="1" dirty="0" smtClean="0">
                        <a:solidFill>
                          <a:srgbClr val="FF0000"/>
                        </a:solidFill>
                        <a:latin typeface="Cambria Math" panose="02040503050406030204" pitchFamily="18" charset="0"/>
                      </a:rPr>
                      <m:t> </m:t>
                    </m:r>
                    <m:sSup>
                      <m:sSupPr>
                        <m:ctrlPr>
                          <a:rPr lang="en-US" altLang="zh-TW" sz="1200" i="1" smtClean="0">
                            <a:solidFill>
                              <a:srgbClr val="FF0000"/>
                            </a:solidFill>
                            <a:latin typeface="Cambria Math" panose="02040503050406030204" pitchFamily="18" charset="0"/>
                          </a:rPr>
                        </m:ctrlPr>
                      </m:sSupPr>
                      <m:e>
                        <m:r>
                          <a:rPr lang="zh-TW" altLang="en-US" sz="1200" i="1">
                            <a:solidFill>
                              <a:srgbClr val="FF0000"/>
                            </a:solidFill>
                            <a:latin typeface="Cambria Math" panose="02040503050406030204" pitchFamily="18" charset="0"/>
                          </a:rPr>
                          <m:t>𝜃</m:t>
                        </m:r>
                      </m:e>
                      <m:sup>
                        <m:r>
                          <a:rPr lang="en-US" altLang="zh-TW" sz="1200" b="0" i="1"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𝑊</m:t>
                        </m:r>
                      </m:e>
                      <m:sup>
                        <m:r>
                          <a:rPr lang="en-US" altLang="zh-TW" sz="1200" b="0" i="1" dirty="0"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𝑏</m:t>
                        </m:r>
                      </m:e>
                      <m:sup>
                        <m:r>
                          <a:rPr lang="en-US" altLang="zh-TW" sz="1200" b="0" i="1" dirty="0"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p:txBody>
          </p:sp>
        </mc:Choice>
        <mc:Fallback xmlns="">
          <p:sp>
            <p:nvSpPr>
              <p:cNvPr id="32" name="Rectangle 41">
                <a:extLst>
                  <a:ext uri="{FF2B5EF4-FFF2-40B4-BE49-F238E27FC236}">
                    <a16:creationId xmlns:a16="http://schemas.microsoft.com/office/drawing/2014/main" id="{9A046680-DE28-7835-6828-3739A55DC408}"/>
                  </a:ext>
                </a:extLst>
              </p:cNvPr>
              <p:cNvSpPr>
                <a:spLocks noRot="1" noChangeAspect="1" noMove="1" noResize="1" noEditPoints="1" noAdjustHandles="1" noChangeArrowheads="1" noChangeShapeType="1" noTextEdit="1"/>
              </p:cNvSpPr>
              <p:nvPr/>
            </p:nvSpPr>
            <p:spPr>
              <a:xfrm>
                <a:off x="4812294" y="5307372"/>
                <a:ext cx="1803929" cy="280333"/>
              </a:xfrm>
              <a:prstGeom prst="rect">
                <a:avLst/>
              </a:prstGeom>
              <a:blipFill>
                <a:blip r:embed="rId9"/>
                <a:stretch>
                  <a:fillRect r="-4392" b="-17391"/>
                </a:stretch>
              </a:blipFill>
            </p:spPr>
            <p:txBody>
              <a:bodyPr/>
              <a:lstStyle/>
              <a:p>
                <a:r>
                  <a:rPr lang="zh-TW" altLang="en-US">
                    <a:noFill/>
                  </a:rPr>
                  <a:t> </a:t>
                </a:r>
              </a:p>
            </p:txBody>
          </p:sp>
        </mc:Fallback>
      </mc:AlternateContent>
      <p:grpSp>
        <p:nvGrpSpPr>
          <p:cNvPr id="33" name="Group 54">
            <a:extLst>
              <a:ext uri="{FF2B5EF4-FFF2-40B4-BE49-F238E27FC236}">
                <a16:creationId xmlns:a16="http://schemas.microsoft.com/office/drawing/2014/main" id="{829EB79D-3B68-8B17-C8D3-B2AC4C616372}"/>
              </a:ext>
            </a:extLst>
          </p:cNvPr>
          <p:cNvGrpSpPr/>
          <p:nvPr/>
        </p:nvGrpSpPr>
        <p:grpSpPr>
          <a:xfrm flipH="1">
            <a:off x="7240620" y="5340891"/>
            <a:ext cx="1491620" cy="482246"/>
            <a:chOff x="10207216" y="4348435"/>
            <a:chExt cx="374583" cy="2315656"/>
          </a:xfrm>
        </p:grpSpPr>
        <p:cxnSp>
          <p:nvCxnSpPr>
            <p:cNvPr id="34" name="直線接點 114">
              <a:extLst>
                <a:ext uri="{FF2B5EF4-FFF2-40B4-BE49-F238E27FC236}">
                  <a16:creationId xmlns:a16="http://schemas.microsoft.com/office/drawing/2014/main" id="{58E5F409-91DE-7A7D-561C-207A191161F4}"/>
                </a:ext>
              </a:extLst>
            </p:cNvPr>
            <p:cNvCxnSpPr/>
            <p:nvPr/>
          </p:nvCxnSpPr>
          <p:spPr>
            <a:xfrm>
              <a:off x="10207405" y="4348435"/>
              <a:ext cx="0" cy="231565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線單箭頭接點 115">
              <a:extLst>
                <a:ext uri="{FF2B5EF4-FFF2-40B4-BE49-F238E27FC236}">
                  <a16:creationId xmlns:a16="http://schemas.microsoft.com/office/drawing/2014/main" id="{E6A61656-B3BB-A752-D8DC-E77D4F3F1EEA}"/>
                </a:ext>
              </a:extLst>
            </p:cNvPr>
            <p:cNvCxnSpPr/>
            <p:nvPr/>
          </p:nvCxnSpPr>
          <p:spPr>
            <a:xfrm>
              <a:off x="10207216" y="6664091"/>
              <a:ext cx="374583"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14">
            <a:extLst>
              <a:ext uri="{FF2B5EF4-FFF2-40B4-BE49-F238E27FC236}">
                <a16:creationId xmlns:a16="http://schemas.microsoft.com/office/drawing/2014/main" id="{2E9A00F8-594E-B3C3-F8F7-6376225183D8}"/>
              </a:ext>
            </a:extLst>
          </p:cNvPr>
          <p:cNvGrpSpPr/>
          <p:nvPr/>
        </p:nvGrpSpPr>
        <p:grpSpPr>
          <a:xfrm>
            <a:off x="7240620" y="5336188"/>
            <a:ext cx="1541754" cy="551786"/>
            <a:chOff x="7261724" y="5103232"/>
            <a:chExt cx="1278985" cy="711836"/>
          </a:xfrm>
        </p:grpSpPr>
        <p:cxnSp>
          <p:nvCxnSpPr>
            <p:cNvPr id="37" name="直線接點 114">
              <a:extLst>
                <a:ext uri="{FF2B5EF4-FFF2-40B4-BE49-F238E27FC236}">
                  <a16:creationId xmlns:a16="http://schemas.microsoft.com/office/drawing/2014/main" id="{3D99613D-8D70-F24E-9A89-A193325D6BF8}"/>
                </a:ext>
              </a:extLst>
            </p:cNvPr>
            <p:cNvCxnSpPr/>
            <p:nvPr/>
          </p:nvCxnSpPr>
          <p:spPr>
            <a:xfrm flipH="1">
              <a:off x="8540709" y="5103232"/>
              <a:ext cx="0" cy="71183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線單箭頭接點 115">
              <a:extLst>
                <a:ext uri="{FF2B5EF4-FFF2-40B4-BE49-F238E27FC236}">
                  <a16:creationId xmlns:a16="http://schemas.microsoft.com/office/drawing/2014/main" id="{0CAD8F8F-36F3-78C4-20B6-9175DB99051E}"/>
                </a:ext>
              </a:extLst>
            </p:cNvPr>
            <p:cNvCxnSpPr/>
            <p:nvPr/>
          </p:nvCxnSpPr>
          <p:spPr>
            <a:xfrm flipH="1">
              <a:off x="7261724" y="5815068"/>
              <a:ext cx="127867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向下箭號 131">
            <a:extLst>
              <a:ext uri="{FF2B5EF4-FFF2-40B4-BE49-F238E27FC236}">
                <a16:creationId xmlns:a16="http://schemas.microsoft.com/office/drawing/2014/main" id="{F6929F85-59DE-2069-75F2-7B9EB7428EC7}"/>
              </a:ext>
            </a:extLst>
          </p:cNvPr>
          <p:cNvSpPr/>
          <p:nvPr/>
        </p:nvSpPr>
        <p:spPr>
          <a:xfrm>
            <a:off x="8782374" y="5360804"/>
            <a:ext cx="251339" cy="77545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字方塊 118">
                <a:extLst>
                  <a:ext uri="{FF2B5EF4-FFF2-40B4-BE49-F238E27FC236}">
                    <a16:creationId xmlns:a16="http://schemas.microsoft.com/office/drawing/2014/main" id="{4555E8F3-0594-DC53-2B02-D40D8371458B}"/>
                  </a:ext>
                </a:extLst>
              </p:cNvPr>
              <p:cNvSpPr txBox="1"/>
              <p:nvPr/>
            </p:nvSpPr>
            <p:spPr>
              <a:xfrm>
                <a:off x="7439102" y="6232928"/>
                <a:ext cx="2072028" cy="315856"/>
              </a:xfrm>
              <a:prstGeom prst="rect">
                <a:avLst/>
              </a:prstGeom>
              <a:noFill/>
              <a:ln w="19050">
                <a:noFill/>
              </a:ln>
            </p:spPr>
            <p:txBody>
              <a:bodyPr wrap="square" rtlCol="0">
                <a:spAutoFit/>
              </a:bodyPr>
              <a:lstStyle/>
              <a:p>
                <a14:m>
                  <m:oMath xmlns:m="http://schemas.openxmlformats.org/officeDocument/2006/math">
                    <m:sSup>
                      <m:sSupPr>
                        <m:ctrlPr>
                          <a:rPr lang="en-US" altLang="zh-TW" sz="1400" b="1" i="1" smtClean="0">
                            <a:ln>
                              <a:noFill/>
                            </a:ln>
                            <a:solidFill>
                              <a:srgbClr val="FF0000"/>
                            </a:solidFill>
                            <a:latin typeface="Cambria Math" panose="02040503050406030204" pitchFamily="18" charset="0"/>
                          </a:rPr>
                        </m:ctrlPr>
                      </m:sSupPr>
                      <m:e>
                        <m:r>
                          <a:rPr lang="zh-TW" altLang="en-US" sz="1400" b="1" i="1">
                            <a:ln>
                              <a:noFill/>
                            </a:ln>
                            <a:solidFill>
                              <a:srgbClr val="FF0000"/>
                            </a:solidFill>
                            <a:latin typeface="Cambria Math" panose="02040503050406030204" pitchFamily="18" charset="0"/>
                          </a:rPr>
                          <m:t>𝜽</m:t>
                        </m:r>
                      </m:e>
                      <m:sup>
                        <m:r>
                          <a:rPr lang="en-US" altLang="zh-TW" sz="1400" b="1" i="1">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b="1" i="1" dirty="0">
                            <a:ln>
                              <a:noFill/>
                            </a:ln>
                            <a:solidFill>
                              <a:srgbClr val="FF0000"/>
                            </a:solidFill>
                            <a:latin typeface="Cambria Math" panose="02040503050406030204" pitchFamily="18" charset="0"/>
                          </a:rPr>
                        </m:ctrlPr>
                      </m:sSupPr>
                      <m:e>
                        <m:r>
                          <a:rPr lang="en-US" altLang="zh-TW" sz="1400" b="1" i="1" dirty="0">
                            <a:ln>
                              <a:noFill/>
                            </a:ln>
                            <a:solidFill>
                              <a:srgbClr val="FF0000"/>
                            </a:solidFill>
                            <a:latin typeface="Cambria Math" panose="02040503050406030204" pitchFamily="18" charset="0"/>
                          </a:rPr>
                          <m:t>𝑾</m:t>
                        </m:r>
                      </m:e>
                      <m:sup>
                        <m:r>
                          <a:rPr lang="en-US" altLang="zh-TW" sz="1400" b="1" i="1" dirty="0">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b="1" i="1" dirty="0">
                            <a:ln>
                              <a:noFill/>
                            </a:ln>
                            <a:solidFill>
                              <a:srgbClr val="FF0000"/>
                            </a:solidFill>
                            <a:latin typeface="Cambria Math" panose="02040503050406030204" pitchFamily="18" charset="0"/>
                          </a:rPr>
                        </m:ctrlPr>
                      </m:sSupPr>
                      <m:e>
                        <m:r>
                          <a:rPr lang="en-US" altLang="zh-TW" sz="1400" b="1" i="1" dirty="0">
                            <a:ln>
                              <a:noFill/>
                            </a:ln>
                            <a:solidFill>
                              <a:srgbClr val="FF0000"/>
                            </a:solidFill>
                            <a:latin typeface="Cambria Math" panose="02040503050406030204" pitchFamily="18" charset="0"/>
                          </a:rPr>
                          <m:t>𝒃</m:t>
                        </m:r>
                      </m:e>
                      <m:sup>
                        <m:r>
                          <a:rPr lang="en-US" altLang="zh-TW" sz="1400" b="1" i="1" dirty="0">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a:t>
                </a:r>
                <a:endParaRPr lang="en-US" sz="1400" b="1" dirty="0">
                  <a:ln>
                    <a:noFill/>
                  </a:ln>
                  <a:latin typeface="Times New Roman" panose="02020603050405020304" pitchFamily="18" charset="0"/>
                  <a:cs typeface="Times New Roman" panose="02020603050405020304" pitchFamily="18" charset="0"/>
                </a:endParaRPr>
              </a:p>
            </p:txBody>
          </p:sp>
        </mc:Choice>
        <mc:Fallback xmlns="">
          <p:sp>
            <p:nvSpPr>
              <p:cNvPr id="41" name="文字方塊 118">
                <a:extLst>
                  <a:ext uri="{FF2B5EF4-FFF2-40B4-BE49-F238E27FC236}">
                    <a16:creationId xmlns:a16="http://schemas.microsoft.com/office/drawing/2014/main" id="{4555E8F3-0594-DC53-2B02-D40D8371458B}"/>
                  </a:ext>
                </a:extLst>
              </p:cNvPr>
              <p:cNvSpPr txBox="1">
                <a:spLocks noRot="1" noChangeAspect="1" noMove="1" noResize="1" noEditPoints="1" noAdjustHandles="1" noChangeArrowheads="1" noChangeShapeType="1" noTextEdit="1"/>
              </p:cNvSpPr>
              <p:nvPr/>
            </p:nvSpPr>
            <p:spPr>
              <a:xfrm>
                <a:off x="7439102" y="6232928"/>
                <a:ext cx="2072028" cy="315856"/>
              </a:xfrm>
              <a:prstGeom prst="rect">
                <a:avLst/>
              </a:prstGeom>
              <a:blipFill>
                <a:blip r:embed="rId10"/>
                <a:stretch>
                  <a:fillRect b="-21154"/>
                </a:stretch>
              </a:blipFill>
              <a:ln w="19050">
                <a:noFill/>
              </a:ln>
            </p:spPr>
            <p:txBody>
              <a:bodyPr/>
              <a:lstStyle/>
              <a:p>
                <a:r>
                  <a:rPr lang="zh-TW" altLang="en-US">
                    <a:noFill/>
                  </a:rPr>
                  <a:t> </a:t>
                </a:r>
              </a:p>
            </p:txBody>
          </p:sp>
        </mc:Fallback>
      </mc:AlternateContent>
      <p:sp>
        <p:nvSpPr>
          <p:cNvPr id="42" name="Rectangle 75">
            <a:extLst>
              <a:ext uri="{FF2B5EF4-FFF2-40B4-BE49-F238E27FC236}">
                <a16:creationId xmlns:a16="http://schemas.microsoft.com/office/drawing/2014/main" id="{C45D6A0E-465C-438D-7AB8-D8F42DEBD150}"/>
              </a:ext>
            </a:extLst>
          </p:cNvPr>
          <p:cNvSpPr/>
          <p:nvPr/>
        </p:nvSpPr>
        <p:spPr>
          <a:xfrm>
            <a:off x="7378857" y="6044651"/>
            <a:ext cx="1147157" cy="280333"/>
          </a:xfrm>
          <a:prstGeom prst="rect">
            <a:avLst/>
          </a:prstGeom>
        </p:spPr>
        <p:txBody>
          <a:bodyPr wrap="square">
            <a:spAutoFit/>
          </a:bodyPr>
          <a:lstStyle/>
          <a:p>
            <a:pPr algn="ctr"/>
            <a:r>
              <a:rPr lang="en-US" sz="1200" b="1" dirty="0">
                <a:latin typeface="Times New Roman" panose="02020603050405020304" pitchFamily="18" charset="0"/>
                <a:cs typeface="Times New Roman" panose="02020603050405020304" pitchFamily="18" charset="0"/>
              </a:rPr>
              <a:t>After training</a:t>
            </a:r>
          </a:p>
        </p:txBody>
      </p:sp>
      <p:sp>
        <p:nvSpPr>
          <p:cNvPr id="43" name="向下箭號 131">
            <a:extLst>
              <a:ext uri="{FF2B5EF4-FFF2-40B4-BE49-F238E27FC236}">
                <a16:creationId xmlns:a16="http://schemas.microsoft.com/office/drawing/2014/main" id="{B808350C-CB66-2C17-71EA-1A7C5215A430}"/>
              </a:ext>
            </a:extLst>
          </p:cNvPr>
          <p:cNvSpPr/>
          <p:nvPr/>
        </p:nvSpPr>
        <p:spPr>
          <a:xfrm rot="16200000">
            <a:off x="7839070" y="1102107"/>
            <a:ext cx="162748" cy="9654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字方塊 16">
                <a:extLst>
                  <a:ext uri="{FF2B5EF4-FFF2-40B4-BE49-F238E27FC236}">
                    <a16:creationId xmlns:a16="http://schemas.microsoft.com/office/drawing/2014/main" id="{E63EFA3F-024E-4531-F5E5-1DEAF75026B0}"/>
                  </a:ext>
                </a:extLst>
              </p:cNvPr>
              <p:cNvSpPr txBox="1"/>
              <p:nvPr/>
            </p:nvSpPr>
            <p:spPr>
              <a:xfrm>
                <a:off x="8019547" y="796094"/>
                <a:ext cx="1067635" cy="530786"/>
              </a:xfrm>
              <a:prstGeom prst="rect">
                <a:avLst/>
              </a:prstGeom>
              <a:noFill/>
            </p:spPr>
            <p:txBody>
              <a:bodyPr wrap="square" rtlCol="0">
                <a:spAutoFit/>
              </a:bodyPr>
              <a:lstStyle/>
              <a:p>
                <a14:m>
                  <m:oMath xmlns:m="http://schemas.openxmlformats.org/officeDocument/2006/math">
                    <m:sSup>
                      <m:sSupPr>
                        <m:ctrlPr>
                          <a:rPr lang="en-US" altLang="zh-TW" sz="1400" i="1" smtClean="0">
                            <a:solidFill>
                              <a:schemeClr val="accent6">
                                <a:lumMod val="75000"/>
                              </a:schemeClr>
                            </a:solidFill>
                            <a:latin typeface="Cambria Math" panose="02040503050406030204" pitchFamily="18" charset="0"/>
                          </a:rPr>
                        </m:ctrlPr>
                      </m:sSupPr>
                      <m:e>
                        <m:r>
                          <a:rPr lang="zh-TW" altLang="en-US" sz="1400" i="1">
                            <a:solidFill>
                              <a:schemeClr val="accent6">
                                <a:lumMod val="75000"/>
                              </a:schemeClr>
                            </a:solidFill>
                            <a:latin typeface="Cambria Math" panose="02040503050406030204" pitchFamily="18" charset="0"/>
                          </a:rPr>
                          <m:t>𝜃</m:t>
                        </m:r>
                      </m:e>
                      <m:sup>
                        <m:r>
                          <a:rPr lang="en-US" altLang="zh-TW" sz="1400" i="1">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 </a:t>
                </a:r>
              </a:p>
              <a:p>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400" i="1" dirty="0">
                            <a:solidFill>
                              <a:schemeClr val="accent6">
                                <a:lumMod val="75000"/>
                              </a:schemeClr>
                            </a:solidFill>
                            <a:latin typeface="Cambria Math" panose="02040503050406030204" pitchFamily="18" charset="0"/>
                          </a:rPr>
                        </m:ctrlPr>
                      </m:sSupPr>
                      <m:e>
                        <m:r>
                          <a:rPr lang="en-US" altLang="zh-TW" sz="1400" i="1" dirty="0">
                            <a:solidFill>
                              <a:schemeClr val="accent6">
                                <a:lumMod val="75000"/>
                              </a:schemeClr>
                            </a:solidFill>
                            <a:latin typeface="Cambria Math" panose="02040503050406030204" pitchFamily="18" charset="0"/>
                          </a:rPr>
                          <m:t>𝑊</m:t>
                        </m:r>
                      </m:e>
                      <m:sup>
                        <m:r>
                          <a:rPr lang="en-US" altLang="zh-TW" sz="1400" i="1" dirty="0">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i="1" dirty="0">
                            <a:solidFill>
                              <a:schemeClr val="accent6">
                                <a:lumMod val="75000"/>
                              </a:schemeClr>
                            </a:solidFill>
                            <a:latin typeface="Cambria Math" panose="02040503050406030204" pitchFamily="18" charset="0"/>
                          </a:rPr>
                        </m:ctrlPr>
                      </m:sSupPr>
                      <m:e>
                        <m:r>
                          <a:rPr lang="en-US" altLang="zh-TW" sz="1400" i="1" dirty="0">
                            <a:solidFill>
                              <a:schemeClr val="accent6">
                                <a:lumMod val="75000"/>
                              </a:schemeClr>
                            </a:solidFill>
                            <a:latin typeface="Cambria Math" panose="02040503050406030204" pitchFamily="18" charset="0"/>
                          </a:rPr>
                          <m:t>𝑏</m:t>
                        </m:r>
                      </m:e>
                      <m:sup>
                        <m:r>
                          <a:rPr lang="en-US" altLang="zh-TW" sz="1400" i="1" dirty="0">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a:t>
                </a:r>
                <a:endParaRPr lang="zh-TW" altLang="en-US" sz="14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44" name="文字方塊 16">
                <a:extLst>
                  <a:ext uri="{FF2B5EF4-FFF2-40B4-BE49-F238E27FC236}">
                    <a16:creationId xmlns:a16="http://schemas.microsoft.com/office/drawing/2014/main" id="{E63EFA3F-024E-4531-F5E5-1DEAF75026B0}"/>
                  </a:ext>
                </a:extLst>
              </p:cNvPr>
              <p:cNvSpPr txBox="1">
                <a:spLocks noRot="1" noChangeAspect="1" noMove="1" noResize="1" noEditPoints="1" noAdjustHandles="1" noChangeArrowheads="1" noChangeShapeType="1" noTextEdit="1"/>
              </p:cNvSpPr>
              <p:nvPr/>
            </p:nvSpPr>
            <p:spPr>
              <a:xfrm>
                <a:off x="8019547" y="796094"/>
                <a:ext cx="1067635" cy="530786"/>
              </a:xfrm>
              <a:prstGeom prst="rect">
                <a:avLst/>
              </a:prstGeom>
              <a:blipFill>
                <a:blip r:embed="rId11"/>
                <a:stretch>
                  <a:fillRect l="-1714" t="-1149" r="-9714" b="-10345"/>
                </a:stretch>
              </a:blipFill>
            </p:spPr>
            <p:txBody>
              <a:bodyPr/>
              <a:lstStyle/>
              <a:p>
                <a:r>
                  <a:rPr lang="zh-TW" altLang="en-US">
                    <a:noFill/>
                  </a:rPr>
                  <a:t> </a:t>
                </a:r>
              </a:p>
            </p:txBody>
          </p:sp>
        </mc:Fallback>
      </mc:AlternateContent>
      <p:sp>
        <p:nvSpPr>
          <p:cNvPr id="45" name="Rectangle 5">
            <a:extLst>
              <a:ext uri="{FF2B5EF4-FFF2-40B4-BE49-F238E27FC236}">
                <a16:creationId xmlns:a16="http://schemas.microsoft.com/office/drawing/2014/main" id="{F5208C14-6A2D-7CCA-869C-5B09DC10F5BF}"/>
              </a:ext>
            </a:extLst>
          </p:cNvPr>
          <p:cNvSpPr/>
          <p:nvPr/>
        </p:nvSpPr>
        <p:spPr>
          <a:xfrm>
            <a:off x="6087901" y="5544"/>
            <a:ext cx="3081293"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BBox</a:t>
            </a:r>
            <a:r>
              <a:rPr lang="en-US" sz="1400" dirty="0">
                <a:latin typeface="Times New Roman" panose="02020603050405020304" pitchFamily="18" charset="0"/>
                <a:cs typeface="Times New Roman" panose="02020603050405020304" pitchFamily="18" charset="0"/>
              </a:rPr>
              <a:t>: Bounding Box contains Defects</a:t>
            </a:r>
          </a:p>
        </p:txBody>
      </p:sp>
      <p:grpSp>
        <p:nvGrpSpPr>
          <p:cNvPr id="46" name="Group 12">
            <a:extLst>
              <a:ext uri="{FF2B5EF4-FFF2-40B4-BE49-F238E27FC236}">
                <a16:creationId xmlns:a16="http://schemas.microsoft.com/office/drawing/2014/main" id="{771C6831-8C86-932A-78E6-84B1B9AC292E}"/>
              </a:ext>
            </a:extLst>
          </p:cNvPr>
          <p:cNvGrpSpPr/>
          <p:nvPr/>
        </p:nvGrpSpPr>
        <p:grpSpPr>
          <a:xfrm>
            <a:off x="142052" y="634383"/>
            <a:ext cx="829073" cy="1144591"/>
            <a:chOff x="-1888220" y="2640788"/>
            <a:chExt cx="738773" cy="1141025"/>
          </a:xfrm>
        </p:grpSpPr>
        <p:sp>
          <p:nvSpPr>
            <p:cNvPr id="47" name="流程圖: 磁碟 46">
              <a:extLst>
                <a:ext uri="{FF2B5EF4-FFF2-40B4-BE49-F238E27FC236}">
                  <a16:creationId xmlns:a16="http://schemas.microsoft.com/office/drawing/2014/main" id="{76E9BC5F-41D0-EBD3-72AB-D4E01448CB64}"/>
                </a:ext>
              </a:extLst>
            </p:cNvPr>
            <p:cNvSpPr/>
            <p:nvPr/>
          </p:nvSpPr>
          <p:spPr>
            <a:xfrm>
              <a:off x="-1868229" y="2640788"/>
              <a:ext cx="697239" cy="11410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386A1CC7-AD21-8844-D5EF-1FDCA2F712E6}"/>
                </a:ext>
              </a:extLst>
            </p:cNvPr>
            <p:cNvSpPr/>
            <p:nvPr/>
          </p:nvSpPr>
          <p:spPr>
            <a:xfrm>
              <a:off x="-1888220" y="2711411"/>
              <a:ext cx="738773" cy="276136"/>
            </a:xfrm>
            <a:prstGeom prst="rect">
              <a:avLst/>
            </a:prstGeom>
          </p:spPr>
          <p:txBody>
            <a:bodyPr wrap="none">
              <a:spAutoFit/>
            </a:bodyPr>
            <a:lstStyle/>
            <a:p>
              <a:pPr algn="ctr"/>
              <a:r>
                <a:rPr lang="en-US" altLang="zh-TW" sz="1200" dirty="0">
                  <a:solidFill>
                    <a:srgbClr val="FF0000"/>
                  </a:solidFill>
                  <a:latin typeface="Times New Roman" panose="02020603050405020304" pitchFamily="18" charset="0"/>
                  <a:cs typeface="Times New Roman" panose="02020603050405020304" pitchFamily="18" charset="0"/>
                </a:rPr>
                <a:t>COCO</a:t>
              </a:r>
              <a:r>
                <a:rPr lang="en-US" altLang="zh-TW" sz="1200" i="1" dirty="0">
                  <a:solidFill>
                    <a:srgbClr val="FF0000"/>
                  </a:solidFill>
                  <a:latin typeface="Times New Roman" panose="02020603050405020304" pitchFamily="18" charset="0"/>
                  <a:cs typeface="Times New Roman" panose="02020603050405020304" pitchFamily="18" charset="0"/>
                </a:rPr>
                <a:t> D</a:t>
              </a:r>
              <a:r>
                <a:rPr lang="en-US" altLang="zh-TW" sz="1200" i="1" baseline="30000" dirty="0">
                  <a:solidFill>
                    <a:srgbClr val="FF0000"/>
                  </a:solidFill>
                  <a:latin typeface="Times New Roman" panose="02020603050405020304" pitchFamily="18" charset="0"/>
                  <a:cs typeface="Times New Roman" panose="02020603050405020304" pitchFamily="18" charset="0"/>
                </a:rPr>
                <a:t>C</a:t>
              </a:r>
              <a:endParaRPr lang="zh-TW" altLang="en-US" sz="1200" i="1" dirty="0">
                <a:solidFill>
                  <a:srgbClr val="FF0000"/>
                </a:solidFill>
                <a:latin typeface="Times New Roman" panose="02020603050405020304" pitchFamily="18" charset="0"/>
                <a:cs typeface="Times New Roman" panose="02020603050405020304" pitchFamily="18" charset="0"/>
              </a:endParaRPr>
            </a:p>
          </p:txBody>
        </p:sp>
      </p:grpSp>
      <p:grpSp>
        <p:nvGrpSpPr>
          <p:cNvPr id="49" name="Group 102">
            <a:extLst>
              <a:ext uri="{FF2B5EF4-FFF2-40B4-BE49-F238E27FC236}">
                <a16:creationId xmlns:a16="http://schemas.microsoft.com/office/drawing/2014/main" id="{4EACB13D-2FC5-81FE-F855-168807BC93FF}"/>
              </a:ext>
            </a:extLst>
          </p:cNvPr>
          <p:cNvGrpSpPr/>
          <p:nvPr/>
        </p:nvGrpSpPr>
        <p:grpSpPr>
          <a:xfrm>
            <a:off x="933041" y="659056"/>
            <a:ext cx="1015021" cy="1109980"/>
            <a:chOff x="-1928470" y="2640788"/>
            <a:chExt cx="849662" cy="1141025"/>
          </a:xfrm>
        </p:grpSpPr>
        <p:sp>
          <p:nvSpPr>
            <p:cNvPr id="50" name="流程圖: 磁碟 100">
              <a:extLst>
                <a:ext uri="{FF2B5EF4-FFF2-40B4-BE49-F238E27FC236}">
                  <a16:creationId xmlns:a16="http://schemas.microsoft.com/office/drawing/2014/main" id="{AC335FD5-F9FE-2A7A-EC51-212A81FFA380}"/>
                </a:ext>
              </a:extLst>
            </p:cNvPr>
            <p:cNvSpPr/>
            <p:nvPr/>
          </p:nvSpPr>
          <p:spPr>
            <a:xfrm>
              <a:off x="-1877147" y="2640788"/>
              <a:ext cx="761616" cy="11410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51" name="矩形 101">
              <a:extLst>
                <a:ext uri="{FF2B5EF4-FFF2-40B4-BE49-F238E27FC236}">
                  <a16:creationId xmlns:a16="http://schemas.microsoft.com/office/drawing/2014/main" id="{32521E64-B534-5DAC-BFF8-71CE2A8D1C35}"/>
                </a:ext>
              </a:extLst>
            </p:cNvPr>
            <p:cNvSpPr/>
            <p:nvPr/>
          </p:nvSpPr>
          <p:spPr>
            <a:xfrm>
              <a:off x="-1928470" y="2687992"/>
              <a:ext cx="849662" cy="284746"/>
            </a:xfrm>
            <a:prstGeom prst="rect">
              <a:avLst/>
            </a:prstGeom>
          </p:spPr>
          <p:txBody>
            <a:bodyPr wrap="none">
              <a:spAutoFit/>
            </a:bodyPr>
            <a:lstStyle/>
            <a:p>
              <a:pPr algn="ctr"/>
              <a:r>
                <a:rPr lang="en-US" altLang="zh-TW" sz="1200" dirty="0">
                  <a:solidFill>
                    <a:srgbClr val="FF0000"/>
                  </a:solidFill>
                  <a:latin typeface="Times New Roman" panose="02020603050405020304" pitchFamily="18" charset="0"/>
                  <a:cs typeface="Times New Roman" panose="02020603050405020304" pitchFamily="18" charset="0"/>
                </a:rPr>
                <a:t>ImageNet  </a:t>
              </a:r>
              <a:r>
                <a:rPr lang="en-US" altLang="zh-TW" sz="1200" i="1" dirty="0">
                  <a:solidFill>
                    <a:srgbClr val="FF0000"/>
                  </a:solidFill>
                  <a:latin typeface="Times New Roman" panose="02020603050405020304" pitchFamily="18" charset="0"/>
                  <a:cs typeface="Times New Roman" panose="02020603050405020304" pitchFamily="18" charset="0"/>
                </a:rPr>
                <a:t>D</a:t>
              </a:r>
              <a:r>
                <a:rPr lang="en-US" altLang="zh-TW" sz="1200" i="1" baseline="30000" dirty="0">
                  <a:solidFill>
                    <a:srgbClr val="FF0000"/>
                  </a:solidFill>
                  <a:latin typeface="Times New Roman" panose="02020603050405020304" pitchFamily="18" charset="0"/>
                  <a:cs typeface="Times New Roman" panose="02020603050405020304" pitchFamily="18" charset="0"/>
                </a:rPr>
                <a:t>I</a:t>
              </a:r>
              <a:endParaRPr lang="zh-TW" altLang="en-US" sz="1200" i="1" baseline="30000" dirty="0">
                <a:solidFill>
                  <a:srgbClr val="FF0000"/>
                </a:solidFill>
                <a:latin typeface="Times New Roman" panose="02020603050405020304" pitchFamily="18" charset="0"/>
                <a:cs typeface="Times New Roman" panose="02020603050405020304" pitchFamily="18" charset="0"/>
              </a:endParaRPr>
            </a:p>
          </p:txBody>
        </p:sp>
      </p:grpSp>
      <p:sp>
        <p:nvSpPr>
          <p:cNvPr id="52" name="矩形 8">
            <a:extLst>
              <a:ext uri="{FF2B5EF4-FFF2-40B4-BE49-F238E27FC236}">
                <a16:creationId xmlns:a16="http://schemas.microsoft.com/office/drawing/2014/main" id="{715BA452-D1A6-8AF2-283F-3950BD2C5599}"/>
              </a:ext>
            </a:extLst>
          </p:cNvPr>
          <p:cNvSpPr/>
          <p:nvPr/>
        </p:nvSpPr>
        <p:spPr>
          <a:xfrm>
            <a:off x="3065424" y="428341"/>
            <a:ext cx="1927709" cy="276999"/>
          </a:xfrm>
          <a:prstGeom prst="rect">
            <a:avLst/>
          </a:prstGeom>
        </p:spPr>
        <p:txBody>
          <a:bodyPr wrap="square">
            <a:spAutoFit/>
          </a:bodyPr>
          <a:lstStyle/>
          <a:p>
            <a:pPr marL="0" lvl="1"/>
            <a:r>
              <a:rPr lang="en-US" altLang="zh-TW" sz="1200" i="1" dirty="0">
                <a:latin typeface="Times New Roman" panose="02020603050405020304" pitchFamily="18" charset="0"/>
                <a:cs typeface="Times New Roman" panose="02020603050405020304" pitchFamily="18" charset="0"/>
              </a:rPr>
              <a:t>Tab. Dataset and Data Split </a:t>
            </a:r>
          </a:p>
        </p:txBody>
      </p:sp>
      <p:cxnSp>
        <p:nvCxnSpPr>
          <p:cNvPr id="53" name="直線單箭頭接點 103">
            <a:extLst>
              <a:ext uri="{FF2B5EF4-FFF2-40B4-BE49-F238E27FC236}">
                <a16:creationId xmlns:a16="http://schemas.microsoft.com/office/drawing/2014/main" id="{9AC13554-03C4-31EC-5F83-DBD549579162}"/>
              </a:ext>
            </a:extLst>
          </p:cNvPr>
          <p:cNvCxnSpPr/>
          <p:nvPr/>
        </p:nvCxnSpPr>
        <p:spPr>
          <a:xfrm>
            <a:off x="5383289" y="1120344"/>
            <a:ext cx="218858"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121">
                <a:extLst>
                  <a:ext uri="{FF2B5EF4-FFF2-40B4-BE49-F238E27FC236}">
                    <a16:creationId xmlns:a16="http://schemas.microsoft.com/office/drawing/2014/main" id="{FE3C5BD2-7233-8776-0958-522CDF702D6D}"/>
                  </a:ext>
                </a:extLst>
              </p:cNvPr>
              <p:cNvSpPr txBox="1"/>
              <p:nvPr/>
            </p:nvSpPr>
            <p:spPr>
              <a:xfrm>
                <a:off x="5038487" y="1001180"/>
                <a:ext cx="344802" cy="307777"/>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smtClean="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b="0" i="1" dirty="0" smtClean="0">
                              <a:latin typeface="Cambria Math" panose="02040503050406030204" pitchFamily="18" charset="0"/>
                            </a:rPr>
                            <m:t>𝐼</m:t>
                          </m:r>
                        </m:sup>
                      </m:sSup>
                    </m:oMath>
                  </m:oMathPara>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54" name="文字方塊 121">
                <a:extLst>
                  <a:ext uri="{FF2B5EF4-FFF2-40B4-BE49-F238E27FC236}">
                    <a16:creationId xmlns:a16="http://schemas.microsoft.com/office/drawing/2014/main" id="{FE3C5BD2-7233-8776-0958-522CDF702D6D}"/>
                  </a:ext>
                </a:extLst>
              </p:cNvPr>
              <p:cNvSpPr txBox="1">
                <a:spLocks noRot="1" noChangeAspect="1" noMove="1" noResize="1" noEditPoints="1" noAdjustHandles="1" noChangeArrowheads="1" noChangeShapeType="1" noTextEdit="1"/>
              </p:cNvSpPr>
              <p:nvPr/>
            </p:nvSpPr>
            <p:spPr>
              <a:xfrm>
                <a:off x="5038487" y="1001180"/>
                <a:ext cx="344802" cy="307777"/>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sp>
        <p:nvSpPr>
          <p:cNvPr id="55" name="文字方塊 14">
            <a:extLst>
              <a:ext uri="{FF2B5EF4-FFF2-40B4-BE49-F238E27FC236}">
                <a16:creationId xmlns:a16="http://schemas.microsoft.com/office/drawing/2014/main" id="{384736BF-EB0F-E9BC-496F-349711F36CBE}"/>
              </a:ext>
            </a:extLst>
          </p:cNvPr>
          <p:cNvSpPr txBox="1"/>
          <p:nvPr/>
        </p:nvSpPr>
        <p:spPr>
          <a:xfrm>
            <a:off x="139956" y="2086827"/>
            <a:ext cx="3533568" cy="246221"/>
          </a:xfrm>
          <a:prstGeom prst="rect">
            <a:avLst/>
          </a:prstGeom>
          <a:noFill/>
        </p:spPr>
        <p:txBody>
          <a:bodyPr wrap="square" rtlCol="0">
            <a:spAutoFit/>
          </a:bodyPr>
          <a:lstStyle/>
          <a:p>
            <a:pPr marL="171450" indent="-171450"/>
            <a:r>
              <a:rPr lang="en-US" altLang="zh-TW" sz="1000" b="1" dirty="0">
                <a:solidFill>
                  <a:srgbClr val="00B0F0"/>
                </a:solidFill>
                <a:latin typeface="Times New Roman" panose="02020603050405020304" pitchFamily="18" charset="0"/>
                <a:cs typeface="Times New Roman" panose="02020603050405020304" pitchFamily="18" charset="0"/>
              </a:rPr>
              <a:t>0.1</a:t>
            </a:r>
            <a:r>
              <a:rPr lang="zh-TW" altLang="en-US" sz="1000" b="1" dirty="0">
                <a:solidFill>
                  <a:srgbClr val="00B0F0"/>
                </a:solidFill>
                <a:latin typeface="Times New Roman" panose="02020603050405020304" pitchFamily="18" charset="0"/>
                <a:cs typeface="Times New Roman" panose="02020603050405020304" pitchFamily="18" charset="0"/>
              </a:rPr>
              <a:t> </a:t>
            </a:r>
            <a:r>
              <a:rPr lang="en-US" altLang="zh-TW" sz="1000" b="1" dirty="0">
                <a:solidFill>
                  <a:srgbClr val="00B0F0"/>
                </a:solidFill>
                <a:latin typeface="Times New Roman" panose="02020603050405020304" pitchFamily="18" charset="0"/>
                <a:cs typeface="Times New Roman" panose="02020603050405020304" pitchFamily="18" charset="0"/>
              </a:rPr>
              <a:t>Grid Division, ROI/Object Normalization w/ Labeling:</a:t>
            </a:r>
            <a:endParaRPr lang="zh-TW" altLang="en-US" sz="1000" b="1" dirty="0">
              <a:solidFill>
                <a:srgbClr val="00B0F0"/>
              </a:solidFill>
              <a:latin typeface="Times New Roman" panose="02020603050405020304" pitchFamily="18" charset="0"/>
              <a:cs typeface="Times New Roman" panose="02020603050405020304" pitchFamily="18" charset="0"/>
            </a:endParaRPr>
          </a:p>
        </p:txBody>
      </p:sp>
      <p:sp>
        <p:nvSpPr>
          <p:cNvPr id="56" name="Rectangle 159">
            <a:extLst>
              <a:ext uri="{FF2B5EF4-FFF2-40B4-BE49-F238E27FC236}">
                <a16:creationId xmlns:a16="http://schemas.microsoft.com/office/drawing/2014/main" id="{E1F4A87E-52FB-2C07-09EB-49A571CD89B9}"/>
              </a:ext>
            </a:extLst>
          </p:cNvPr>
          <p:cNvSpPr/>
          <p:nvPr/>
        </p:nvSpPr>
        <p:spPr>
          <a:xfrm>
            <a:off x="881770" y="2238262"/>
            <a:ext cx="2636451" cy="81592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chemeClr val="tx1"/>
                </a:solidFill>
                <a:latin typeface="Times New Roman" panose="02020603050405020304" pitchFamily="18" charset="0"/>
                <a:cs typeface="Times New Roman" panose="02020603050405020304" pitchFamily="18" charset="0"/>
              </a:rPr>
              <a:t>(1) Divide to 3 Scaling Grid Cells: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57" name="Rectangle 164">
            <a:extLst>
              <a:ext uri="{FF2B5EF4-FFF2-40B4-BE49-F238E27FC236}">
                <a16:creationId xmlns:a16="http://schemas.microsoft.com/office/drawing/2014/main" id="{9FF9CAB0-1289-F8B0-0509-F46CE2E675AD}"/>
              </a:ext>
            </a:extLst>
          </p:cNvPr>
          <p:cNvSpPr/>
          <p:nvPr/>
        </p:nvSpPr>
        <p:spPr>
          <a:xfrm>
            <a:off x="877374" y="3647767"/>
            <a:ext cx="2063786" cy="2839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chemeClr val="tx1"/>
                </a:solidFill>
                <a:latin typeface="Times New Roman" panose="02020603050405020304" pitchFamily="18" charset="0"/>
                <a:cs typeface="Times New Roman" panose="02020603050405020304" pitchFamily="18" charset="0"/>
              </a:rPr>
              <a:t>(2) Normalize Object ROIs to Cell Coordinates:</a:t>
            </a:r>
            <a:endParaRPr 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Rectangle 69">
                <a:extLst>
                  <a:ext uri="{FF2B5EF4-FFF2-40B4-BE49-F238E27FC236}">
                    <a16:creationId xmlns:a16="http://schemas.microsoft.com/office/drawing/2014/main" id="{D25C225F-A3F1-9853-9243-64EF44DFFFBF}"/>
                  </a:ext>
                </a:extLst>
              </p:cNvPr>
              <p:cNvSpPr/>
              <p:nvPr/>
            </p:nvSpPr>
            <p:spPr>
              <a:xfrm>
                <a:off x="1834250" y="4563185"/>
                <a:ext cx="1333003" cy="270652"/>
              </a:xfrm>
              <a:prstGeom prst="rect">
                <a:avLst/>
              </a:prstGeom>
            </p:spPr>
            <p:txBody>
              <a:bodyPr wrap="square">
                <a:spAutoFit/>
              </a:bodyPr>
              <a:lstStyle/>
              <a:p>
                <a:pPr marL="0" lvl="1"/>
                <a:r>
                  <a:rPr lang="en-US" altLang="zh-TW" sz="1100" i="1" dirty="0">
                    <a:solidFill>
                      <a:srgbClr val="FF0000"/>
                    </a:solidFill>
                    <a:latin typeface="Times New Roman" panose="02020603050405020304" pitchFamily="18" charset="0"/>
                    <a:cs typeface="Times New Roman" panose="02020603050405020304" pitchFamily="18" charset="0"/>
                  </a:rPr>
                  <a:t>C</a:t>
                </a:r>
                <a:r>
                  <a:rPr lang="en-US" altLang="zh-TW" sz="1100" i="1" baseline="30000" dirty="0" err="1">
                    <a:solidFill>
                      <a:srgbClr val="FF0000"/>
                    </a:solidFill>
                    <a:latin typeface="Times New Roman" panose="02020603050405020304" pitchFamily="18" charset="0"/>
                    <a:cs typeface="Times New Roman" panose="02020603050405020304" pitchFamily="18" charset="0"/>
                  </a:rPr>
                  <a:t>Norm</a:t>
                </a:r>
                <a:r>
                  <a:rPr lang="en-US" altLang="zh-TW" sz="11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m:rPr>
                        <m:sty m:val="p"/>
                      </m:rPr>
                      <a:rPr lang="en-US" altLang="zh-TW" sz="1100" b="0" i="0" baseline="30000" dirty="0" smtClean="0">
                        <a:solidFill>
                          <a:schemeClr val="tx1"/>
                        </a:solidFill>
                        <a:latin typeface="Cambria Math" panose="02040503050406030204" pitchFamily="18" charset="0"/>
                      </a:rPr>
                      <m:t>x</m:t>
                    </m:r>
                  </m:oMath>
                </a14:m>
                <a:r>
                  <a:rPr lang="en-US" altLang="zh-TW" sz="11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a:rPr lang="en-US" sz="1100" b="0" i="1" baseline="30000" smtClean="0">
                        <a:solidFill>
                          <a:schemeClr val="tx1"/>
                        </a:solidFill>
                        <a:latin typeface="Cambria Math" panose="02040503050406030204" pitchFamily="18" charset="0"/>
                      </a:rPr>
                      <m:t>𝑦</m:t>
                    </m:r>
                  </m:oMath>
                </a14:m>
                <a:r>
                  <a:rPr lang="en-US" altLang="zh-TW" sz="11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a:rPr lang="en-US" sz="1100" b="0" i="1" baseline="30000" smtClean="0">
                        <a:solidFill>
                          <a:schemeClr val="tx1"/>
                        </a:solidFill>
                        <a:latin typeface="Cambria Math" panose="02040503050406030204" pitchFamily="18" charset="0"/>
                      </a:rPr>
                      <m:t>𝑤</m:t>
                    </m:r>
                  </m:oMath>
                </a14:m>
                <a:r>
                  <a:rPr lang="en-US" altLang="zh-TW"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m:rPr>
                        <m:sty m:val="p"/>
                      </m:rPr>
                      <a:rPr lang="en-US" sz="1100" b="0" i="0" baseline="30000" smtClean="0">
                        <a:solidFill>
                          <a:schemeClr val="tx1"/>
                        </a:solidFill>
                        <a:latin typeface="Cambria Math" panose="02040503050406030204" pitchFamily="18" charset="0"/>
                      </a:rPr>
                      <m:t>h</m:t>
                    </m:r>
                  </m:oMath>
                </a14:m>
                <a:r>
                  <a:rPr lang="en-US" altLang="zh-TW" sz="11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58" name="Rectangle 69">
                <a:extLst>
                  <a:ext uri="{FF2B5EF4-FFF2-40B4-BE49-F238E27FC236}">
                    <a16:creationId xmlns:a16="http://schemas.microsoft.com/office/drawing/2014/main" id="{D25C225F-A3F1-9853-9243-64EF44DFFFBF}"/>
                  </a:ext>
                </a:extLst>
              </p:cNvPr>
              <p:cNvSpPr>
                <a:spLocks noRot="1" noChangeAspect="1" noMove="1" noResize="1" noEditPoints="1" noAdjustHandles="1" noChangeArrowheads="1" noChangeShapeType="1" noTextEdit="1"/>
              </p:cNvSpPr>
              <p:nvPr/>
            </p:nvSpPr>
            <p:spPr>
              <a:xfrm>
                <a:off x="1834250" y="4563185"/>
                <a:ext cx="1333003" cy="270652"/>
              </a:xfrm>
              <a:prstGeom prst="rect">
                <a:avLst/>
              </a:prstGeom>
              <a:blipFill>
                <a:blip r:embed="rId13"/>
                <a:stretch>
                  <a:fillRect b="-13636"/>
                </a:stretch>
              </a:blipFill>
            </p:spPr>
            <p:txBody>
              <a:bodyPr/>
              <a:lstStyle/>
              <a:p>
                <a:r>
                  <a:rPr lang="zh-TW" altLang="en-US">
                    <a:noFill/>
                  </a:rPr>
                  <a:t> </a:t>
                </a:r>
              </a:p>
            </p:txBody>
          </p:sp>
        </mc:Fallback>
      </mc:AlternateContent>
      <p:cxnSp>
        <p:nvCxnSpPr>
          <p:cNvPr id="59" name="直線單箭頭接點 15">
            <a:extLst>
              <a:ext uri="{FF2B5EF4-FFF2-40B4-BE49-F238E27FC236}">
                <a16:creationId xmlns:a16="http://schemas.microsoft.com/office/drawing/2014/main" id="{7EED0046-D954-33E9-A2AA-3002A90F9925}"/>
              </a:ext>
            </a:extLst>
          </p:cNvPr>
          <p:cNvCxnSpPr/>
          <p:nvPr/>
        </p:nvCxnSpPr>
        <p:spPr>
          <a:xfrm>
            <a:off x="1743773" y="4860023"/>
            <a:ext cx="0" cy="2218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201">
            <a:extLst>
              <a:ext uri="{FF2B5EF4-FFF2-40B4-BE49-F238E27FC236}">
                <a16:creationId xmlns:a16="http://schemas.microsoft.com/office/drawing/2014/main" id="{5219BB14-8FB5-0670-66D0-85C7203ACC09}"/>
              </a:ext>
            </a:extLst>
          </p:cNvPr>
          <p:cNvSpPr/>
          <p:nvPr/>
        </p:nvSpPr>
        <p:spPr>
          <a:xfrm>
            <a:off x="155012" y="5928778"/>
            <a:ext cx="599885" cy="307777"/>
          </a:xfrm>
          <a:prstGeom prst="rect">
            <a:avLst/>
          </a:prstGeom>
        </p:spPr>
        <p:txBody>
          <a:bodyPr wrap="square">
            <a:spAutoFit/>
          </a:bodyPr>
          <a:lstStyle/>
          <a:p>
            <a:pPr marL="0" lvl="1"/>
            <a:r>
              <a:rPr lang="en-US" altLang="zh-TW" sz="1400" i="1" dirty="0" err="1">
                <a:solidFill>
                  <a:srgbClr val="FF0000"/>
                </a:solidFill>
                <a:latin typeface="Times New Roman" panose="02020603050405020304" pitchFamily="18" charset="0"/>
                <a:cs typeface="Times New Roman" panose="02020603050405020304" pitchFamily="18" charset="0"/>
              </a:rPr>
              <a:t>C</a:t>
            </a:r>
            <a:r>
              <a:rPr lang="en-US" altLang="zh-TW" sz="1400" i="1" baseline="30000" dirty="0" err="1">
                <a:solidFill>
                  <a:srgbClr val="FF0000"/>
                </a:solidFill>
                <a:latin typeface="Times New Roman" panose="02020603050405020304" pitchFamily="18" charset="0"/>
                <a:cs typeface="Times New Roman" panose="02020603050405020304" pitchFamily="18" charset="0"/>
              </a:rPr>
              <a:t>Norm</a:t>
            </a:r>
            <a:endParaRPr lang="en-US" altLang="zh-TW" sz="1400" i="1" dirty="0">
              <a:solidFill>
                <a:schemeClr val="tx1"/>
              </a:solidFill>
              <a:latin typeface="Times New Roman" panose="02020603050405020304" pitchFamily="18" charset="0"/>
              <a:cs typeface="Times New Roman" panose="02020603050405020304" pitchFamily="18" charset="0"/>
            </a:endParaRPr>
          </a:p>
        </p:txBody>
      </p:sp>
      <p:cxnSp>
        <p:nvCxnSpPr>
          <p:cNvPr id="61" name="直線單箭頭接點 111">
            <a:extLst>
              <a:ext uri="{FF2B5EF4-FFF2-40B4-BE49-F238E27FC236}">
                <a16:creationId xmlns:a16="http://schemas.microsoft.com/office/drawing/2014/main" id="{951FD965-3C46-F0EC-C768-11CB3853DD04}"/>
              </a:ext>
            </a:extLst>
          </p:cNvPr>
          <p:cNvCxnSpPr/>
          <p:nvPr/>
        </p:nvCxnSpPr>
        <p:spPr>
          <a:xfrm>
            <a:off x="1826104" y="6093530"/>
            <a:ext cx="20145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15">
            <a:extLst>
              <a:ext uri="{FF2B5EF4-FFF2-40B4-BE49-F238E27FC236}">
                <a16:creationId xmlns:a16="http://schemas.microsoft.com/office/drawing/2014/main" id="{6CF611EB-E118-71D4-4915-6383E3AFF9DA}"/>
              </a:ext>
            </a:extLst>
          </p:cNvPr>
          <p:cNvCxnSpPr/>
          <p:nvPr/>
        </p:nvCxnSpPr>
        <p:spPr>
          <a:xfrm>
            <a:off x="3166688" y="4595754"/>
            <a:ext cx="1796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6">
            <a:extLst>
              <a:ext uri="{FF2B5EF4-FFF2-40B4-BE49-F238E27FC236}">
                <a16:creationId xmlns:a16="http://schemas.microsoft.com/office/drawing/2014/main" id="{88B9F687-8B37-478A-CBC3-AC6EB3903B26}"/>
              </a:ext>
            </a:extLst>
          </p:cNvPr>
          <p:cNvSpPr txBox="1"/>
          <p:nvPr/>
        </p:nvSpPr>
        <p:spPr>
          <a:xfrm>
            <a:off x="2906727" y="4121475"/>
            <a:ext cx="553948" cy="461665"/>
          </a:xfrm>
          <a:prstGeom prst="rect">
            <a:avLst/>
          </a:prstGeom>
          <a:noFill/>
        </p:spPr>
        <p:txBody>
          <a:bodyPr wrap="square" rtlCol="0">
            <a:spAutoFit/>
          </a:bodyPr>
          <a:lstStyle/>
          <a:p>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celli</a:t>
            </a:r>
            <a:r>
              <a:rPr lang="en-US" altLang="zh-TW" sz="1200" i="1" baseline="30000" dirty="0">
                <a:solidFill>
                  <a:schemeClr val="accent6">
                    <a:lumMod val="50000"/>
                  </a:schemeClr>
                </a:solidFill>
                <a:latin typeface="Times New Roman" panose="02020603050405020304" pitchFamily="18" charset="0"/>
                <a:cs typeface="Times New Roman" panose="02020603050405020304" pitchFamily="18" charset="0"/>
              </a:rPr>
              <a:t> </a:t>
            </a:r>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Norm</a:t>
            </a:r>
            <a:endParaRPr lang="zh-TW" altLang="en-US" sz="1200" i="1" baseline="30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64" name="文字方塊 16">
            <a:extLst>
              <a:ext uri="{FF2B5EF4-FFF2-40B4-BE49-F238E27FC236}">
                <a16:creationId xmlns:a16="http://schemas.microsoft.com/office/drawing/2014/main" id="{F53BBEA3-0888-9C26-ABE5-F70FE677FBA3}"/>
              </a:ext>
            </a:extLst>
          </p:cNvPr>
          <p:cNvSpPr txBox="1"/>
          <p:nvPr/>
        </p:nvSpPr>
        <p:spPr>
          <a:xfrm>
            <a:off x="1198766" y="4830848"/>
            <a:ext cx="534520" cy="276999"/>
          </a:xfrm>
          <a:prstGeom prst="rect">
            <a:avLst/>
          </a:prstGeom>
          <a:noFill/>
        </p:spPr>
        <p:txBody>
          <a:bodyPr wrap="square" rtlCol="0">
            <a:spAutoFit/>
          </a:bodyPr>
          <a:lstStyle/>
          <a:p>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Norm</a:t>
            </a:r>
            <a:endParaRPr lang="zh-TW" altLang="en-US" sz="1200" i="1" baseline="30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65" name="Rectangle 113">
            <a:extLst>
              <a:ext uri="{FF2B5EF4-FFF2-40B4-BE49-F238E27FC236}">
                <a16:creationId xmlns:a16="http://schemas.microsoft.com/office/drawing/2014/main" id="{07A38CF7-CA0B-F84F-ABE4-EA001AD7EE0D}"/>
              </a:ext>
            </a:extLst>
          </p:cNvPr>
          <p:cNvSpPr/>
          <p:nvPr/>
        </p:nvSpPr>
        <p:spPr>
          <a:xfrm>
            <a:off x="7207537" y="5328626"/>
            <a:ext cx="1540903" cy="461665"/>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i="1" dirty="0">
                <a:solidFill>
                  <a:srgbClr val="FF0000"/>
                </a:solidFill>
                <a:latin typeface="Times New Roman" panose="02020603050405020304" pitchFamily="18" charset="0"/>
                <a:cs typeface="Times New Roman" panose="02020603050405020304" pitchFamily="18" charset="0"/>
              </a:rPr>
              <a:t>(</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x</a:t>
            </a:r>
            <a:r>
              <a:rPr lang="en-US" altLang="zh-TW" sz="1200" i="1" dirty="0">
                <a:solidFill>
                  <a:srgbClr val="FF0000"/>
                </a:solidFill>
                <a:latin typeface="Times New Roman" panose="02020603050405020304" pitchFamily="18" charset="0"/>
                <a:cs typeface="Times New Roman" panose="02020603050405020304" pitchFamily="18" charset="0"/>
              </a:rPr>
              <a:t>, t</a:t>
            </a:r>
            <a:r>
              <a:rPr lang="en-US" altLang="zh-TW" sz="1200" i="1" baseline="30000" dirty="0">
                <a:solidFill>
                  <a:srgbClr val="FF0000"/>
                </a:solidFill>
                <a:latin typeface="Times New Roman" panose="02020603050405020304" pitchFamily="18" charset="0"/>
                <a:cs typeface="Times New Roman" panose="02020603050405020304" pitchFamily="18" charset="0"/>
              </a:rPr>
              <a:t>y</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w</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h</a:t>
            </a:r>
            <a:r>
              <a:rPr lang="en-US" altLang="zh-TW" sz="1200" i="1" dirty="0">
                <a:solidFill>
                  <a:srgbClr val="FF0000"/>
                </a:solidFill>
                <a:latin typeface="Times New Roman" panose="02020603050405020304" pitchFamily="18" charset="0"/>
                <a:cs typeface="Times New Roman" panose="02020603050405020304" pitchFamily="18" charset="0"/>
              </a:rPr>
              <a:t>, C)</a:t>
            </a:r>
            <a:r>
              <a:rPr lang="en-US" altLang="zh-TW" sz="1200" i="1" baseline="-25000" dirty="0">
                <a:solidFill>
                  <a:srgbClr val="FF0000"/>
                </a:solidFill>
                <a:latin typeface="Times New Roman" panose="02020603050405020304" pitchFamily="18" charset="0"/>
                <a:cs typeface="Times New Roman" panose="02020603050405020304" pitchFamily="18" charset="0"/>
              </a:rPr>
              <a:t>kx5</a:t>
            </a:r>
            <a:endParaRPr lang="en-US" altLang="zh-TW" sz="1200" i="1" dirty="0">
              <a:solidFill>
                <a:srgbClr val="FF0000"/>
              </a:solidFill>
              <a:latin typeface="Times New Roman" panose="02020603050405020304" pitchFamily="18" charset="0"/>
              <a:cs typeface="Times New Roman" panose="02020603050405020304" pitchFamily="18" charset="0"/>
            </a:endParaRPr>
          </a:p>
          <a:p>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i="1" dirty="0">
                <a:solidFill>
                  <a:srgbClr val="FF0000"/>
                </a:solidFill>
                <a:latin typeface="Times New Roman" panose="02020603050405020304" pitchFamily="18" charset="0"/>
                <a:cs typeface="Times New Roman" panose="02020603050405020304" pitchFamily="18" charset="0"/>
              </a:rPr>
              <a:t>(pc</a:t>
            </a:r>
            <a:r>
              <a:rPr lang="en-US" altLang="zh-TW" sz="1200" i="1" baseline="-25000" dirty="0">
                <a:solidFill>
                  <a:srgbClr val="FF0000"/>
                </a:solidFill>
                <a:latin typeface="Times New Roman" panose="02020603050405020304" pitchFamily="18" charset="0"/>
                <a:cs typeface="Times New Roman" panose="02020603050405020304" pitchFamily="18" charset="0"/>
              </a:rPr>
              <a:t>0</a:t>
            </a:r>
            <a:r>
              <a:rPr lang="en-US" altLang="zh-TW" sz="1200" i="1" dirty="0">
                <a:solidFill>
                  <a:srgbClr val="FF0000"/>
                </a:solidFill>
                <a:latin typeface="Times New Roman" panose="02020603050405020304" pitchFamily="18" charset="0"/>
                <a:cs typeface="Times New Roman" panose="02020603050405020304" pitchFamily="18" charset="0"/>
              </a:rPr>
              <a:t>, ... pc</a:t>
            </a:r>
            <a:r>
              <a:rPr lang="en-US" altLang="zh-TW" sz="1200" i="1" baseline="-25000" dirty="0">
                <a:solidFill>
                  <a:srgbClr val="FF0000"/>
                </a:solidFill>
                <a:latin typeface="Times New Roman" panose="02020603050405020304" pitchFamily="18" charset="0"/>
                <a:cs typeface="Times New Roman" panose="02020603050405020304" pitchFamily="18" charset="0"/>
              </a:rPr>
              <a:t>79</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baseline="-25000" dirty="0">
                <a:solidFill>
                  <a:srgbClr val="FF0000"/>
                </a:solidFill>
                <a:latin typeface="Times New Roman" panose="02020603050405020304" pitchFamily="18" charset="0"/>
                <a:cs typeface="Times New Roman" panose="02020603050405020304" pitchFamily="18" charset="0"/>
              </a:rPr>
              <a:t>kx80</a:t>
            </a:r>
          </a:p>
        </p:txBody>
      </p:sp>
      <p:sp>
        <p:nvSpPr>
          <p:cNvPr id="66" name="Rectangle 121">
            <a:extLst>
              <a:ext uri="{FF2B5EF4-FFF2-40B4-BE49-F238E27FC236}">
                <a16:creationId xmlns:a16="http://schemas.microsoft.com/office/drawing/2014/main" id="{D1C5FF59-80D7-493D-E181-539629966E74}"/>
              </a:ext>
            </a:extLst>
          </p:cNvPr>
          <p:cNvSpPr/>
          <p:nvPr/>
        </p:nvSpPr>
        <p:spPr>
          <a:xfrm>
            <a:off x="3426496" y="5546683"/>
            <a:ext cx="1900888" cy="276999"/>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2.2 YoloV3 Loss function</a:t>
            </a:r>
          </a:p>
        </p:txBody>
      </p:sp>
      <mc:AlternateContent xmlns:mc="http://schemas.openxmlformats.org/markup-compatibility/2006" xmlns:a14="http://schemas.microsoft.com/office/drawing/2010/main">
        <mc:Choice Requires="a14">
          <p:sp>
            <p:nvSpPr>
              <p:cNvPr id="67" name="Rectangle 6">
                <a:extLst>
                  <a:ext uri="{FF2B5EF4-FFF2-40B4-BE49-F238E27FC236}">
                    <a16:creationId xmlns:a16="http://schemas.microsoft.com/office/drawing/2014/main" id="{010E09A8-AC5A-45C3-F9CD-FE22D8066732}"/>
                  </a:ext>
                </a:extLst>
              </p:cNvPr>
              <p:cNvSpPr/>
              <p:nvPr/>
            </p:nvSpPr>
            <p:spPr>
              <a:xfrm>
                <a:off x="4049971" y="3554174"/>
                <a:ext cx="1419711" cy="464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Initial:</a:t>
                </a:r>
                <a:endParaRPr lang="en-US" altLang="zh-TW" sz="1200" b="0" i="0" dirty="0">
                  <a:solidFill>
                    <a:srgbClr val="FF0000"/>
                  </a:solidFill>
                  <a:latin typeface="Cambria Math" panose="02040503050406030204" pitchFamily="18" charset="0"/>
                </a:endParaRPr>
              </a:p>
              <a:p>
                <a14:m>
                  <m:oMath xmlns:m="http://schemas.openxmlformats.org/officeDocument/2006/math">
                    <m:r>
                      <a:rPr lang="en-US" altLang="zh-TW" sz="1200" b="0" i="0" smtClean="0">
                        <a:solidFill>
                          <a:srgbClr val="FF0000"/>
                        </a:solidFill>
                        <a:latin typeface="Cambria Math" panose="02040503050406030204" pitchFamily="18" charset="0"/>
                      </a:rPr>
                      <m:t> </m:t>
                    </m:r>
                    <m:sSup>
                      <m:sSupPr>
                        <m:ctrlPr>
                          <a:rPr lang="en-US" altLang="zh-TW" sz="1200" i="1">
                            <a:solidFill>
                              <a:srgbClr val="FF0000"/>
                            </a:solidFill>
                            <a:latin typeface="Cambria Math" panose="02040503050406030204" pitchFamily="18" charset="0"/>
                          </a:rPr>
                        </m:ctrlPr>
                      </m:sSupPr>
                      <m:e>
                        <m:r>
                          <a:rPr lang="zh-TW" altLang="en-US" sz="1200" i="1">
                            <a:solidFill>
                              <a:srgbClr val="FF0000"/>
                            </a:solidFill>
                            <a:latin typeface="Cambria Math" panose="02040503050406030204" pitchFamily="18" charset="0"/>
                          </a:rPr>
                          <m:t>𝜃</m:t>
                        </m:r>
                      </m:e>
                      <m:sup>
                        <m:r>
                          <a:rPr lang="en-US" altLang="zh-TW" sz="1200" i="1">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𝑊</m:t>
                        </m:r>
                      </m:e>
                      <m:sup>
                        <m:r>
                          <a:rPr lang="en-US" altLang="zh-TW" sz="1200" i="1" dirty="0">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𝑏</m:t>
                        </m:r>
                      </m:e>
                      <m:sup>
                        <m:r>
                          <a:rPr lang="en-US" altLang="zh-TW" sz="1200" i="1" dirty="0">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a:t>
                </a:r>
                <a:endParaRPr lang="en-US" sz="1200" b="1" i="1" dirty="0">
                  <a:latin typeface="Times New Roman" panose="02020603050405020304" pitchFamily="18" charset="0"/>
                  <a:cs typeface="Times New Roman" panose="02020603050405020304" pitchFamily="18" charset="0"/>
                </a:endParaRPr>
              </a:p>
            </p:txBody>
          </p:sp>
        </mc:Choice>
        <mc:Fallback xmlns="">
          <p:sp>
            <p:nvSpPr>
              <p:cNvPr id="67" name="Rectangle 6">
                <a:extLst>
                  <a:ext uri="{FF2B5EF4-FFF2-40B4-BE49-F238E27FC236}">
                    <a16:creationId xmlns:a16="http://schemas.microsoft.com/office/drawing/2014/main" id="{010E09A8-AC5A-45C3-F9CD-FE22D8066732}"/>
                  </a:ext>
                </a:extLst>
              </p:cNvPr>
              <p:cNvSpPr>
                <a:spLocks noRot="1" noChangeAspect="1" noMove="1" noResize="1" noEditPoints="1" noAdjustHandles="1" noChangeArrowheads="1" noChangeShapeType="1" noTextEdit="1"/>
              </p:cNvSpPr>
              <p:nvPr/>
            </p:nvSpPr>
            <p:spPr>
              <a:xfrm>
                <a:off x="4049971" y="3554174"/>
                <a:ext cx="1419711" cy="464999"/>
              </a:xfrm>
              <a:prstGeom prst="rect">
                <a:avLst/>
              </a:prstGeom>
              <a:blipFill>
                <a:blip r:embed="rId14"/>
                <a:stretch>
                  <a:fillRect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Rectangle 136">
                <a:extLst>
                  <a:ext uri="{FF2B5EF4-FFF2-40B4-BE49-F238E27FC236}">
                    <a16:creationId xmlns:a16="http://schemas.microsoft.com/office/drawing/2014/main" id="{BCA1AD08-1F49-D6BE-F5D5-222EB1F623E3}"/>
                  </a:ext>
                </a:extLst>
              </p:cNvPr>
              <p:cNvSpPr/>
              <p:nvPr/>
            </p:nvSpPr>
            <p:spPr>
              <a:xfrm>
                <a:off x="127424" y="6156135"/>
                <a:ext cx="824839" cy="270652"/>
              </a:xfrm>
              <a:prstGeom prst="rect">
                <a:avLst/>
              </a:prstGeom>
            </p:spPr>
            <p:txBody>
              <a:bodyPr wrap="square">
                <a:spAutoFit/>
              </a:bodyPr>
              <a:lstStyle/>
              <a:p>
                <a:pPr marL="0" lvl="1"/>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latin typeface="Cambria Math" panose="02040503050406030204" pitchFamily="18" charset="0"/>
                          </a:rPr>
                        </m:ctrlPr>
                      </m:accPr>
                      <m:e>
                        <m:r>
                          <a:rPr lang="en-US" sz="1100" i="1">
                            <a:latin typeface="Cambria Math" panose="02040503050406030204" pitchFamily="18" charset="0"/>
                          </a:rPr>
                          <m:t>𝑡</m:t>
                        </m:r>
                      </m:e>
                    </m:acc>
                    <m:r>
                      <a:rPr lang="en-US" sz="1100" i="1" baseline="30000">
                        <a:latin typeface="Cambria Math" panose="02040503050406030204" pitchFamily="18" charset="0"/>
                      </a:rPr>
                      <m:t>𝑤</m:t>
                    </m:r>
                  </m:oMath>
                </a14:m>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latin typeface="Cambria Math" panose="02040503050406030204" pitchFamily="18" charset="0"/>
                          </a:rPr>
                        </m:ctrlPr>
                      </m:accPr>
                      <m:e>
                        <m:r>
                          <a:rPr lang="en-US" sz="1100" i="1">
                            <a:latin typeface="Cambria Math" panose="02040503050406030204" pitchFamily="18" charset="0"/>
                          </a:rPr>
                          <m:t>𝑡</m:t>
                        </m:r>
                      </m:e>
                    </m:acc>
                    <m:r>
                      <m:rPr>
                        <m:sty m:val="p"/>
                      </m:rPr>
                      <a:rPr lang="en-US" sz="1100" baseline="30000">
                        <a:latin typeface="Cambria Math" panose="02040503050406030204" pitchFamily="18" charset="0"/>
                      </a:rPr>
                      <m:t>h</m:t>
                    </m:r>
                  </m:oMath>
                </a14:m>
                <a:r>
                  <a:rPr lang="en-US" altLang="zh-TW" sz="1100" dirty="0">
                    <a:latin typeface="Times New Roman" panose="02020603050405020304" pitchFamily="18" charset="0"/>
                    <a:cs typeface="Times New Roman" panose="02020603050405020304" pitchFamily="18" charset="0"/>
                  </a:rPr>
                  <a:t>)</a:t>
                </a:r>
              </a:p>
            </p:txBody>
          </p:sp>
        </mc:Choice>
        <mc:Fallback xmlns="">
          <p:sp>
            <p:nvSpPr>
              <p:cNvPr id="68" name="Rectangle 136">
                <a:extLst>
                  <a:ext uri="{FF2B5EF4-FFF2-40B4-BE49-F238E27FC236}">
                    <a16:creationId xmlns:a16="http://schemas.microsoft.com/office/drawing/2014/main" id="{BCA1AD08-1F49-D6BE-F5D5-222EB1F623E3}"/>
                  </a:ext>
                </a:extLst>
              </p:cNvPr>
              <p:cNvSpPr>
                <a:spLocks noRot="1" noChangeAspect="1" noMove="1" noResize="1" noEditPoints="1" noAdjustHandles="1" noChangeArrowheads="1" noChangeShapeType="1" noTextEdit="1"/>
              </p:cNvSpPr>
              <p:nvPr/>
            </p:nvSpPr>
            <p:spPr>
              <a:xfrm>
                <a:off x="127424" y="6156135"/>
                <a:ext cx="824839" cy="270652"/>
              </a:xfrm>
              <a:prstGeom prst="rect">
                <a:avLst/>
              </a:prstGeom>
              <a:blipFill>
                <a:blip r:embed="rId15"/>
                <a:stretch>
                  <a:fillRect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Rectangle 137">
                <a:extLst>
                  <a:ext uri="{FF2B5EF4-FFF2-40B4-BE49-F238E27FC236}">
                    <a16:creationId xmlns:a16="http://schemas.microsoft.com/office/drawing/2014/main" id="{35857121-14C0-C499-4918-E59CD4C2D8A0}"/>
                  </a:ext>
                </a:extLst>
              </p:cNvPr>
              <p:cNvSpPr/>
              <p:nvPr/>
            </p:nvSpPr>
            <p:spPr>
              <a:xfrm>
                <a:off x="1867543" y="6137643"/>
                <a:ext cx="632161" cy="261610"/>
              </a:xfrm>
              <a:prstGeom prst="rect">
                <a:avLst/>
              </a:prstGeom>
            </p:spPr>
            <p:txBody>
              <a:bodyPr wrap="none">
                <a:spAutoFit/>
              </a:bodyPr>
              <a:lstStyle/>
              <a:p>
                <a:pPr marL="0" lvl="1"/>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𝑝</m:t>
                        </m:r>
                      </m:e>
                    </m:acc>
                    <m:r>
                      <m:rPr>
                        <m:sty m:val="p"/>
                      </m:rPr>
                      <a:rPr lang="en-US" sz="1100" b="0" i="0" baseline="30000" smtClean="0">
                        <a:latin typeface="Cambria Math" panose="02040503050406030204" pitchFamily="18" charset="0"/>
                      </a:rPr>
                      <m:t>w</m:t>
                    </m:r>
                  </m:oMath>
                </a14:m>
                <a:r>
                  <a:rPr lang="en-US"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latin typeface="Cambria Math" panose="02040503050406030204" pitchFamily="18" charset="0"/>
                          </a:rPr>
                        </m:ctrlPr>
                      </m:accPr>
                      <m:e>
                        <m:r>
                          <a:rPr lang="en-US" sz="1100" i="1">
                            <a:latin typeface="Cambria Math" panose="02040503050406030204" pitchFamily="18" charset="0"/>
                          </a:rPr>
                          <m:t>𝑝</m:t>
                        </m:r>
                      </m:e>
                    </m:acc>
                    <m:r>
                      <m:rPr>
                        <m:sty m:val="p"/>
                      </m:rPr>
                      <a:rPr lang="en-US" sz="1100" b="0" i="0" baseline="30000" smtClean="0">
                        <a:latin typeface="Cambria Math" panose="02040503050406030204" pitchFamily="18" charset="0"/>
                      </a:rPr>
                      <m:t>h</m:t>
                    </m:r>
                  </m:oMath>
                </a14:m>
                <a:r>
                  <a:rPr lang="en-US" altLang="zh-TW" sz="1100" dirty="0">
                    <a:latin typeface="Times New Roman" panose="02020603050405020304" pitchFamily="18" charset="0"/>
                    <a:cs typeface="Times New Roman" panose="02020603050405020304" pitchFamily="18" charset="0"/>
                  </a:rPr>
                  <a:t>)</a:t>
                </a:r>
              </a:p>
            </p:txBody>
          </p:sp>
        </mc:Choice>
        <mc:Fallback xmlns="">
          <p:sp>
            <p:nvSpPr>
              <p:cNvPr id="69" name="Rectangle 137">
                <a:extLst>
                  <a:ext uri="{FF2B5EF4-FFF2-40B4-BE49-F238E27FC236}">
                    <a16:creationId xmlns:a16="http://schemas.microsoft.com/office/drawing/2014/main" id="{35857121-14C0-C499-4918-E59CD4C2D8A0}"/>
                  </a:ext>
                </a:extLst>
              </p:cNvPr>
              <p:cNvSpPr>
                <a:spLocks noRot="1" noChangeAspect="1" noMove="1" noResize="1" noEditPoints="1" noAdjustHandles="1" noChangeArrowheads="1" noChangeShapeType="1" noTextEdit="1"/>
              </p:cNvSpPr>
              <p:nvPr/>
            </p:nvSpPr>
            <p:spPr>
              <a:xfrm>
                <a:off x="1867543" y="6137643"/>
                <a:ext cx="632161" cy="261610"/>
              </a:xfrm>
              <a:prstGeom prst="rect">
                <a:avLst/>
              </a:prstGeom>
              <a:blipFill>
                <a:blip r:embed="rId16"/>
                <a:stretch>
                  <a:fillRect r="-2885" b="-16279"/>
                </a:stretch>
              </a:blipFill>
            </p:spPr>
            <p:txBody>
              <a:bodyPr/>
              <a:lstStyle/>
              <a:p>
                <a:r>
                  <a:rPr lang="zh-TW" altLang="en-US">
                    <a:noFill/>
                  </a:rPr>
                  <a:t> </a:t>
                </a:r>
              </a:p>
            </p:txBody>
          </p:sp>
        </mc:Fallback>
      </mc:AlternateContent>
      <p:sp>
        <p:nvSpPr>
          <p:cNvPr id="70" name="矩形 69">
            <a:extLst>
              <a:ext uri="{FF2B5EF4-FFF2-40B4-BE49-F238E27FC236}">
                <a16:creationId xmlns:a16="http://schemas.microsoft.com/office/drawing/2014/main" id="{CAA305FB-C81C-AF19-1AB5-6E8BB3C7AAD4}"/>
              </a:ext>
            </a:extLst>
          </p:cNvPr>
          <p:cNvSpPr/>
          <p:nvPr/>
        </p:nvSpPr>
        <p:spPr>
          <a:xfrm>
            <a:off x="4071886" y="2539364"/>
            <a:ext cx="1776584" cy="23014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6414B7CE-C7F6-3D50-38E2-9A4482F58AC4}"/>
              </a:ext>
            </a:extLst>
          </p:cNvPr>
          <p:cNvSpPr/>
          <p:nvPr/>
        </p:nvSpPr>
        <p:spPr>
          <a:xfrm>
            <a:off x="7276492" y="2539364"/>
            <a:ext cx="1637549" cy="275641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0BC4E98E-C5AD-06FD-EBF3-00085F55D655}"/>
              </a:ext>
            </a:extLst>
          </p:cNvPr>
          <p:cNvSpPr/>
          <p:nvPr/>
        </p:nvSpPr>
        <p:spPr>
          <a:xfrm>
            <a:off x="5883983" y="2539363"/>
            <a:ext cx="1364086" cy="23014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3" name="TextBox 36">
            <a:extLst>
              <a:ext uri="{FF2B5EF4-FFF2-40B4-BE49-F238E27FC236}">
                <a16:creationId xmlns:a16="http://schemas.microsoft.com/office/drawing/2014/main" id="{63DA8892-9627-165E-9A6E-4B9E2DBD3300}"/>
              </a:ext>
            </a:extLst>
          </p:cNvPr>
          <p:cNvSpPr txBox="1"/>
          <p:nvPr/>
        </p:nvSpPr>
        <p:spPr>
          <a:xfrm>
            <a:off x="5882140" y="4619387"/>
            <a:ext cx="1459581" cy="261610"/>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Stage 2 (26x26x255c)</a:t>
            </a:r>
          </a:p>
        </p:txBody>
      </p:sp>
      <p:sp>
        <p:nvSpPr>
          <p:cNvPr id="74" name="TextBox 37">
            <a:extLst>
              <a:ext uri="{FF2B5EF4-FFF2-40B4-BE49-F238E27FC236}">
                <a16:creationId xmlns:a16="http://schemas.microsoft.com/office/drawing/2014/main" id="{B27D8E89-8E33-72F0-FC2D-D2F343C9C7E6}"/>
              </a:ext>
            </a:extLst>
          </p:cNvPr>
          <p:cNvSpPr txBox="1"/>
          <p:nvPr/>
        </p:nvSpPr>
        <p:spPr>
          <a:xfrm>
            <a:off x="4402057" y="4604941"/>
            <a:ext cx="1548074"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 (13x13x255c)</a:t>
            </a:r>
          </a:p>
        </p:txBody>
      </p:sp>
      <p:sp>
        <p:nvSpPr>
          <p:cNvPr id="75" name="TextBox 38">
            <a:extLst>
              <a:ext uri="{FF2B5EF4-FFF2-40B4-BE49-F238E27FC236}">
                <a16:creationId xmlns:a16="http://schemas.microsoft.com/office/drawing/2014/main" id="{E55CFC1F-8340-5D04-3944-1680690110E9}"/>
              </a:ext>
            </a:extLst>
          </p:cNvPr>
          <p:cNvSpPr txBox="1"/>
          <p:nvPr/>
        </p:nvSpPr>
        <p:spPr>
          <a:xfrm>
            <a:off x="7488776" y="5070258"/>
            <a:ext cx="1479908"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 (52x52x255)</a:t>
            </a:r>
          </a:p>
        </p:txBody>
      </p:sp>
      <p:pic>
        <p:nvPicPr>
          <p:cNvPr id="76" name="Picture 9">
            <a:extLst>
              <a:ext uri="{FF2B5EF4-FFF2-40B4-BE49-F238E27FC236}">
                <a16:creationId xmlns:a16="http://schemas.microsoft.com/office/drawing/2014/main" id="{8A39CC04-0A23-6262-3C6B-B1FE301641D4}"/>
              </a:ext>
            </a:extLst>
          </p:cNvPr>
          <p:cNvPicPr>
            <a:picLocks noChangeAspect="1"/>
          </p:cNvPicPr>
          <p:nvPr/>
        </p:nvPicPr>
        <p:blipFill>
          <a:blip r:embed="rId17"/>
          <a:stretch>
            <a:fillRect/>
          </a:stretch>
        </p:blipFill>
        <p:spPr>
          <a:xfrm>
            <a:off x="1041212" y="1088563"/>
            <a:ext cx="675768" cy="545611"/>
          </a:xfrm>
          <a:prstGeom prst="rect">
            <a:avLst/>
          </a:prstGeom>
        </p:spPr>
      </p:pic>
      <p:sp>
        <p:nvSpPr>
          <p:cNvPr id="77" name="TextBox 11">
            <a:extLst>
              <a:ext uri="{FF2B5EF4-FFF2-40B4-BE49-F238E27FC236}">
                <a16:creationId xmlns:a16="http://schemas.microsoft.com/office/drawing/2014/main" id="{175105D4-68D3-B315-BA03-62B399AC2CFE}"/>
              </a:ext>
            </a:extLst>
          </p:cNvPr>
          <p:cNvSpPr txBox="1"/>
          <p:nvPr/>
        </p:nvSpPr>
        <p:spPr>
          <a:xfrm>
            <a:off x="3421470" y="5703071"/>
            <a:ext cx="4037003" cy="95410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reg</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obj</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cls</a:t>
            </a:r>
            <a:endParaRPr lang="en-US" sz="1400" dirty="0">
              <a:latin typeface="Times New Roman" panose="02020603050405020304" pitchFamily="18" charset="0"/>
              <a:cs typeface="Times New Roman" panose="02020603050405020304" pitchFamily="18" charset="0"/>
            </a:endParaRP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reg</a:t>
            </a:r>
            <a:r>
              <a:rPr lang="en-US" sz="1400" dirty="0">
                <a:latin typeface="Times New Roman" panose="02020603050405020304" pitchFamily="18" charset="0"/>
                <a:cs typeface="Times New Roman" panose="02020603050405020304" pitchFamily="18" charset="0"/>
              </a:rPr>
              <a:t>: Location Loss function (t*)</a:t>
            </a: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obj</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Objectness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No_Obj</a:t>
            </a:r>
            <a:r>
              <a:rPr lang="en-US" sz="1400" dirty="0">
                <a:latin typeface="Times New Roman" panose="02020603050405020304" pitchFamily="18" charset="0"/>
                <a:cs typeface="Times New Roman" panose="02020603050405020304" pitchFamily="18" charset="0"/>
              </a:rPr>
              <a:t> Score Loss function. (C)</a:t>
            </a: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cls</a:t>
            </a:r>
            <a:r>
              <a:rPr lang="en-US" sz="1400" dirty="0">
                <a:latin typeface="Times New Roman" panose="02020603050405020304" pitchFamily="18" charset="0"/>
                <a:cs typeface="Times New Roman" panose="02020603050405020304" pitchFamily="18" charset="0"/>
              </a:rPr>
              <a:t>: Class Estimation Loss function. (</a:t>
            </a:r>
            <a:r>
              <a:rPr lang="en-US" sz="1400" dirty="0" err="1">
                <a:latin typeface="Times New Roman" panose="02020603050405020304" pitchFamily="18" charset="0"/>
                <a:cs typeface="Times New Roman" panose="02020603050405020304" pitchFamily="18" charset="0"/>
              </a:rPr>
              <a:t>pc</a:t>
            </a:r>
            <a:r>
              <a:rPr lang="en-US" sz="1400" baseline="-250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a:t>
            </a:r>
          </a:p>
        </p:txBody>
      </p:sp>
      <p:sp>
        <p:nvSpPr>
          <p:cNvPr id="78" name="矩形 140">
            <a:extLst>
              <a:ext uri="{FF2B5EF4-FFF2-40B4-BE49-F238E27FC236}">
                <a16:creationId xmlns:a16="http://schemas.microsoft.com/office/drawing/2014/main" id="{2B3DDABD-D8B1-2440-CDE2-19B4272312CE}"/>
              </a:ext>
            </a:extLst>
          </p:cNvPr>
          <p:cNvSpPr/>
          <p:nvPr/>
        </p:nvSpPr>
        <p:spPr>
          <a:xfrm>
            <a:off x="5624364" y="662375"/>
            <a:ext cx="1659219" cy="920772"/>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TextBox 151">
            <a:extLst>
              <a:ext uri="{FF2B5EF4-FFF2-40B4-BE49-F238E27FC236}">
                <a16:creationId xmlns:a16="http://schemas.microsoft.com/office/drawing/2014/main" id="{6C1EE0EE-14A8-7C75-D7BB-ACF3E697F4C4}"/>
              </a:ext>
            </a:extLst>
          </p:cNvPr>
          <p:cNvSpPr txBox="1"/>
          <p:nvPr/>
        </p:nvSpPr>
        <p:spPr>
          <a:xfrm>
            <a:off x="4028194" y="3187522"/>
            <a:ext cx="1459278" cy="461665"/>
          </a:xfrm>
          <a:prstGeom prst="rect">
            <a:avLst/>
          </a:prstGeom>
          <a:noFill/>
        </p:spPr>
        <p:txBody>
          <a:bodyPr wrap="square" rtlCol="0">
            <a:spAutoFit/>
          </a:bodyPr>
          <a:lstStyle/>
          <a:p>
            <a:pPr marL="0" lvl="1" algn="ctr"/>
            <a:r>
              <a:rPr lang="en-US" altLang="zh-TW" sz="1200" b="1" dirty="0">
                <a:solidFill>
                  <a:srgbClr val="0070C0"/>
                </a:solidFill>
                <a:latin typeface="Times New Roman" panose="02020603050405020304" pitchFamily="18" charset="0"/>
                <a:cs typeface="Times New Roman" panose="02020603050405020304" pitchFamily="18" charset="0"/>
              </a:rPr>
              <a:t>DarkNet-53 </a:t>
            </a:r>
          </a:p>
          <a:p>
            <a:pPr marL="0" lvl="1" algn="ctr"/>
            <a:r>
              <a:rPr lang="en-US" altLang="zh-TW" sz="1200" b="1" dirty="0">
                <a:solidFill>
                  <a:srgbClr val="0070C0"/>
                </a:solidFill>
                <a:latin typeface="Times New Roman" panose="02020603050405020304" pitchFamily="18" charset="0"/>
                <a:cs typeface="Times New Roman" panose="02020603050405020304" pitchFamily="18" charset="0"/>
              </a:rPr>
              <a:t>Feature Extraction</a:t>
            </a:r>
          </a:p>
        </p:txBody>
      </p:sp>
      <p:sp>
        <p:nvSpPr>
          <p:cNvPr id="80" name="矩形 10">
            <a:extLst>
              <a:ext uri="{FF2B5EF4-FFF2-40B4-BE49-F238E27FC236}">
                <a16:creationId xmlns:a16="http://schemas.microsoft.com/office/drawing/2014/main" id="{A015010F-51C8-F362-100E-0363E594FC78}"/>
              </a:ext>
            </a:extLst>
          </p:cNvPr>
          <p:cNvSpPr/>
          <p:nvPr/>
        </p:nvSpPr>
        <p:spPr>
          <a:xfrm>
            <a:off x="146880" y="436872"/>
            <a:ext cx="4733802" cy="1392777"/>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81" name="Picture 4" descr="Káº¿t quáº£ hÃ¬nh áº£nh cho neural network">
            <a:extLst>
              <a:ext uri="{FF2B5EF4-FFF2-40B4-BE49-F238E27FC236}">
                <a16:creationId xmlns:a16="http://schemas.microsoft.com/office/drawing/2014/main" id="{51057DB7-5584-A072-492B-1A03B196D19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9114" t="21387" r="13799" b="21685"/>
          <a:stretch/>
        </p:blipFill>
        <p:spPr bwMode="auto">
          <a:xfrm>
            <a:off x="7528077" y="640799"/>
            <a:ext cx="150285" cy="919392"/>
          </a:xfrm>
          <a:prstGeom prst="rect">
            <a:avLst/>
          </a:prstGeom>
          <a:noFill/>
          <a:extLst>
            <a:ext uri="{909E8E84-426E-40DD-AFC4-6F175D3DCCD1}">
              <a14:hiddenFill xmlns:a14="http://schemas.microsoft.com/office/drawing/2010/main">
                <a:solidFill>
                  <a:srgbClr val="FFFFFF"/>
                </a:solidFill>
              </a14:hiddenFill>
            </a:ext>
          </a:extLst>
        </p:spPr>
      </p:pic>
      <p:sp>
        <p:nvSpPr>
          <p:cNvPr id="82" name="矩形 119">
            <a:extLst>
              <a:ext uri="{FF2B5EF4-FFF2-40B4-BE49-F238E27FC236}">
                <a16:creationId xmlns:a16="http://schemas.microsoft.com/office/drawing/2014/main" id="{6C39350A-3ABF-5F59-7A05-77FF3C023A4E}"/>
              </a:ext>
            </a:extLst>
          </p:cNvPr>
          <p:cNvSpPr/>
          <p:nvPr/>
        </p:nvSpPr>
        <p:spPr>
          <a:xfrm>
            <a:off x="3346357" y="2090788"/>
            <a:ext cx="5709205" cy="46306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cxnSp>
        <p:nvCxnSpPr>
          <p:cNvPr id="83" name="Elbow Connector 10">
            <a:extLst>
              <a:ext uri="{FF2B5EF4-FFF2-40B4-BE49-F238E27FC236}">
                <a16:creationId xmlns:a16="http://schemas.microsoft.com/office/drawing/2014/main" id="{EB4857EA-B067-392B-5AD3-4AB0343B47A0}"/>
              </a:ext>
            </a:extLst>
          </p:cNvPr>
          <p:cNvCxnSpPr>
            <a:stCxn id="200" idx="3"/>
            <a:endCxn id="78" idx="2"/>
          </p:cNvCxnSpPr>
          <p:nvPr/>
        </p:nvCxnSpPr>
        <p:spPr>
          <a:xfrm flipH="1">
            <a:off x="6453974" y="1122761"/>
            <a:ext cx="1246333" cy="460386"/>
          </a:xfrm>
          <a:prstGeom prst="bentConnector4">
            <a:avLst>
              <a:gd name="adj1" fmla="val -6793"/>
              <a:gd name="adj2" fmla="val 14413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16">
                <a:extLst>
                  <a:ext uri="{FF2B5EF4-FFF2-40B4-BE49-F238E27FC236}">
                    <a16:creationId xmlns:a16="http://schemas.microsoft.com/office/drawing/2014/main" id="{2A23D6D5-E813-D5F2-89A8-E2B34657892C}"/>
                  </a:ext>
                </a:extLst>
              </p:cNvPr>
              <p:cNvSpPr txBox="1"/>
              <p:nvPr/>
            </p:nvSpPr>
            <p:spPr>
              <a:xfrm>
                <a:off x="6634427" y="1534208"/>
                <a:ext cx="1157133" cy="2803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1200" i="1" smtClean="0">
                              <a:solidFill>
                                <a:schemeClr val="accent6">
                                  <a:lumMod val="75000"/>
                                </a:schemeClr>
                              </a:solidFill>
                              <a:latin typeface="Cambria Math" panose="02040503050406030204" pitchFamily="18" charset="0"/>
                            </a:rPr>
                          </m:ctrlPr>
                        </m:sSupPr>
                        <m:e>
                          <m:r>
                            <a:rPr lang="en-US" altLang="zh-TW" sz="1200" b="0" i="1" smtClean="0">
                              <a:solidFill>
                                <a:schemeClr val="accent6">
                                  <a:lumMod val="75000"/>
                                </a:schemeClr>
                              </a:solidFill>
                              <a:latin typeface="Cambria Math" panose="02040503050406030204" pitchFamily="18" charset="0"/>
                            </a:rPr>
                            <m:t>𝑈𝑝𝑑𝑎𝑡𝑒</m:t>
                          </m:r>
                          <m:r>
                            <a:rPr lang="en-US" altLang="zh-TW" sz="1200" b="0" i="1" smtClean="0">
                              <a:solidFill>
                                <a:schemeClr val="accent6">
                                  <a:lumMod val="75000"/>
                                </a:schemeClr>
                              </a:solidFill>
                              <a:latin typeface="Cambria Math" panose="02040503050406030204" pitchFamily="18" charset="0"/>
                            </a:rPr>
                            <m:t>: </m:t>
                          </m:r>
                          <m:r>
                            <a:rPr lang="zh-TW" altLang="en-US" sz="1200" i="1">
                              <a:solidFill>
                                <a:schemeClr val="accent6">
                                  <a:lumMod val="75000"/>
                                </a:schemeClr>
                              </a:solidFill>
                              <a:latin typeface="Cambria Math" panose="02040503050406030204" pitchFamily="18" charset="0"/>
                            </a:rPr>
                            <m:t>𝜃</m:t>
                          </m:r>
                        </m:e>
                        <m:sup>
                          <m:r>
                            <a:rPr lang="en-US" altLang="zh-TW" sz="1200" i="1">
                              <a:solidFill>
                                <a:schemeClr val="accent6">
                                  <a:lumMod val="75000"/>
                                </a:schemeClr>
                              </a:solidFill>
                              <a:latin typeface="Cambria Math" panose="02040503050406030204" pitchFamily="18" charset="0"/>
                            </a:rPr>
                            <m:t>𝑐𝑙𝑠</m:t>
                          </m:r>
                        </m:sup>
                      </m:sSup>
                    </m:oMath>
                  </m:oMathPara>
                </a14:m>
                <a:endParaRPr lang="zh-TW" altLang="en-US" sz="12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84" name="文字方塊 16">
                <a:extLst>
                  <a:ext uri="{FF2B5EF4-FFF2-40B4-BE49-F238E27FC236}">
                    <a16:creationId xmlns:a16="http://schemas.microsoft.com/office/drawing/2014/main" id="{2A23D6D5-E813-D5F2-89A8-E2B34657892C}"/>
                  </a:ext>
                </a:extLst>
              </p:cNvPr>
              <p:cNvSpPr txBox="1">
                <a:spLocks noRot="1" noChangeAspect="1" noMove="1" noResize="1" noEditPoints="1" noAdjustHandles="1" noChangeArrowheads="1" noChangeShapeType="1" noTextEdit="1"/>
              </p:cNvSpPr>
              <p:nvPr/>
            </p:nvSpPr>
            <p:spPr>
              <a:xfrm>
                <a:off x="6634427" y="1534208"/>
                <a:ext cx="1157133" cy="280333"/>
              </a:xfrm>
              <a:prstGeom prst="rect">
                <a:avLst/>
              </a:prstGeom>
              <a:blipFill>
                <a:blip r:embed="rId19"/>
                <a:stretch>
                  <a:fillRect b="-6522"/>
                </a:stretch>
              </a:blipFill>
            </p:spPr>
            <p:txBody>
              <a:bodyPr/>
              <a:lstStyle/>
              <a:p>
                <a:r>
                  <a:rPr lang="zh-TW" altLang="en-US">
                    <a:noFill/>
                  </a:rPr>
                  <a:t> </a:t>
                </a:r>
              </a:p>
            </p:txBody>
          </p:sp>
        </mc:Fallback>
      </mc:AlternateContent>
      <p:cxnSp>
        <p:nvCxnSpPr>
          <p:cNvPr id="85" name="直線單箭頭接點 103">
            <a:extLst>
              <a:ext uri="{FF2B5EF4-FFF2-40B4-BE49-F238E27FC236}">
                <a16:creationId xmlns:a16="http://schemas.microsoft.com/office/drawing/2014/main" id="{BD5A641D-481C-37DA-7E3C-CB83494ADA40}"/>
              </a:ext>
            </a:extLst>
          </p:cNvPr>
          <p:cNvCxnSpPr/>
          <p:nvPr/>
        </p:nvCxnSpPr>
        <p:spPr>
          <a:xfrm>
            <a:off x="3764819" y="3263988"/>
            <a:ext cx="167694" cy="8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直線單箭頭接點 103">
            <a:extLst>
              <a:ext uri="{FF2B5EF4-FFF2-40B4-BE49-F238E27FC236}">
                <a16:creationId xmlns:a16="http://schemas.microsoft.com/office/drawing/2014/main" id="{5723FF00-FBD2-C50C-C2DB-B4EF49AA0F11}"/>
              </a:ext>
            </a:extLst>
          </p:cNvPr>
          <p:cNvCxnSpPr>
            <a:stCxn id="13" idx="2"/>
          </p:cNvCxnSpPr>
          <p:nvPr/>
        </p:nvCxnSpPr>
        <p:spPr>
          <a:xfrm>
            <a:off x="3583938" y="3367076"/>
            <a:ext cx="0" cy="14596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7" name="矩形 140">
            <a:extLst>
              <a:ext uri="{FF2B5EF4-FFF2-40B4-BE49-F238E27FC236}">
                <a16:creationId xmlns:a16="http://schemas.microsoft.com/office/drawing/2014/main" id="{5EE91634-AE99-9B29-5316-31D987E8F864}"/>
              </a:ext>
            </a:extLst>
          </p:cNvPr>
          <p:cNvSpPr/>
          <p:nvPr/>
        </p:nvSpPr>
        <p:spPr>
          <a:xfrm>
            <a:off x="4099766" y="2573368"/>
            <a:ext cx="1316182" cy="140523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8" name="Rectangle 154">
            <a:extLst>
              <a:ext uri="{FF2B5EF4-FFF2-40B4-BE49-F238E27FC236}">
                <a16:creationId xmlns:a16="http://schemas.microsoft.com/office/drawing/2014/main" id="{D2B17D1C-E3FD-AE8E-5B25-01689E703664}"/>
              </a:ext>
            </a:extLst>
          </p:cNvPr>
          <p:cNvSpPr/>
          <p:nvPr/>
        </p:nvSpPr>
        <p:spPr>
          <a:xfrm>
            <a:off x="5063472" y="4360578"/>
            <a:ext cx="756775"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89" name="Rectangle 155">
            <a:extLst>
              <a:ext uri="{FF2B5EF4-FFF2-40B4-BE49-F238E27FC236}">
                <a16:creationId xmlns:a16="http://schemas.microsoft.com/office/drawing/2014/main" id="{283CE99C-CBE7-E624-7E47-3A5372F57000}"/>
              </a:ext>
            </a:extLst>
          </p:cNvPr>
          <p:cNvSpPr/>
          <p:nvPr/>
        </p:nvSpPr>
        <p:spPr>
          <a:xfrm>
            <a:off x="6485912" y="4412631"/>
            <a:ext cx="794433"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90" name="Rectangle 156">
            <a:extLst>
              <a:ext uri="{FF2B5EF4-FFF2-40B4-BE49-F238E27FC236}">
                <a16:creationId xmlns:a16="http://schemas.microsoft.com/office/drawing/2014/main" id="{E5E50DE1-067F-9F5B-D305-1C3497E47369}"/>
              </a:ext>
            </a:extLst>
          </p:cNvPr>
          <p:cNvSpPr/>
          <p:nvPr/>
        </p:nvSpPr>
        <p:spPr>
          <a:xfrm>
            <a:off x="8169525" y="4864033"/>
            <a:ext cx="766510"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91" name="文字方塊 16">
            <a:extLst>
              <a:ext uri="{FF2B5EF4-FFF2-40B4-BE49-F238E27FC236}">
                <a16:creationId xmlns:a16="http://schemas.microsoft.com/office/drawing/2014/main" id="{76EC6258-8CB0-A657-935C-75C0851984FF}"/>
              </a:ext>
            </a:extLst>
          </p:cNvPr>
          <p:cNvSpPr txBox="1"/>
          <p:nvPr/>
        </p:nvSpPr>
        <p:spPr>
          <a:xfrm>
            <a:off x="4691718" y="4128432"/>
            <a:ext cx="4899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2" name="文字方塊 16">
            <a:extLst>
              <a:ext uri="{FF2B5EF4-FFF2-40B4-BE49-F238E27FC236}">
                <a16:creationId xmlns:a16="http://schemas.microsoft.com/office/drawing/2014/main" id="{951E50D7-D7B7-D5B6-8CDD-4689024CD063}"/>
              </a:ext>
            </a:extLst>
          </p:cNvPr>
          <p:cNvSpPr txBox="1"/>
          <p:nvPr/>
        </p:nvSpPr>
        <p:spPr>
          <a:xfrm>
            <a:off x="5244191" y="4128474"/>
            <a:ext cx="48994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3" name="文字方塊 16">
            <a:extLst>
              <a:ext uri="{FF2B5EF4-FFF2-40B4-BE49-F238E27FC236}">
                <a16:creationId xmlns:a16="http://schemas.microsoft.com/office/drawing/2014/main" id="{699FFB5E-5315-EA0D-FF10-9D41323703C3}"/>
              </a:ext>
            </a:extLst>
          </p:cNvPr>
          <p:cNvSpPr txBox="1"/>
          <p:nvPr/>
        </p:nvSpPr>
        <p:spPr>
          <a:xfrm>
            <a:off x="6226884" y="3861418"/>
            <a:ext cx="50692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4" name="文字方塊 16">
            <a:extLst>
              <a:ext uri="{FF2B5EF4-FFF2-40B4-BE49-F238E27FC236}">
                <a16:creationId xmlns:a16="http://schemas.microsoft.com/office/drawing/2014/main" id="{73F387E2-208C-E411-A806-2B07E3D49E60}"/>
              </a:ext>
            </a:extLst>
          </p:cNvPr>
          <p:cNvSpPr txBox="1"/>
          <p:nvPr/>
        </p:nvSpPr>
        <p:spPr>
          <a:xfrm>
            <a:off x="6230238" y="4178444"/>
            <a:ext cx="50357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5" name="文字方塊 16">
            <a:extLst>
              <a:ext uri="{FF2B5EF4-FFF2-40B4-BE49-F238E27FC236}">
                <a16:creationId xmlns:a16="http://schemas.microsoft.com/office/drawing/2014/main" id="{23E57E11-01EB-8025-C9B2-4FF7CBAA886D}"/>
              </a:ext>
            </a:extLst>
          </p:cNvPr>
          <p:cNvSpPr txBox="1"/>
          <p:nvPr/>
        </p:nvSpPr>
        <p:spPr>
          <a:xfrm>
            <a:off x="7771276" y="4342388"/>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6" name="文字方塊 16">
            <a:extLst>
              <a:ext uri="{FF2B5EF4-FFF2-40B4-BE49-F238E27FC236}">
                <a16:creationId xmlns:a16="http://schemas.microsoft.com/office/drawing/2014/main" id="{2708B778-FD65-CFF2-01EB-21A4784333F0}"/>
              </a:ext>
            </a:extLst>
          </p:cNvPr>
          <p:cNvSpPr txBox="1"/>
          <p:nvPr/>
        </p:nvSpPr>
        <p:spPr>
          <a:xfrm>
            <a:off x="7771276" y="4651328"/>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cxnSp>
        <p:nvCxnSpPr>
          <p:cNvPr id="97" name="Straight Arrow Connector 33">
            <a:extLst>
              <a:ext uri="{FF2B5EF4-FFF2-40B4-BE49-F238E27FC236}">
                <a16:creationId xmlns:a16="http://schemas.microsoft.com/office/drawing/2014/main" id="{7A10777F-5942-FC03-8826-028F00298D04}"/>
              </a:ext>
            </a:extLst>
          </p:cNvPr>
          <p:cNvCxnSpPr>
            <a:stCxn id="91" idx="0"/>
          </p:cNvCxnSpPr>
          <p:nvPr/>
        </p:nvCxnSpPr>
        <p:spPr>
          <a:xfrm flipV="1">
            <a:off x="4936689" y="3861418"/>
            <a:ext cx="751370" cy="26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180">
            <a:extLst>
              <a:ext uri="{FF2B5EF4-FFF2-40B4-BE49-F238E27FC236}">
                <a16:creationId xmlns:a16="http://schemas.microsoft.com/office/drawing/2014/main" id="{63C073BB-C7EB-5A7D-5BED-7E7782AEA912}"/>
              </a:ext>
            </a:extLst>
          </p:cNvPr>
          <p:cNvCxnSpPr/>
          <p:nvPr/>
        </p:nvCxnSpPr>
        <p:spPr>
          <a:xfrm flipV="1">
            <a:off x="5487472" y="3872534"/>
            <a:ext cx="191777" cy="239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181">
            <a:extLst>
              <a:ext uri="{FF2B5EF4-FFF2-40B4-BE49-F238E27FC236}">
                <a16:creationId xmlns:a16="http://schemas.microsoft.com/office/drawing/2014/main" id="{0F644E74-016E-7A4F-82BC-F977158FDC68}"/>
              </a:ext>
            </a:extLst>
          </p:cNvPr>
          <p:cNvCxnSpPr>
            <a:stCxn id="93" idx="3"/>
          </p:cNvCxnSpPr>
          <p:nvPr/>
        </p:nvCxnSpPr>
        <p:spPr>
          <a:xfrm>
            <a:off x="6733809" y="3999918"/>
            <a:ext cx="244063" cy="32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182">
            <a:extLst>
              <a:ext uri="{FF2B5EF4-FFF2-40B4-BE49-F238E27FC236}">
                <a16:creationId xmlns:a16="http://schemas.microsoft.com/office/drawing/2014/main" id="{BC25B6E5-CCCC-E292-87EF-02CEDF849B03}"/>
              </a:ext>
            </a:extLst>
          </p:cNvPr>
          <p:cNvCxnSpPr>
            <a:stCxn id="94" idx="3"/>
          </p:cNvCxnSpPr>
          <p:nvPr/>
        </p:nvCxnSpPr>
        <p:spPr>
          <a:xfrm>
            <a:off x="6733810" y="4316944"/>
            <a:ext cx="244062"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83">
            <a:extLst>
              <a:ext uri="{FF2B5EF4-FFF2-40B4-BE49-F238E27FC236}">
                <a16:creationId xmlns:a16="http://schemas.microsoft.com/office/drawing/2014/main" id="{D92FC947-A576-A806-D329-99E18C413B5C}"/>
              </a:ext>
            </a:extLst>
          </p:cNvPr>
          <p:cNvCxnSpPr>
            <a:stCxn id="96" idx="3"/>
          </p:cNvCxnSpPr>
          <p:nvPr/>
        </p:nvCxnSpPr>
        <p:spPr>
          <a:xfrm flipV="1">
            <a:off x="8280956" y="4676383"/>
            <a:ext cx="320099" cy="11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84">
            <a:extLst>
              <a:ext uri="{FF2B5EF4-FFF2-40B4-BE49-F238E27FC236}">
                <a16:creationId xmlns:a16="http://schemas.microsoft.com/office/drawing/2014/main" id="{F556F87B-AEAC-D984-D020-8A83E994FECA}"/>
              </a:ext>
            </a:extLst>
          </p:cNvPr>
          <p:cNvCxnSpPr>
            <a:stCxn id="95" idx="3"/>
          </p:cNvCxnSpPr>
          <p:nvPr/>
        </p:nvCxnSpPr>
        <p:spPr>
          <a:xfrm>
            <a:off x="8280956" y="4480888"/>
            <a:ext cx="320099" cy="19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3">
            <a:extLst>
              <a:ext uri="{FF2B5EF4-FFF2-40B4-BE49-F238E27FC236}">
                <a16:creationId xmlns:a16="http://schemas.microsoft.com/office/drawing/2014/main" id="{B2F97ECE-2439-ED87-FD44-C79161AC7D82}"/>
              </a:ext>
            </a:extLst>
          </p:cNvPr>
          <p:cNvCxnSpPr/>
          <p:nvPr/>
        </p:nvCxnSpPr>
        <p:spPr>
          <a:xfrm flipV="1">
            <a:off x="3576331" y="5310582"/>
            <a:ext cx="0" cy="2815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4" name="直線單箭頭接點 115">
            <a:extLst>
              <a:ext uri="{FF2B5EF4-FFF2-40B4-BE49-F238E27FC236}">
                <a16:creationId xmlns:a16="http://schemas.microsoft.com/office/drawing/2014/main" id="{318C5FD1-C32F-E21E-5205-5E8D4E16177F}"/>
              </a:ext>
            </a:extLst>
          </p:cNvPr>
          <p:cNvCxnSpPr/>
          <p:nvPr/>
        </p:nvCxnSpPr>
        <p:spPr>
          <a:xfrm flipV="1">
            <a:off x="6638397" y="5360804"/>
            <a:ext cx="0" cy="21864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4" name="Picture 62">
            <a:extLst>
              <a:ext uri="{FF2B5EF4-FFF2-40B4-BE49-F238E27FC236}">
                <a16:creationId xmlns:a16="http://schemas.microsoft.com/office/drawing/2014/main" id="{A2C0F3EC-34DE-B4F3-6735-0F8B023FE1DD}"/>
              </a:ext>
            </a:extLst>
          </p:cNvPr>
          <p:cNvPicPr>
            <a:picLocks noChangeAspect="1"/>
          </p:cNvPicPr>
          <p:nvPr/>
        </p:nvPicPr>
        <p:blipFill>
          <a:blip r:embed="rId20"/>
          <a:stretch>
            <a:fillRect/>
          </a:stretch>
        </p:blipFill>
        <p:spPr>
          <a:xfrm>
            <a:off x="204236" y="1044399"/>
            <a:ext cx="527241" cy="584550"/>
          </a:xfrm>
          <a:prstGeom prst="rect">
            <a:avLst/>
          </a:prstGeom>
        </p:spPr>
      </p:pic>
      <p:pic>
        <p:nvPicPr>
          <p:cNvPr id="155" name="Picture 189">
            <a:extLst>
              <a:ext uri="{FF2B5EF4-FFF2-40B4-BE49-F238E27FC236}">
                <a16:creationId xmlns:a16="http://schemas.microsoft.com/office/drawing/2014/main" id="{48013A34-D17E-8E39-90C1-F0715998EEAD}"/>
              </a:ext>
            </a:extLst>
          </p:cNvPr>
          <p:cNvPicPr>
            <a:picLocks noChangeAspect="1"/>
          </p:cNvPicPr>
          <p:nvPr/>
        </p:nvPicPr>
        <p:blipFill>
          <a:blip r:embed="rId20"/>
          <a:stretch>
            <a:fillRect/>
          </a:stretch>
        </p:blipFill>
        <p:spPr>
          <a:xfrm>
            <a:off x="190848" y="2290724"/>
            <a:ext cx="604058" cy="669717"/>
          </a:xfrm>
          <a:prstGeom prst="rect">
            <a:avLst/>
          </a:prstGeom>
        </p:spPr>
      </p:pic>
      <p:grpSp>
        <p:nvGrpSpPr>
          <p:cNvPr id="156" name="Group 65">
            <a:extLst>
              <a:ext uri="{FF2B5EF4-FFF2-40B4-BE49-F238E27FC236}">
                <a16:creationId xmlns:a16="http://schemas.microsoft.com/office/drawing/2014/main" id="{E22A93B5-B9D5-F022-8D46-4200DEAC0E47}"/>
              </a:ext>
            </a:extLst>
          </p:cNvPr>
          <p:cNvGrpSpPr/>
          <p:nvPr/>
        </p:nvGrpSpPr>
        <p:grpSpPr>
          <a:xfrm>
            <a:off x="2659482" y="2479228"/>
            <a:ext cx="461371" cy="1481393"/>
            <a:chOff x="2225013" y="2477626"/>
            <a:chExt cx="798112" cy="2562620"/>
          </a:xfrm>
        </p:grpSpPr>
        <p:pic>
          <p:nvPicPr>
            <p:cNvPr id="157" name="Picture 63">
              <a:extLst>
                <a:ext uri="{FF2B5EF4-FFF2-40B4-BE49-F238E27FC236}">
                  <a16:creationId xmlns:a16="http://schemas.microsoft.com/office/drawing/2014/main" id="{0594414A-5481-C018-D9B8-ED59B00CA681}"/>
                </a:ext>
              </a:extLst>
            </p:cNvPr>
            <p:cNvPicPr>
              <a:picLocks noChangeAspect="1"/>
            </p:cNvPicPr>
            <p:nvPr/>
          </p:nvPicPr>
          <p:blipFill>
            <a:blip r:embed="rId21"/>
            <a:stretch>
              <a:fillRect/>
            </a:stretch>
          </p:blipFill>
          <p:spPr>
            <a:xfrm>
              <a:off x="2225013" y="3354986"/>
              <a:ext cx="798111" cy="808026"/>
            </a:xfrm>
            <a:prstGeom prst="rect">
              <a:avLst/>
            </a:prstGeom>
          </p:spPr>
        </p:pic>
        <p:pic>
          <p:nvPicPr>
            <p:cNvPr id="158" name="Picture 191">
              <a:extLst>
                <a:ext uri="{FF2B5EF4-FFF2-40B4-BE49-F238E27FC236}">
                  <a16:creationId xmlns:a16="http://schemas.microsoft.com/office/drawing/2014/main" id="{DFE370B4-982D-4444-FB22-BC86F729A6A8}"/>
                </a:ext>
              </a:extLst>
            </p:cNvPr>
            <p:cNvPicPr>
              <a:picLocks noChangeAspect="1"/>
            </p:cNvPicPr>
            <p:nvPr/>
          </p:nvPicPr>
          <p:blipFill>
            <a:blip r:embed="rId20"/>
            <a:stretch>
              <a:fillRect/>
            </a:stretch>
          </p:blipFill>
          <p:spPr>
            <a:xfrm>
              <a:off x="2237255" y="4220546"/>
              <a:ext cx="777814" cy="819700"/>
            </a:xfrm>
            <a:prstGeom prst="rect">
              <a:avLst/>
            </a:prstGeom>
          </p:spPr>
        </p:pic>
        <p:pic>
          <p:nvPicPr>
            <p:cNvPr id="159" name="Picture 64">
              <a:extLst>
                <a:ext uri="{FF2B5EF4-FFF2-40B4-BE49-F238E27FC236}">
                  <a16:creationId xmlns:a16="http://schemas.microsoft.com/office/drawing/2014/main" id="{8C6DDE71-FC4C-6056-322B-D93484207AEE}"/>
                </a:ext>
              </a:extLst>
            </p:cNvPr>
            <p:cNvPicPr>
              <a:picLocks noChangeAspect="1"/>
            </p:cNvPicPr>
            <p:nvPr/>
          </p:nvPicPr>
          <p:blipFill>
            <a:blip r:embed="rId22"/>
            <a:stretch>
              <a:fillRect/>
            </a:stretch>
          </p:blipFill>
          <p:spPr>
            <a:xfrm>
              <a:off x="2244232" y="2477626"/>
              <a:ext cx="778893" cy="813256"/>
            </a:xfrm>
            <a:prstGeom prst="rect">
              <a:avLst/>
            </a:prstGeom>
          </p:spPr>
        </p:pic>
      </p:grpSp>
      <p:grpSp>
        <p:nvGrpSpPr>
          <p:cNvPr id="160" name="Group 91">
            <a:extLst>
              <a:ext uri="{FF2B5EF4-FFF2-40B4-BE49-F238E27FC236}">
                <a16:creationId xmlns:a16="http://schemas.microsoft.com/office/drawing/2014/main" id="{7B3F6AA4-DF28-5B34-AC88-7A962F75E970}"/>
              </a:ext>
            </a:extLst>
          </p:cNvPr>
          <p:cNvGrpSpPr/>
          <p:nvPr/>
        </p:nvGrpSpPr>
        <p:grpSpPr>
          <a:xfrm>
            <a:off x="795516" y="2379041"/>
            <a:ext cx="198837" cy="1413302"/>
            <a:chOff x="795516" y="2379041"/>
            <a:chExt cx="198837" cy="1413302"/>
          </a:xfrm>
        </p:grpSpPr>
        <p:grpSp>
          <p:nvGrpSpPr>
            <p:cNvPr id="161" name="Group 165">
              <a:extLst>
                <a:ext uri="{FF2B5EF4-FFF2-40B4-BE49-F238E27FC236}">
                  <a16:creationId xmlns:a16="http://schemas.microsoft.com/office/drawing/2014/main" id="{5A94EAAD-CD29-155C-D92E-9B73FDE321BF}"/>
                </a:ext>
              </a:extLst>
            </p:cNvPr>
            <p:cNvGrpSpPr/>
            <p:nvPr/>
          </p:nvGrpSpPr>
          <p:grpSpPr>
            <a:xfrm rot="10800000" flipH="1" flipV="1">
              <a:off x="853348" y="2379041"/>
              <a:ext cx="141005" cy="1413302"/>
              <a:chOff x="382787" y="3203354"/>
              <a:chExt cx="181027" cy="1926493"/>
            </a:xfrm>
          </p:grpSpPr>
          <p:cxnSp>
            <p:nvCxnSpPr>
              <p:cNvPr id="163" name="直線接點 114">
                <a:extLst>
                  <a:ext uri="{FF2B5EF4-FFF2-40B4-BE49-F238E27FC236}">
                    <a16:creationId xmlns:a16="http://schemas.microsoft.com/office/drawing/2014/main" id="{532BF46F-87B3-07C2-48B8-68A78E187B4F}"/>
                  </a:ext>
                </a:extLst>
              </p:cNvPr>
              <p:cNvCxnSpPr/>
              <p:nvPr/>
            </p:nvCxnSpPr>
            <p:spPr>
              <a:xfrm>
                <a:off x="387280" y="3203354"/>
                <a:ext cx="0" cy="19264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直線單箭頭接點 115">
                <a:extLst>
                  <a:ext uri="{FF2B5EF4-FFF2-40B4-BE49-F238E27FC236}">
                    <a16:creationId xmlns:a16="http://schemas.microsoft.com/office/drawing/2014/main" id="{34FD125C-1EA6-300E-BC10-958C8734A056}"/>
                  </a:ext>
                </a:extLst>
              </p:cNvPr>
              <p:cNvCxnSpPr/>
              <p:nvPr/>
            </p:nvCxnSpPr>
            <p:spPr>
              <a:xfrm rot="10800000" flipH="1" flipV="1">
                <a:off x="382787" y="5119460"/>
                <a:ext cx="181027"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2" name="直線單箭頭接點 115">
              <a:extLst>
                <a:ext uri="{FF2B5EF4-FFF2-40B4-BE49-F238E27FC236}">
                  <a16:creationId xmlns:a16="http://schemas.microsoft.com/office/drawing/2014/main" id="{D0F7CA8D-1A1D-D322-DE95-61D2355FFA7D}"/>
                </a:ext>
              </a:extLst>
            </p:cNvPr>
            <p:cNvCxnSpPr/>
            <p:nvPr/>
          </p:nvCxnSpPr>
          <p:spPr>
            <a:xfrm>
              <a:off x="795516" y="2379041"/>
              <a:ext cx="172507"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65" name="Table 200">
            <a:extLst>
              <a:ext uri="{FF2B5EF4-FFF2-40B4-BE49-F238E27FC236}">
                <a16:creationId xmlns:a16="http://schemas.microsoft.com/office/drawing/2014/main" id="{C57B1655-9BD3-A09A-5726-CECA62333CB0}"/>
              </a:ext>
            </a:extLst>
          </p:cNvPr>
          <p:cNvGraphicFramePr>
            <a:graphicFrameLocks noGrp="1"/>
          </p:cNvGraphicFramePr>
          <p:nvPr/>
        </p:nvGraphicFramePr>
        <p:xfrm>
          <a:off x="1052302" y="2485830"/>
          <a:ext cx="1498117" cy="1859280"/>
        </p:xfrm>
        <a:graphic>
          <a:graphicData uri="http://schemas.openxmlformats.org/drawingml/2006/table">
            <a:tbl>
              <a:tblPr firstRow="1" bandRow="1"/>
              <a:tblGrid>
                <a:gridCol w="739176">
                  <a:extLst>
                    <a:ext uri="{9D8B030D-6E8A-4147-A177-3AD203B41FA5}">
                      <a16:colId xmlns:a16="http://schemas.microsoft.com/office/drawing/2014/main" val="3915772399"/>
                    </a:ext>
                  </a:extLst>
                </a:gridCol>
                <a:gridCol w="758941">
                  <a:extLst>
                    <a:ext uri="{9D8B030D-6E8A-4147-A177-3AD203B41FA5}">
                      <a16:colId xmlns:a16="http://schemas.microsoft.com/office/drawing/2014/main" val="3081982799"/>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3 Grid scales, total grids/scale</a:t>
                      </a:r>
                      <a:r>
                        <a:rPr lang="en-US" sz="800" b="1" dirty="0">
                          <a:solidFill>
                            <a:srgbClr val="FF0000"/>
                          </a:solidFill>
                          <a:latin typeface="Times New Roman" panose="02020603050405020304" pitchFamily="18" charset="0"/>
                          <a:cs typeface="Times New Roman" panose="02020603050405020304" pitchFamily="18" charset="0"/>
                        </a:rPr>
                        <a:t>??</a:t>
                      </a:r>
                      <a:endParaRPr lang="en-US" sz="800" b="1" dirty="0">
                        <a:solidFill>
                          <a:srgbClr val="FF0000"/>
                        </a:solidFill>
                      </a:endParaRPr>
                    </a:p>
                  </a:txBody>
                  <a:tcPr/>
                </a:tc>
                <a:tc>
                  <a:txBody>
                    <a:bodyPr/>
                    <a:lstStyle/>
                    <a:p>
                      <a:r>
                        <a:rPr lang="en-US" sz="800" b="1" dirty="0">
                          <a:solidFill>
                            <a:schemeClr val="tx1"/>
                          </a:solidFill>
                        </a:rPr>
                        <a:t>Top-left Cell</a:t>
                      </a:r>
                      <a:r>
                        <a:rPr lang="en-US" sz="800" b="1" baseline="0" dirty="0">
                          <a:solidFill>
                            <a:schemeClr val="tx1"/>
                          </a:solidFill>
                        </a:rPr>
                        <a:t> Position at Image </a:t>
                      </a:r>
                      <a:r>
                        <a:rPr lang="en-US" sz="800" b="1" baseline="0" dirty="0" err="1">
                          <a:solidFill>
                            <a:schemeClr val="tx1"/>
                          </a:solidFill>
                        </a:rPr>
                        <a:t>Coord</a:t>
                      </a:r>
                      <a:r>
                        <a:rPr lang="en-US" sz="800" b="1" baseline="0" dirty="0">
                          <a:solidFill>
                            <a:schemeClr val="tx1"/>
                          </a:solidFill>
                        </a:rPr>
                        <a:t>.</a:t>
                      </a:r>
                      <a:endParaRPr lang="en-US" sz="800" b="1" dirty="0">
                        <a:solidFill>
                          <a:schemeClr val="tx1"/>
                        </a:solidFill>
                      </a:endParaRPr>
                    </a:p>
                  </a:txBody>
                  <a:tcPr/>
                </a:tc>
                <a:extLst>
                  <a:ext uri="{0D108BD9-81ED-4DB2-BD59-A6C34878D82A}">
                    <a16:rowId xmlns:a16="http://schemas.microsoft.com/office/drawing/2014/main" val="4105035611"/>
                  </a:ext>
                </a:extLst>
              </a:tr>
              <a:tr h="0">
                <a:tc>
                  <a:txBody>
                    <a:bodyPr/>
                    <a:lstStyle/>
                    <a:p>
                      <a:pPr algn="ctr"/>
                      <a:r>
                        <a:rPr lang="en-US" sz="1100" dirty="0"/>
                        <a:t>13x13</a:t>
                      </a:r>
                    </a:p>
                  </a:txBody>
                  <a:tcPr/>
                </a:tc>
                <a:tc>
                  <a:txBody>
                    <a:bodyPr/>
                    <a:lstStyle/>
                    <a:p>
                      <a:pPr algn="ctr"/>
                      <a:r>
                        <a:rPr lang="en-US" altLang="zh-TW" sz="1100" i="1" dirty="0">
                          <a:solidFill>
                            <a:srgbClr val="FF0000"/>
                          </a:solidFill>
                        </a:rPr>
                        <a:t>C</a:t>
                      </a:r>
                      <a:r>
                        <a:rPr lang="en-US" altLang="zh-TW" sz="1100" i="1" baseline="30000" dirty="0">
                          <a:solidFill>
                            <a:srgbClr val="FF0000"/>
                          </a:solidFill>
                        </a:rPr>
                        <a:t>cell1</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1358507331"/>
                  </a:ext>
                </a:extLst>
              </a:tr>
              <a:tr h="0">
                <a:tc>
                  <a:txBody>
                    <a:bodyPr/>
                    <a:lstStyle/>
                    <a:p>
                      <a:pPr algn="ctr"/>
                      <a:r>
                        <a:rPr lang="en-US" sz="1100" dirty="0"/>
                        <a:t>26x26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00" i="1" dirty="0">
                          <a:solidFill>
                            <a:srgbClr val="FF0000"/>
                          </a:solidFill>
                        </a:rPr>
                        <a:t>C</a:t>
                      </a:r>
                      <a:r>
                        <a:rPr lang="en-US" altLang="zh-TW" sz="1100" i="1" baseline="30000" dirty="0">
                          <a:solidFill>
                            <a:srgbClr val="FF0000"/>
                          </a:solidFill>
                        </a:rPr>
                        <a:t>cell2</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3736718544"/>
                  </a:ext>
                </a:extLst>
              </a:tr>
              <a:tr h="0">
                <a:tc>
                  <a:txBody>
                    <a:bodyPr/>
                    <a:lstStyle/>
                    <a:p>
                      <a:pPr algn="ctr"/>
                      <a:r>
                        <a:rPr lang="en-US" sz="1100" dirty="0"/>
                        <a:t>52x52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00" i="1" dirty="0">
                          <a:solidFill>
                            <a:srgbClr val="FF0000"/>
                          </a:solidFill>
                        </a:rPr>
                        <a:t>C</a:t>
                      </a:r>
                      <a:r>
                        <a:rPr lang="en-US" altLang="zh-TW" sz="1100" i="1" baseline="30000" dirty="0">
                          <a:solidFill>
                            <a:srgbClr val="FF0000"/>
                          </a:solidFill>
                        </a:rPr>
                        <a:t>cell3</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353490056"/>
                  </a:ext>
                </a:extLst>
              </a:tr>
            </a:tbl>
          </a:graphicData>
        </a:graphic>
      </p:graphicFrame>
      <p:cxnSp>
        <p:nvCxnSpPr>
          <p:cNvPr id="166" name="Straight Arrow Connector 202">
            <a:extLst>
              <a:ext uri="{FF2B5EF4-FFF2-40B4-BE49-F238E27FC236}">
                <a16:creationId xmlns:a16="http://schemas.microsoft.com/office/drawing/2014/main" id="{54DA976E-E6B8-9EE6-2D07-40107AC4A1B7}"/>
              </a:ext>
            </a:extLst>
          </p:cNvPr>
          <p:cNvCxnSpPr>
            <a:stCxn id="165" idx="3"/>
            <a:endCxn id="159" idx="1"/>
          </p:cNvCxnSpPr>
          <p:nvPr/>
        </p:nvCxnSpPr>
        <p:spPr>
          <a:xfrm flipV="1">
            <a:off x="2550419" y="2714291"/>
            <a:ext cx="120173" cy="701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209">
            <a:extLst>
              <a:ext uri="{FF2B5EF4-FFF2-40B4-BE49-F238E27FC236}">
                <a16:creationId xmlns:a16="http://schemas.microsoft.com/office/drawing/2014/main" id="{1A94AA44-05FE-2B20-5184-1E93D8155F5C}"/>
              </a:ext>
            </a:extLst>
          </p:cNvPr>
          <p:cNvCxnSpPr>
            <a:endCxn id="157" idx="1"/>
          </p:cNvCxnSpPr>
          <p:nvPr/>
        </p:nvCxnSpPr>
        <p:spPr>
          <a:xfrm flipV="1">
            <a:off x="2578842" y="3219961"/>
            <a:ext cx="80640" cy="4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210">
            <a:extLst>
              <a:ext uri="{FF2B5EF4-FFF2-40B4-BE49-F238E27FC236}">
                <a16:creationId xmlns:a16="http://schemas.microsoft.com/office/drawing/2014/main" id="{00EBC613-8652-1B84-FE78-AA062C8BC066}"/>
              </a:ext>
            </a:extLst>
          </p:cNvPr>
          <p:cNvCxnSpPr>
            <a:endCxn id="158" idx="1"/>
          </p:cNvCxnSpPr>
          <p:nvPr/>
        </p:nvCxnSpPr>
        <p:spPr>
          <a:xfrm>
            <a:off x="2563291" y="3575296"/>
            <a:ext cx="103268" cy="148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ctangle 89">
            <a:extLst>
              <a:ext uri="{FF2B5EF4-FFF2-40B4-BE49-F238E27FC236}">
                <a16:creationId xmlns:a16="http://schemas.microsoft.com/office/drawing/2014/main" id="{8BAADBFC-211F-33E2-1552-3B73EB46E348}"/>
              </a:ext>
            </a:extLst>
          </p:cNvPr>
          <p:cNvSpPr/>
          <p:nvPr/>
        </p:nvSpPr>
        <p:spPr>
          <a:xfrm>
            <a:off x="120797" y="2895001"/>
            <a:ext cx="878006" cy="461665"/>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416x416 pixels</a:t>
            </a:r>
          </a:p>
        </p:txBody>
      </p:sp>
      <mc:AlternateContent xmlns:mc="http://schemas.openxmlformats.org/markup-compatibility/2006" xmlns:a14="http://schemas.microsoft.com/office/drawing/2010/main">
        <mc:Choice Requires="a14">
          <p:sp>
            <p:nvSpPr>
              <p:cNvPr id="170" name="Rectangle 90">
                <a:extLst>
                  <a:ext uri="{FF2B5EF4-FFF2-40B4-BE49-F238E27FC236}">
                    <a16:creationId xmlns:a16="http://schemas.microsoft.com/office/drawing/2014/main" id="{C670C36C-1234-BA49-3B95-AA2F4814E98B}"/>
                  </a:ext>
                </a:extLst>
              </p:cNvPr>
              <p:cNvSpPr/>
              <p:nvPr/>
            </p:nvSpPr>
            <p:spPr>
              <a:xfrm>
                <a:off x="1312196" y="4037328"/>
                <a:ext cx="1151613" cy="286873"/>
              </a:xfrm>
              <a:prstGeom prst="rect">
                <a:avLst/>
              </a:prstGeom>
            </p:spPr>
            <p:txBody>
              <a:bodyPr wrap="square">
                <a:spAutoFit/>
              </a:bodyPr>
              <a:lstStyle/>
              <a:p>
                <a:r>
                  <a:rPr lang="en-US" altLang="zh-TW" sz="1200" i="1" dirty="0">
                    <a:solidFill>
                      <a:srgbClr val="FF0000"/>
                    </a:solidFill>
                    <a:latin typeface="Times New Roman" panose="02020603050405020304" pitchFamily="18" charset="0"/>
                    <a:cs typeface="Times New Roman" panose="02020603050405020304" pitchFamily="18" charset="0"/>
                  </a:rPr>
                  <a:t>C</a:t>
                </a:r>
                <a:r>
                  <a:rPr lang="en-US" altLang="zh-TW" sz="1200" i="1" baseline="30000" dirty="0">
                    <a:solidFill>
                      <a:srgbClr val="FF0000"/>
                    </a:solidFill>
                    <a:latin typeface="Times New Roman" panose="02020603050405020304" pitchFamily="18" charset="0"/>
                    <a:cs typeface="Times New Roman" panose="02020603050405020304" pitchFamily="18" charset="0"/>
                  </a:rPr>
                  <a:t>ROI</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r>
                      <a:rPr lang="en-US" sz="1200" i="1">
                        <a:latin typeface="Cambria Math" panose="02040503050406030204" pitchFamily="18" charset="0"/>
                      </a:rPr>
                      <m:t>, </m:t>
                    </m:r>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𝑤</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h</m:t>
                        </m:r>
                      </m:e>
                    </m:acc>
                  </m:oMath>
                </a14:m>
                <a:r>
                  <a:rPr lang="en-US" altLang="zh-TW" sz="1200" dirty="0">
                    <a:latin typeface="Times New Roman" panose="02020603050405020304" pitchFamily="18" charset="0"/>
                    <a:cs typeface="Times New Roman" panose="02020603050405020304" pitchFamily="18" charset="0"/>
                  </a:rPr>
                  <a:t>) </a:t>
                </a:r>
              </a:p>
            </p:txBody>
          </p:sp>
        </mc:Choice>
        <mc:Fallback xmlns="">
          <p:sp>
            <p:nvSpPr>
              <p:cNvPr id="170" name="Rectangle 90">
                <a:extLst>
                  <a:ext uri="{FF2B5EF4-FFF2-40B4-BE49-F238E27FC236}">
                    <a16:creationId xmlns:a16="http://schemas.microsoft.com/office/drawing/2014/main" id="{C670C36C-1234-BA49-3B95-AA2F4814E98B}"/>
                  </a:ext>
                </a:extLst>
              </p:cNvPr>
              <p:cNvSpPr>
                <a:spLocks noRot="1" noChangeAspect="1" noMove="1" noResize="1" noEditPoints="1" noAdjustHandles="1" noChangeArrowheads="1" noChangeShapeType="1" noTextEdit="1"/>
              </p:cNvSpPr>
              <p:nvPr/>
            </p:nvSpPr>
            <p:spPr>
              <a:xfrm>
                <a:off x="1312196" y="4037328"/>
                <a:ext cx="1151613" cy="286873"/>
              </a:xfrm>
              <a:prstGeom prst="rect">
                <a:avLst/>
              </a:prstGeom>
              <a:blipFill>
                <a:blip r:embed="rId23"/>
                <a:stretch>
                  <a:fillRect r="-13228" b="-17021"/>
                </a:stretch>
              </a:blipFill>
            </p:spPr>
            <p:txBody>
              <a:bodyPr/>
              <a:lstStyle/>
              <a:p>
                <a:r>
                  <a:rPr lang="zh-TW" altLang="en-US">
                    <a:noFill/>
                  </a:rPr>
                  <a:t> </a:t>
                </a:r>
              </a:p>
            </p:txBody>
          </p:sp>
        </mc:Fallback>
      </mc:AlternateContent>
      <p:grpSp>
        <p:nvGrpSpPr>
          <p:cNvPr id="171" name="Group 223">
            <a:extLst>
              <a:ext uri="{FF2B5EF4-FFF2-40B4-BE49-F238E27FC236}">
                <a16:creationId xmlns:a16="http://schemas.microsoft.com/office/drawing/2014/main" id="{A3339D5F-AD64-4486-AA57-883F4D8D532A}"/>
              </a:ext>
            </a:extLst>
          </p:cNvPr>
          <p:cNvGrpSpPr/>
          <p:nvPr/>
        </p:nvGrpSpPr>
        <p:grpSpPr>
          <a:xfrm>
            <a:off x="92382" y="3649955"/>
            <a:ext cx="1411979" cy="1231042"/>
            <a:chOff x="5787283" y="3099957"/>
            <a:chExt cx="2911756" cy="2721883"/>
          </a:xfrm>
        </p:grpSpPr>
        <p:pic>
          <p:nvPicPr>
            <p:cNvPr id="172" name="Picture 224">
              <a:extLst>
                <a:ext uri="{FF2B5EF4-FFF2-40B4-BE49-F238E27FC236}">
                  <a16:creationId xmlns:a16="http://schemas.microsoft.com/office/drawing/2014/main" id="{35E4C87B-CB9A-C994-05B3-8671B8C1ACC7}"/>
                </a:ext>
              </a:extLst>
            </p:cNvPr>
            <p:cNvPicPr>
              <a:picLocks noChangeAspect="1"/>
            </p:cNvPicPr>
            <p:nvPr/>
          </p:nvPicPr>
          <p:blipFill rotWithShape="1">
            <a:blip r:embed="rId24"/>
            <a:srcRect l="27460" t="10506" r="25797" b="8935"/>
            <a:stretch/>
          </p:blipFill>
          <p:spPr>
            <a:xfrm>
              <a:off x="6306003" y="3699952"/>
              <a:ext cx="1142442" cy="2011695"/>
            </a:xfrm>
            <a:prstGeom prst="rect">
              <a:avLst/>
            </a:prstGeom>
          </p:spPr>
        </p:pic>
        <p:grpSp>
          <p:nvGrpSpPr>
            <p:cNvPr id="173" name="Group 225">
              <a:extLst>
                <a:ext uri="{FF2B5EF4-FFF2-40B4-BE49-F238E27FC236}">
                  <a16:creationId xmlns:a16="http://schemas.microsoft.com/office/drawing/2014/main" id="{DCC37151-424B-51FA-F1B6-121C30E36D94}"/>
                </a:ext>
              </a:extLst>
            </p:cNvPr>
            <p:cNvGrpSpPr/>
            <p:nvPr/>
          </p:nvGrpSpPr>
          <p:grpSpPr>
            <a:xfrm>
              <a:off x="5787283" y="3099957"/>
              <a:ext cx="2911756" cy="2721883"/>
              <a:chOff x="5537250" y="3303086"/>
              <a:chExt cx="3683228" cy="3373123"/>
            </a:xfrm>
          </p:grpSpPr>
          <mc:AlternateContent xmlns:mc="http://schemas.openxmlformats.org/markup-compatibility/2006" xmlns:a14="http://schemas.microsoft.com/office/drawing/2010/main">
            <mc:Choice Requires="a14">
              <p:sp>
                <p:nvSpPr>
                  <p:cNvPr id="174" name="Rectangle 226">
                    <a:extLst>
                      <a:ext uri="{FF2B5EF4-FFF2-40B4-BE49-F238E27FC236}">
                        <a16:creationId xmlns:a16="http://schemas.microsoft.com/office/drawing/2014/main" id="{FE8D0AB3-A533-373B-3ECF-D978EEE6C98B}"/>
                      </a:ext>
                    </a:extLst>
                  </p:cNvPr>
                  <p:cNvSpPr/>
                  <p:nvPr/>
                </p:nvSpPr>
                <p:spPr>
                  <a:xfrm>
                    <a:off x="6576206" y="3303086"/>
                    <a:ext cx="730960"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800" i="1" smtClean="0">
                                  <a:latin typeface="Cambria Math" panose="02040503050406030204" pitchFamily="18" charset="0"/>
                                </a:rPr>
                              </m:ctrlPr>
                            </m:accPr>
                            <m:e>
                              <m:r>
                                <a:rPr lang="en-US" altLang="zh-TW" sz="800" b="0" i="1" smtClean="0">
                                  <a:latin typeface="Cambria Math" panose="02040503050406030204" pitchFamily="18" charset="0"/>
                                </a:rPr>
                                <m:t>𝑤</m:t>
                              </m:r>
                            </m:e>
                          </m:acc>
                        </m:oMath>
                      </m:oMathPara>
                    </a14:m>
                    <a:endParaRPr lang="en-US" sz="800" dirty="0">
                      <a:solidFill>
                        <a:srgbClr val="00B0F0"/>
                      </a:solidFill>
                    </a:endParaRPr>
                  </a:p>
                </p:txBody>
              </p:sp>
            </mc:Choice>
            <mc:Fallback xmlns="">
              <p:sp>
                <p:nvSpPr>
                  <p:cNvPr id="227" name="Rectangle 226"/>
                  <p:cNvSpPr>
                    <a:spLocks noRot="1" noChangeAspect="1" noMove="1" noResize="1" noEditPoints="1" noAdjustHandles="1" noChangeArrowheads="1" noChangeShapeType="1" noTextEdit="1"/>
                  </p:cNvSpPr>
                  <p:nvPr/>
                </p:nvSpPr>
                <p:spPr>
                  <a:xfrm>
                    <a:off x="6576206" y="3303086"/>
                    <a:ext cx="730960" cy="64425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227">
                    <a:extLst>
                      <a:ext uri="{FF2B5EF4-FFF2-40B4-BE49-F238E27FC236}">
                        <a16:creationId xmlns:a16="http://schemas.microsoft.com/office/drawing/2014/main" id="{996823CB-03BC-19D5-FEF8-E6D4957C8723}"/>
                      </a:ext>
                    </a:extLst>
                  </p:cNvPr>
                  <p:cNvSpPr/>
                  <p:nvPr/>
                </p:nvSpPr>
                <p:spPr>
                  <a:xfrm>
                    <a:off x="7544019" y="5295667"/>
                    <a:ext cx="1545979" cy="1380542"/>
                  </a:xfrm>
                  <a:prstGeom prst="rect">
                    <a:avLst/>
                  </a:prstGeom>
                </p:spPr>
                <p:txBody>
                  <a:bodyPr wrap="square">
                    <a:spAutoFit/>
                  </a:bodyPr>
                  <a:lstStyle/>
                  <a:p>
                    <a:r>
                      <a:rPr lang="en-US" sz="800" dirty="0">
                        <a:solidFill>
                          <a:srgbClr val="00B0F0"/>
                        </a:solidFill>
                      </a:rPr>
                      <a:t>(</a:t>
                    </a:r>
                    <a14:m>
                      <m:oMath xmlns:m="http://schemas.openxmlformats.org/officeDocument/2006/math">
                        <m:acc>
                          <m:accPr>
                            <m:chr m:val="̂"/>
                            <m:ctrlPr>
                              <a:rPr lang="en-US" altLang="zh-TW" sz="800" i="1">
                                <a:solidFill>
                                  <a:srgbClr val="00B0F0"/>
                                </a:solidFill>
                                <a:latin typeface="Cambria Math" panose="02040503050406030204" pitchFamily="18" charset="0"/>
                              </a:rPr>
                            </m:ctrlPr>
                          </m:accPr>
                          <m:e>
                            <m:r>
                              <a:rPr lang="en-US" altLang="zh-TW" sz="800" b="0" i="1" smtClean="0">
                                <a:solidFill>
                                  <a:srgbClr val="00B0F0"/>
                                </a:solidFill>
                                <a:latin typeface="Cambria Math" panose="02040503050406030204" pitchFamily="18" charset="0"/>
                              </a:rPr>
                              <m:t>𝑥</m:t>
                            </m:r>
                          </m:e>
                        </m:acc>
                      </m:oMath>
                    </a14:m>
                    <a:r>
                      <a:rPr lang="en-US" altLang="zh-TW" sz="800" dirty="0">
                        <a:solidFill>
                          <a:srgbClr val="00B0F0"/>
                        </a:solidFill>
                      </a:rPr>
                      <a:t>,  </a:t>
                    </a:r>
                    <a14:m>
                      <m:oMath xmlns:m="http://schemas.openxmlformats.org/officeDocument/2006/math">
                        <m:acc>
                          <m:accPr>
                            <m:chr m:val="̂"/>
                            <m:ctrlPr>
                              <a:rPr lang="en-US" altLang="zh-TW" sz="800" i="1">
                                <a:solidFill>
                                  <a:srgbClr val="00B0F0"/>
                                </a:solidFill>
                                <a:latin typeface="Cambria Math" panose="02040503050406030204" pitchFamily="18" charset="0"/>
                              </a:rPr>
                            </m:ctrlPr>
                          </m:accPr>
                          <m:e>
                            <m:r>
                              <a:rPr lang="en-US" altLang="zh-TW" sz="800" b="0" i="1" smtClean="0">
                                <a:solidFill>
                                  <a:srgbClr val="00B0F0"/>
                                </a:solidFill>
                                <a:latin typeface="Cambria Math" panose="02040503050406030204" pitchFamily="18" charset="0"/>
                              </a:rPr>
                              <m:t>𝑦</m:t>
                            </m:r>
                          </m:e>
                        </m:acc>
                      </m:oMath>
                    </a14:m>
                    <a:r>
                      <a:rPr lang="en-US" sz="800" dirty="0">
                        <a:solidFill>
                          <a:srgbClr val="00B0F0"/>
                        </a:solidFill>
                      </a:rPr>
                      <a:t>)</a:t>
                    </a:r>
                  </a:p>
                  <a:p>
                    <a:r>
                      <a:rPr lang="en-US" sz="800" dirty="0">
                        <a:solidFill>
                          <a:srgbClr val="00B0F0"/>
                        </a:solidFill>
                      </a:rPr>
                      <a:t>Center of box</a:t>
                    </a:r>
                  </a:p>
                </p:txBody>
              </p:sp>
            </mc:Choice>
            <mc:Fallback xmlns="">
              <p:sp>
                <p:nvSpPr>
                  <p:cNvPr id="228" name="Rectangle 227"/>
                  <p:cNvSpPr>
                    <a:spLocks noRot="1" noChangeAspect="1" noMove="1" noResize="1" noEditPoints="1" noAdjustHandles="1" noChangeArrowheads="1" noChangeShapeType="1" noTextEdit="1"/>
                  </p:cNvSpPr>
                  <p:nvPr/>
                </p:nvSpPr>
                <p:spPr>
                  <a:xfrm>
                    <a:off x="7544019" y="5295667"/>
                    <a:ext cx="1545979" cy="138054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228">
                    <a:extLst>
                      <a:ext uri="{FF2B5EF4-FFF2-40B4-BE49-F238E27FC236}">
                        <a16:creationId xmlns:a16="http://schemas.microsoft.com/office/drawing/2014/main" id="{19EC62B8-9814-28A1-9EB2-FF5AACEDE742}"/>
                      </a:ext>
                    </a:extLst>
                  </p:cNvPr>
                  <p:cNvSpPr/>
                  <p:nvPr/>
                </p:nvSpPr>
                <p:spPr>
                  <a:xfrm>
                    <a:off x="5537250" y="4934576"/>
                    <a:ext cx="682524" cy="663619"/>
                  </a:xfrm>
                  <a:prstGeom prst="rect">
                    <a:avLst/>
                  </a:prstGeom>
                </p:spPr>
                <p:txBody>
                  <a:bodyPr wrap="none">
                    <a:spAutoFit/>
                  </a:bodyPr>
                  <a:lstStyle/>
                  <a:p>
                    <a:pPr>
                      <a:spcBef>
                        <a:spcPts val="600"/>
                      </a:spcBef>
                      <a:buSzPct val="150000"/>
                      <a:tabLst>
                        <a:tab pos="1085850" algn="l"/>
                      </a:tabLst>
                    </a:pPr>
                    <a14:m>
                      <m:oMathPara xmlns:m="http://schemas.openxmlformats.org/officeDocument/2006/math">
                        <m:oMathParaPr>
                          <m:jc m:val="centerGroup"/>
                        </m:oMathParaPr>
                        <m:oMath xmlns:m="http://schemas.openxmlformats.org/officeDocument/2006/math">
                          <m:acc>
                            <m:accPr>
                              <m:chr m:val="̂"/>
                              <m:ctrlPr>
                                <a:rPr lang="en-US" altLang="zh-TW" sz="800" i="1" smtClean="0">
                                  <a:latin typeface="Cambria Math" panose="02040503050406030204" pitchFamily="18" charset="0"/>
                                </a:rPr>
                              </m:ctrlPr>
                            </m:accPr>
                            <m:e>
                              <m:r>
                                <a:rPr lang="en-US" altLang="zh-TW" sz="800" b="0" i="1" smtClean="0">
                                  <a:latin typeface="Cambria Math" panose="02040503050406030204" pitchFamily="18" charset="0"/>
                                </a:rPr>
                                <m:t>h</m:t>
                              </m:r>
                            </m:e>
                          </m:acc>
                        </m:oMath>
                      </m:oMathPara>
                    </a14:m>
                    <a:endParaRPr lang="en-US" altLang="zh-TW" sz="800" dirty="0"/>
                  </a:p>
                </p:txBody>
              </p:sp>
            </mc:Choice>
            <mc:Fallback xmlns="">
              <p:sp>
                <p:nvSpPr>
                  <p:cNvPr id="229" name="Rectangle 228"/>
                  <p:cNvSpPr>
                    <a:spLocks noRot="1" noChangeAspect="1" noMove="1" noResize="1" noEditPoints="1" noAdjustHandles="1" noChangeArrowheads="1" noChangeShapeType="1" noTextEdit="1"/>
                  </p:cNvSpPr>
                  <p:nvPr/>
                </p:nvSpPr>
                <p:spPr>
                  <a:xfrm>
                    <a:off x="5537250" y="4934576"/>
                    <a:ext cx="682524" cy="663619"/>
                  </a:xfrm>
                  <a:prstGeom prst="rect">
                    <a:avLst/>
                  </a:prstGeom>
                  <a:blipFill>
                    <a:blip r:embed="rId28"/>
                    <a:stretch>
                      <a:fillRect/>
                    </a:stretch>
                  </a:blipFill>
                </p:spPr>
                <p:txBody>
                  <a:bodyPr/>
                  <a:lstStyle/>
                  <a:p>
                    <a:r>
                      <a:rPr lang="en-US">
                        <a:noFill/>
                      </a:rPr>
                      <a:t> </a:t>
                    </a:r>
                  </a:p>
                </p:txBody>
              </p:sp>
            </mc:Fallback>
          </mc:AlternateContent>
          <p:sp>
            <p:nvSpPr>
              <p:cNvPr id="177" name="Rectangle 230">
                <a:extLst>
                  <a:ext uri="{FF2B5EF4-FFF2-40B4-BE49-F238E27FC236}">
                    <a16:creationId xmlns:a16="http://schemas.microsoft.com/office/drawing/2014/main" id="{5A9FA437-05B3-43F4-8F59-9A0DD507145E}"/>
                  </a:ext>
                </a:extLst>
              </p:cNvPr>
              <p:cNvSpPr/>
              <p:nvPr/>
            </p:nvSpPr>
            <p:spPr>
              <a:xfrm>
                <a:off x="7547433" y="4127984"/>
                <a:ext cx="1673045" cy="1380542"/>
              </a:xfrm>
              <a:prstGeom prst="rect">
                <a:avLst/>
              </a:prstGeom>
            </p:spPr>
            <p:txBody>
              <a:bodyPr wrap="square">
                <a:spAutoFit/>
              </a:bodyPr>
              <a:lstStyle/>
              <a:p>
                <a:pPr marL="0" lvl="2">
                  <a:buSzPct val="150000"/>
                </a:pPr>
                <a:r>
                  <a:rPr lang="en-US" sz="800" dirty="0"/>
                  <a:t>(</a:t>
                </a:r>
                <a:r>
                  <a:rPr lang="en-US" sz="800" dirty="0" err="1"/>
                  <a:t>c</a:t>
                </a:r>
                <a:r>
                  <a:rPr lang="en-US" sz="800" baseline="-25000" dirty="0" err="1"/>
                  <a:t>x</a:t>
                </a:r>
                <a:r>
                  <a:rPr lang="en-US" sz="800" dirty="0" err="1"/>
                  <a:t>,c</a:t>
                </a:r>
                <a:r>
                  <a:rPr lang="en-US" sz="800" baseline="-25000" dirty="0" err="1"/>
                  <a:t>y</a:t>
                </a:r>
                <a:r>
                  <a:rPr lang="en-US" sz="800" dirty="0"/>
                  <a:t>)</a:t>
                </a:r>
              </a:p>
              <a:p>
                <a:r>
                  <a:rPr lang="en-US" sz="800" dirty="0"/>
                  <a:t>(Top-left of cell)</a:t>
                </a:r>
              </a:p>
            </p:txBody>
          </p:sp>
          <p:cxnSp>
            <p:nvCxnSpPr>
              <p:cNvPr id="178" name="Straight Arrow Connector 232">
                <a:extLst>
                  <a:ext uri="{FF2B5EF4-FFF2-40B4-BE49-F238E27FC236}">
                    <a16:creationId xmlns:a16="http://schemas.microsoft.com/office/drawing/2014/main" id="{E141D4A2-2037-D78C-0DD6-39BFE4AB4B43}"/>
                  </a:ext>
                </a:extLst>
              </p:cNvPr>
              <p:cNvCxnSpPr/>
              <p:nvPr/>
            </p:nvCxnSpPr>
            <p:spPr>
              <a:xfrm flipH="1" flipV="1">
                <a:off x="6859945" y="5298252"/>
                <a:ext cx="926017" cy="299943"/>
              </a:xfrm>
              <a:prstGeom prst="straightConnector1">
                <a:avLst/>
              </a:prstGeom>
              <a:ln w="12700">
                <a:solidFill>
                  <a:srgbClr val="00B0F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9" name="Right Brace 233">
                <a:extLst>
                  <a:ext uri="{FF2B5EF4-FFF2-40B4-BE49-F238E27FC236}">
                    <a16:creationId xmlns:a16="http://schemas.microsoft.com/office/drawing/2014/main" id="{BBB1849E-9733-BF00-9B8B-DC3D738B5D4B}"/>
                  </a:ext>
                </a:extLst>
              </p:cNvPr>
              <p:cNvSpPr/>
              <p:nvPr/>
            </p:nvSpPr>
            <p:spPr>
              <a:xfrm rot="16200000">
                <a:off x="6850252" y="3219690"/>
                <a:ext cx="147863" cy="1497711"/>
              </a:xfrm>
              <a:prstGeom prst="rightBrace">
                <a:avLst/>
              </a:prstGeom>
              <a:ln w="95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80" name="Right Brace 235">
                <a:extLst>
                  <a:ext uri="{FF2B5EF4-FFF2-40B4-BE49-F238E27FC236}">
                    <a16:creationId xmlns:a16="http://schemas.microsoft.com/office/drawing/2014/main" id="{5620625C-E274-5FBB-E8E2-3DE688AA4817}"/>
                  </a:ext>
                </a:extLst>
              </p:cNvPr>
              <p:cNvSpPr/>
              <p:nvPr/>
            </p:nvSpPr>
            <p:spPr>
              <a:xfrm flipH="1">
                <a:off x="6077882" y="4054326"/>
                <a:ext cx="117069" cy="2476304"/>
              </a:xfrm>
              <a:prstGeom prst="rightBrace">
                <a:avLst/>
              </a:prstGeom>
              <a:ln w="95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81" name="Right Brace 236">
                <a:extLst>
                  <a:ext uri="{FF2B5EF4-FFF2-40B4-BE49-F238E27FC236}">
                    <a16:creationId xmlns:a16="http://schemas.microsoft.com/office/drawing/2014/main" id="{BEFD114B-02FF-900D-B269-AF19CC27B891}"/>
                  </a:ext>
                </a:extLst>
              </p:cNvPr>
              <p:cNvSpPr/>
              <p:nvPr/>
            </p:nvSpPr>
            <p:spPr>
              <a:xfrm rot="5400000">
                <a:off x="6854428" y="5312718"/>
                <a:ext cx="59178" cy="232467"/>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solidFill>
                    <a:srgbClr val="FF0000"/>
                  </a:solidFill>
                </a:endParaRPr>
              </a:p>
            </p:txBody>
          </p:sp>
          <p:sp>
            <p:nvSpPr>
              <p:cNvPr id="182" name="Right Brace 238">
                <a:extLst>
                  <a:ext uri="{FF2B5EF4-FFF2-40B4-BE49-F238E27FC236}">
                    <a16:creationId xmlns:a16="http://schemas.microsoft.com/office/drawing/2014/main" id="{A69775A8-82AE-3262-9573-CE5122A2C5EE}"/>
                  </a:ext>
                </a:extLst>
              </p:cNvPr>
              <p:cNvSpPr/>
              <p:nvPr/>
            </p:nvSpPr>
            <p:spPr>
              <a:xfrm flipH="1">
                <a:off x="6671831" y="5152737"/>
                <a:ext cx="71503" cy="243504"/>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solidFill>
                    <a:srgbClr val="FF0000"/>
                  </a:solidFill>
                </a:endParaRPr>
              </a:p>
            </p:txBody>
          </p:sp>
          <mc:AlternateContent xmlns:mc="http://schemas.openxmlformats.org/markup-compatibility/2006" xmlns:a14="http://schemas.microsoft.com/office/drawing/2010/main">
            <mc:Choice Requires="a14">
              <p:sp>
                <p:nvSpPr>
                  <p:cNvPr id="183" name="Rectangle 239">
                    <a:extLst>
                      <a:ext uri="{FF2B5EF4-FFF2-40B4-BE49-F238E27FC236}">
                        <a16:creationId xmlns:a16="http://schemas.microsoft.com/office/drawing/2014/main" id="{51787FB6-35B6-A33C-FD8D-6C865EF6C8C4}"/>
                      </a:ext>
                    </a:extLst>
                  </p:cNvPr>
                  <p:cNvSpPr/>
                  <p:nvPr/>
                </p:nvSpPr>
                <p:spPr>
                  <a:xfrm>
                    <a:off x="5965618" y="4704552"/>
                    <a:ext cx="899742"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800" dirty="0">
                              <a:latin typeface="Cambria Math"/>
                            </a:rPr>
                            <m:t>w</m:t>
                          </m:r>
                          <m:r>
                            <m:rPr>
                              <m:sty m:val="p"/>
                            </m:rPr>
                            <a:rPr lang="en-US" altLang="zh-TW" sz="800" baseline="-25000" dirty="0">
                              <a:latin typeface="Cambria Math"/>
                            </a:rPr>
                            <m:t>cx</m:t>
                          </m:r>
                        </m:oMath>
                      </m:oMathPara>
                    </a14:m>
                    <a:endParaRPr lang="en-US" sz="800" dirty="0">
                      <a:solidFill>
                        <a:srgbClr val="FF0000"/>
                      </a:solidFill>
                    </a:endParaRPr>
                  </a:p>
                </p:txBody>
              </p:sp>
            </mc:Choice>
            <mc:Fallback xmlns="">
              <p:sp>
                <p:nvSpPr>
                  <p:cNvPr id="240" name="Rectangle 239"/>
                  <p:cNvSpPr>
                    <a:spLocks noRot="1" noChangeAspect="1" noMove="1" noResize="1" noEditPoints="1" noAdjustHandles="1" noChangeArrowheads="1" noChangeShapeType="1" noTextEdit="1"/>
                  </p:cNvSpPr>
                  <p:nvPr/>
                </p:nvSpPr>
                <p:spPr>
                  <a:xfrm>
                    <a:off x="5965618" y="4704552"/>
                    <a:ext cx="899742" cy="6442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Rectangle 240">
                    <a:extLst>
                      <a:ext uri="{FF2B5EF4-FFF2-40B4-BE49-F238E27FC236}">
                        <a16:creationId xmlns:a16="http://schemas.microsoft.com/office/drawing/2014/main" id="{7DDE8C7D-1124-EFE8-61FE-1A7496C1F5E3}"/>
                      </a:ext>
                    </a:extLst>
                  </p:cNvPr>
                  <p:cNvSpPr/>
                  <p:nvPr/>
                </p:nvSpPr>
                <p:spPr>
                  <a:xfrm>
                    <a:off x="6498769" y="5403373"/>
                    <a:ext cx="842279"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800" dirty="0">
                              <a:latin typeface="Cambria Math" panose="02040503050406030204" pitchFamily="18" charset="0"/>
                            </a:rPr>
                            <m:t>h</m:t>
                          </m:r>
                          <m:r>
                            <m:rPr>
                              <m:sty m:val="p"/>
                            </m:rPr>
                            <a:rPr lang="en-US" altLang="zh-TW" sz="800" baseline="-25000" dirty="0">
                              <a:latin typeface="Cambria Math"/>
                            </a:rPr>
                            <m:t>cy</m:t>
                          </m:r>
                        </m:oMath>
                      </m:oMathPara>
                    </a14:m>
                    <a:endParaRPr lang="en-US" sz="800" dirty="0">
                      <a:solidFill>
                        <a:srgbClr val="FF0000"/>
                      </a:solidFill>
                    </a:endParaRPr>
                  </a:p>
                </p:txBody>
              </p:sp>
            </mc:Choice>
            <mc:Fallback xmlns="">
              <p:sp>
                <p:nvSpPr>
                  <p:cNvPr id="241" name="Rectangle 240"/>
                  <p:cNvSpPr>
                    <a:spLocks noRot="1" noChangeAspect="1" noMove="1" noResize="1" noEditPoints="1" noAdjustHandles="1" noChangeArrowheads="1" noChangeShapeType="1" noTextEdit="1"/>
                  </p:cNvSpPr>
                  <p:nvPr/>
                </p:nvSpPr>
                <p:spPr>
                  <a:xfrm>
                    <a:off x="6498769" y="5403373"/>
                    <a:ext cx="842279" cy="644254"/>
                  </a:xfrm>
                  <a:prstGeom prst="rect">
                    <a:avLst/>
                  </a:prstGeom>
                  <a:blipFill>
                    <a:blip r:embed="rId30"/>
                    <a:stretch>
                      <a:fillRect/>
                    </a:stretch>
                  </a:blipFill>
                </p:spPr>
                <p:txBody>
                  <a:bodyPr/>
                  <a:lstStyle/>
                  <a:p>
                    <a:r>
                      <a:rPr lang="en-US">
                        <a:noFill/>
                      </a:rPr>
                      <a:t> </a:t>
                    </a:r>
                  </a:p>
                </p:txBody>
              </p:sp>
            </mc:Fallback>
          </mc:AlternateContent>
          <p:cxnSp>
            <p:nvCxnSpPr>
              <p:cNvPr id="185" name="Straight Arrow Connector 241">
                <a:extLst>
                  <a:ext uri="{FF2B5EF4-FFF2-40B4-BE49-F238E27FC236}">
                    <a16:creationId xmlns:a16="http://schemas.microsoft.com/office/drawing/2014/main" id="{421CF1B8-D3CF-91CB-328A-AE4D6FB9626C}"/>
                  </a:ext>
                </a:extLst>
              </p:cNvPr>
              <p:cNvCxnSpPr/>
              <p:nvPr/>
            </p:nvCxnSpPr>
            <p:spPr>
              <a:xfrm flipH="1">
                <a:off x="6767787" y="4460902"/>
                <a:ext cx="983277" cy="691078"/>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86" name="Rectangle 248">
            <a:extLst>
              <a:ext uri="{FF2B5EF4-FFF2-40B4-BE49-F238E27FC236}">
                <a16:creationId xmlns:a16="http://schemas.microsoft.com/office/drawing/2014/main" id="{101AA9C7-1252-0257-8A96-7B409F2D7C91}"/>
              </a:ext>
            </a:extLst>
          </p:cNvPr>
          <p:cNvSpPr/>
          <p:nvPr/>
        </p:nvSpPr>
        <p:spPr>
          <a:xfrm>
            <a:off x="1405966" y="4346199"/>
            <a:ext cx="1444246" cy="20101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Times New Roman" panose="02020603050405020304" pitchFamily="18" charset="0"/>
                <a:cs typeface="Times New Roman" panose="02020603050405020304" pitchFamily="18" charset="0"/>
              </a:rPr>
              <a:t>Normalize function</a:t>
            </a:r>
            <a:endParaRPr lang="en-US" sz="1200" i="1" dirty="0">
              <a:solidFill>
                <a:schemeClr val="tx1"/>
              </a:solidFill>
              <a:latin typeface="Times New Roman" panose="02020603050405020304" pitchFamily="18" charset="0"/>
              <a:cs typeface="Times New Roman" panose="02020603050405020304" pitchFamily="18" charset="0"/>
            </a:endParaRPr>
          </a:p>
        </p:txBody>
      </p:sp>
      <p:cxnSp>
        <p:nvCxnSpPr>
          <p:cNvPr id="187" name="直線單箭頭接點 15">
            <a:extLst>
              <a:ext uri="{FF2B5EF4-FFF2-40B4-BE49-F238E27FC236}">
                <a16:creationId xmlns:a16="http://schemas.microsoft.com/office/drawing/2014/main" id="{7854411B-58EF-A0D5-3614-F1948A5547AA}"/>
              </a:ext>
            </a:extLst>
          </p:cNvPr>
          <p:cNvCxnSpPr/>
          <p:nvPr/>
        </p:nvCxnSpPr>
        <p:spPr>
          <a:xfrm>
            <a:off x="4487555" y="1843952"/>
            <a:ext cx="0" cy="245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字方塊 16">
                <a:extLst>
                  <a:ext uri="{FF2B5EF4-FFF2-40B4-BE49-F238E27FC236}">
                    <a16:creationId xmlns:a16="http://schemas.microsoft.com/office/drawing/2014/main" id="{D552F402-6E96-3EDC-8411-F0E4A09CEB70}"/>
                  </a:ext>
                </a:extLst>
              </p:cNvPr>
              <p:cNvSpPr txBox="1"/>
              <p:nvPr/>
            </p:nvSpPr>
            <p:spPr>
              <a:xfrm>
                <a:off x="3841618" y="1827876"/>
                <a:ext cx="560439"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accent6">
                              <a:lumMod val="75000"/>
                            </a:schemeClr>
                          </a:solidFill>
                          <a:latin typeface="Cambria Math" panose="02040503050406030204" pitchFamily="18" charset="0"/>
                        </a:rPr>
                        <m:t>𝐷</m:t>
                      </m:r>
                      <m:r>
                        <a:rPr lang="en-US" altLang="zh-TW" sz="1200" b="0" i="1" baseline="30000" smtClean="0">
                          <a:solidFill>
                            <a:schemeClr val="accent6">
                              <a:lumMod val="75000"/>
                            </a:schemeClr>
                          </a:solidFill>
                          <a:latin typeface="Cambria Math" panose="02040503050406030204" pitchFamily="18" charset="0"/>
                        </a:rPr>
                        <m:t>𝑇</m:t>
                      </m:r>
                      <m:r>
                        <a:rPr lang="en-US" altLang="zh-TW" sz="1200" b="0" i="1" smtClean="0">
                          <a:solidFill>
                            <a:schemeClr val="accent6">
                              <a:lumMod val="75000"/>
                            </a:schemeClr>
                          </a:solidFill>
                          <a:latin typeface="Cambria Math" panose="02040503050406030204" pitchFamily="18" charset="0"/>
                        </a:rPr>
                        <m:t>, </m:t>
                      </m:r>
                      <m:r>
                        <a:rPr lang="en-US" altLang="zh-TW" sz="1200" b="0" i="1" smtClean="0">
                          <a:solidFill>
                            <a:schemeClr val="accent6">
                              <a:lumMod val="75000"/>
                            </a:schemeClr>
                          </a:solidFill>
                          <a:latin typeface="Cambria Math" panose="02040503050406030204" pitchFamily="18" charset="0"/>
                        </a:rPr>
                        <m:t>𝐷𝑉</m:t>
                      </m:r>
                    </m:oMath>
                  </m:oMathPara>
                </a14:m>
                <a:endParaRPr lang="zh-TW" altLang="en-US" sz="1200" baseline="300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188" name="文字方塊 16">
                <a:extLst>
                  <a:ext uri="{FF2B5EF4-FFF2-40B4-BE49-F238E27FC236}">
                    <a16:creationId xmlns:a16="http://schemas.microsoft.com/office/drawing/2014/main" id="{D552F402-6E96-3EDC-8411-F0E4A09CEB70}"/>
                  </a:ext>
                </a:extLst>
              </p:cNvPr>
              <p:cNvSpPr txBox="1">
                <a:spLocks noRot="1" noChangeAspect="1" noMove="1" noResize="1" noEditPoints="1" noAdjustHandles="1" noChangeArrowheads="1" noChangeShapeType="1" noTextEdit="1"/>
              </p:cNvSpPr>
              <p:nvPr/>
            </p:nvSpPr>
            <p:spPr>
              <a:xfrm>
                <a:off x="3841618" y="1827876"/>
                <a:ext cx="560439" cy="280333"/>
              </a:xfrm>
              <a:prstGeom prst="rect">
                <a:avLst/>
              </a:prstGeom>
              <a:blipFill>
                <a:blip r:embed="rId31"/>
                <a:stretch>
                  <a:fillRect r="-2174"/>
                </a:stretch>
              </a:blipFill>
            </p:spPr>
            <p:txBody>
              <a:bodyPr/>
              <a:lstStyle/>
              <a:p>
                <a:r>
                  <a:rPr lang="zh-TW" altLang="en-US">
                    <a:noFill/>
                  </a:rPr>
                  <a:t> </a:t>
                </a:r>
              </a:p>
            </p:txBody>
          </p:sp>
        </mc:Fallback>
      </mc:AlternateContent>
      <p:cxnSp>
        <p:nvCxnSpPr>
          <p:cNvPr id="189" name="Elbow Connector 188">
            <a:extLst>
              <a:ext uri="{FF2B5EF4-FFF2-40B4-BE49-F238E27FC236}">
                <a16:creationId xmlns:a16="http://schemas.microsoft.com/office/drawing/2014/main" id="{5A58355D-02AD-0A73-25EB-36758B52A02D}"/>
              </a:ext>
            </a:extLst>
          </p:cNvPr>
          <p:cNvCxnSpPr>
            <a:stCxn id="170" idx="3"/>
          </p:cNvCxnSpPr>
          <p:nvPr/>
        </p:nvCxnSpPr>
        <p:spPr>
          <a:xfrm>
            <a:off x="2463809" y="4180765"/>
            <a:ext cx="97902" cy="15502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0" name="Elbow Connector 257">
            <a:extLst>
              <a:ext uri="{FF2B5EF4-FFF2-40B4-BE49-F238E27FC236}">
                <a16:creationId xmlns:a16="http://schemas.microsoft.com/office/drawing/2014/main" id="{B5B2F230-6F76-B17C-22F5-D68A0BFE0327}"/>
              </a:ext>
            </a:extLst>
          </p:cNvPr>
          <p:cNvCxnSpPr>
            <a:endCxn id="58" idx="1"/>
          </p:cNvCxnSpPr>
          <p:nvPr/>
        </p:nvCxnSpPr>
        <p:spPr>
          <a:xfrm rot="16200000" flipH="1">
            <a:off x="1703459" y="4567720"/>
            <a:ext cx="135326" cy="12625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1" name="矩形 13">
            <a:extLst>
              <a:ext uri="{FF2B5EF4-FFF2-40B4-BE49-F238E27FC236}">
                <a16:creationId xmlns:a16="http://schemas.microsoft.com/office/drawing/2014/main" id="{00A7CFF4-637F-C7B2-8535-406E090A5664}"/>
              </a:ext>
            </a:extLst>
          </p:cNvPr>
          <p:cNvSpPr/>
          <p:nvPr/>
        </p:nvSpPr>
        <p:spPr>
          <a:xfrm>
            <a:off x="158310" y="5059005"/>
            <a:ext cx="3008378" cy="1659708"/>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矩形 13">
            <a:extLst>
              <a:ext uri="{FF2B5EF4-FFF2-40B4-BE49-F238E27FC236}">
                <a16:creationId xmlns:a16="http://schemas.microsoft.com/office/drawing/2014/main" id="{374C9480-BC0D-AE1F-747C-6F278EF2E9EF}"/>
              </a:ext>
            </a:extLst>
          </p:cNvPr>
          <p:cNvSpPr/>
          <p:nvPr/>
        </p:nvSpPr>
        <p:spPr>
          <a:xfrm>
            <a:off x="158309" y="2090788"/>
            <a:ext cx="3008379" cy="2762383"/>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文字方塊 16">
            <a:extLst>
              <a:ext uri="{FF2B5EF4-FFF2-40B4-BE49-F238E27FC236}">
                <a16:creationId xmlns:a16="http://schemas.microsoft.com/office/drawing/2014/main" id="{B23AC139-0CFE-4D4F-D81D-679A1A6091AF}"/>
              </a:ext>
            </a:extLst>
          </p:cNvPr>
          <p:cNvSpPr txBox="1"/>
          <p:nvPr/>
        </p:nvSpPr>
        <p:spPr>
          <a:xfrm>
            <a:off x="2530723" y="5553182"/>
            <a:ext cx="4899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94" name="文字方塊 16">
            <a:extLst>
              <a:ext uri="{FF2B5EF4-FFF2-40B4-BE49-F238E27FC236}">
                <a16:creationId xmlns:a16="http://schemas.microsoft.com/office/drawing/2014/main" id="{E8C46E5D-BC42-2FDD-58BD-73D33FFA44BA}"/>
              </a:ext>
            </a:extLst>
          </p:cNvPr>
          <p:cNvSpPr txBox="1"/>
          <p:nvPr/>
        </p:nvSpPr>
        <p:spPr>
          <a:xfrm>
            <a:off x="2532858" y="5941459"/>
            <a:ext cx="50692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95" name="文字方塊 16">
            <a:extLst>
              <a:ext uri="{FF2B5EF4-FFF2-40B4-BE49-F238E27FC236}">
                <a16:creationId xmlns:a16="http://schemas.microsoft.com/office/drawing/2014/main" id="{138403FA-9A89-C5CA-0B8D-C8B78C8C33B2}"/>
              </a:ext>
            </a:extLst>
          </p:cNvPr>
          <p:cNvSpPr txBox="1"/>
          <p:nvPr/>
        </p:nvSpPr>
        <p:spPr>
          <a:xfrm>
            <a:off x="2531231" y="6329736"/>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96" name="Rectangle 279">
            <a:extLst>
              <a:ext uri="{FF2B5EF4-FFF2-40B4-BE49-F238E27FC236}">
                <a16:creationId xmlns:a16="http://schemas.microsoft.com/office/drawing/2014/main" id="{882FF278-CE81-EE73-A71E-9889736585D9}"/>
              </a:ext>
            </a:extLst>
          </p:cNvPr>
          <p:cNvSpPr/>
          <p:nvPr/>
        </p:nvSpPr>
        <p:spPr>
          <a:xfrm>
            <a:off x="1985502" y="5193013"/>
            <a:ext cx="1486093" cy="430887"/>
          </a:xfrm>
          <a:prstGeom prst="rect">
            <a:avLst/>
          </a:prstGeom>
        </p:spPr>
        <p:txBody>
          <a:bodyPr wrap="square">
            <a:spAutoFit/>
          </a:bodyPr>
          <a:lstStyle/>
          <a:p>
            <a:pPr marL="0" lvl="1"/>
            <a:r>
              <a:rPr lang="en-US" altLang="zh-TW" sz="1100" dirty="0">
                <a:latin typeface="Times New Roman" panose="02020603050405020304" pitchFamily="18" charset="0"/>
                <a:cs typeface="Times New Roman" panose="02020603050405020304" pitchFamily="18" charset="0"/>
              </a:rPr>
              <a:t>(</a:t>
            </a:r>
            <a:r>
              <a:rPr lang="en-US" altLang="zh-TW" sz="1100" dirty="0">
                <a:solidFill>
                  <a:srgbClr val="00B050"/>
                </a:solidFill>
                <a:latin typeface="Times New Roman" panose="02020603050405020304" pitchFamily="18" charset="0"/>
                <a:cs typeface="Times New Roman" panose="02020603050405020304" pitchFamily="18" charset="0"/>
              </a:rPr>
              <a:t>3 scales, 3 anchor boxes/cell at each scale</a:t>
            </a:r>
            <a:r>
              <a:rPr lang="en-US" altLang="zh-TW" sz="1100" dirty="0">
                <a:latin typeface="Times New Roman" panose="02020603050405020304" pitchFamily="18" charset="0"/>
                <a:cs typeface="Times New Roman" panose="02020603050405020304" pitchFamily="18" charset="0"/>
              </a:rPr>
              <a:t>)</a:t>
            </a:r>
          </a:p>
        </p:txBody>
      </p:sp>
      <p:cxnSp>
        <p:nvCxnSpPr>
          <p:cNvPr id="197" name="Straight Arrow Connector 280">
            <a:extLst>
              <a:ext uri="{FF2B5EF4-FFF2-40B4-BE49-F238E27FC236}">
                <a16:creationId xmlns:a16="http://schemas.microsoft.com/office/drawing/2014/main" id="{EE2AEC2A-336F-DF52-1E57-953EF4D208F2}"/>
              </a:ext>
            </a:extLst>
          </p:cNvPr>
          <p:cNvCxnSpPr>
            <a:endCxn id="193" idx="1"/>
          </p:cNvCxnSpPr>
          <p:nvPr/>
        </p:nvCxnSpPr>
        <p:spPr>
          <a:xfrm flipV="1">
            <a:off x="2411972" y="5691682"/>
            <a:ext cx="118751" cy="399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284">
            <a:extLst>
              <a:ext uri="{FF2B5EF4-FFF2-40B4-BE49-F238E27FC236}">
                <a16:creationId xmlns:a16="http://schemas.microsoft.com/office/drawing/2014/main" id="{212BA19B-EBE8-5842-F160-05278FF04946}"/>
              </a:ext>
            </a:extLst>
          </p:cNvPr>
          <p:cNvCxnSpPr>
            <a:endCxn id="194" idx="1"/>
          </p:cNvCxnSpPr>
          <p:nvPr/>
        </p:nvCxnSpPr>
        <p:spPr>
          <a:xfrm flipV="1">
            <a:off x="2423566" y="6079959"/>
            <a:ext cx="109292" cy="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285">
            <a:extLst>
              <a:ext uri="{FF2B5EF4-FFF2-40B4-BE49-F238E27FC236}">
                <a16:creationId xmlns:a16="http://schemas.microsoft.com/office/drawing/2014/main" id="{18FE9FED-4C9A-3149-6155-7F9612FB3A82}"/>
              </a:ext>
            </a:extLst>
          </p:cNvPr>
          <p:cNvCxnSpPr>
            <a:endCxn id="195" idx="1"/>
          </p:cNvCxnSpPr>
          <p:nvPr/>
        </p:nvCxnSpPr>
        <p:spPr>
          <a:xfrm>
            <a:off x="2411972" y="6087549"/>
            <a:ext cx="119259" cy="38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矩形 140">
            <a:extLst>
              <a:ext uri="{FF2B5EF4-FFF2-40B4-BE49-F238E27FC236}">
                <a16:creationId xmlns:a16="http://schemas.microsoft.com/office/drawing/2014/main" id="{94244FDD-2F19-2F69-AF60-4DD54F258DB0}"/>
              </a:ext>
            </a:extLst>
          </p:cNvPr>
          <p:cNvSpPr/>
          <p:nvPr/>
        </p:nvSpPr>
        <p:spPr>
          <a:xfrm>
            <a:off x="7335119" y="662375"/>
            <a:ext cx="365188" cy="920772"/>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1" name="向下箭號 131">
            <a:extLst>
              <a:ext uri="{FF2B5EF4-FFF2-40B4-BE49-F238E27FC236}">
                <a16:creationId xmlns:a16="http://schemas.microsoft.com/office/drawing/2014/main" id="{C1FA33A6-6D41-ED25-AC01-7A64EB93DFDD}"/>
              </a:ext>
            </a:extLst>
          </p:cNvPr>
          <p:cNvSpPr/>
          <p:nvPr/>
        </p:nvSpPr>
        <p:spPr>
          <a:xfrm rot="16200000">
            <a:off x="7342195" y="1108976"/>
            <a:ext cx="162748" cy="96546"/>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202" name="矩形 8">
            <a:extLst>
              <a:ext uri="{FF2B5EF4-FFF2-40B4-BE49-F238E27FC236}">
                <a16:creationId xmlns:a16="http://schemas.microsoft.com/office/drawing/2014/main" id="{E7451D23-AC2C-FC7C-A41C-1F6BC6771FCE}"/>
              </a:ext>
            </a:extLst>
          </p:cNvPr>
          <p:cNvSpPr/>
          <p:nvPr/>
        </p:nvSpPr>
        <p:spPr>
          <a:xfrm>
            <a:off x="5101303" y="1573079"/>
            <a:ext cx="1512727" cy="276999"/>
          </a:xfrm>
          <a:prstGeom prst="rect">
            <a:avLst/>
          </a:prstGeom>
        </p:spPr>
        <p:txBody>
          <a:bodyPr wrap="square">
            <a:spAutoFit/>
          </a:bodyPr>
          <a:lstStyle/>
          <a:p>
            <a:pPr marL="0" lvl="1"/>
            <a:r>
              <a:rPr lang="en-US" altLang="zh-TW" sz="1200" b="1" dirty="0">
                <a:solidFill>
                  <a:srgbClr val="FF0000"/>
                </a:solidFill>
                <a:latin typeface="Times New Roman" panose="02020603050405020304" pitchFamily="18" charset="0"/>
                <a:cs typeface="Times New Roman" panose="02020603050405020304" pitchFamily="18" charset="0"/>
              </a:rPr>
              <a:t>DarkNet53 Model</a:t>
            </a:r>
          </a:p>
        </p:txBody>
      </p:sp>
      <p:sp>
        <p:nvSpPr>
          <p:cNvPr id="203" name="矩形 202">
            <a:extLst>
              <a:ext uri="{FF2B5EF4-FFF2-40B4-BE49-F238E27FC236}">
                <a16:creationId xmlns:a16="http://schemas.microsoft.com/office/drawing/2014/main" id="{8C9FA0BB-405B-34A3-31D8-8FF1FAABFD17}"/>
              </a:ext>
            </a:extLst>
          </p:cNvPr>
          <p:cNvSpPr/>
          <p:nvPr/>
        </p:nvSpPr>
        <p:spPr>
          <a:xfrm>
            <a:off x="4037594" y="2335920"/>
            <a:ext cx="4931090" cy="3011269"/>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solidFill>
                <a:schemeClr val="tx1"/>
              </a:solidFill>
              <a:latin typeface="Times New Roman" panose="02020603050405020304" pitchFamily="18" charset="0"/>
              <a:cs typeface="Times New Roman" panose="02020603050405020304" pitchFamily="18" charset="0"/>
            </a:endParaRPr>
          </a:p>
        </p:txBody>
      </p:sp>
      <p:pic>
        <p:nvPicPr>
          <p:cNvPr id="204" name="Picture 312">
            <a:extLst>
              <a:ext uri="{FF2B5EF4-FFF2-40B4-BE49-F238E27FC236}">
                <a16:creationId xmlns:a16="http://schemas.microsoft.com/office/drawing/2014/main" id="{777EAC1D-6EBA-81A7-327A-14362003FF4A}"/>
              </a:ext>
            </a:extLst>
          </p:cNvPr>
          <p:cNvPicPr>
            <a:picLocks noChangeAspect="1"/>
          </p:cNvPicPr>
          <p:nvPr/>
        </p:nvPicPr>
        <p:blipFill>
          <a:blip r:embed="rId17"/>
          <a:stretch>
            <a:fillRect/>
          </a:stretch>
        </p:blipFill>
        <p:spPr>
          <a:xfrm>
            <a:off x="1127401" y="1109670"/>
            <a:ext cx="675768" cy="545611"/>
          </a:xfrm>
          <a:prstGeom prst="rect">
            <a:avLst/>
          </a:prstGeom>
        </p:spPr>
      </p:pic>
      <p:pic>
        <p:nvPicPr>
          <p:cNvPr id="205" name="Picture 313">
            <a:extLst>
              <a:ext uri="{FF2B5EF4-FFF2-40B4-BE49-F238E27FC236}">
                <a16:creationId xmlns:a16="http://schemas.microsoft.com/office/drawing/2014/main" id="{2B1CE1FF-9CB0-B55E-9B8F-A2299AD90DBC}"/>
              </a:ext>
            </a:extLst>
          </p:cNvPr>
          <p:cNvPicPr>
            <a:picLocks noChangeAspect="1"/>
          </p:cNvPicPr>
          <p:nvPr/>
        </p:nvPicPr>
        <p:blipFill>
          <a:blip r:embed="rId17"/>
          <a:stretch>
            <a:fillRect/>
          </a:stretch>
        </p:blipFill>
        <p:spPr>
          <a:xfrm>
            <a:off x="1212909" y="1166800"/>
            <a:ext cx="675768" cy="545611"/>
          </a:xfrm>
          <a:prstGeom prst="rect">
            <a:avLst/>
          </a:prstGeom>
        </p:spPr>
      </p:pic>
      <p:pic>
        <p:nvPicPr>
          <p:cNvPr id="206" name="Picture 318">
            <a:extLst>
              <a:ext uri="{FF2B5EF4-FFF2-40B4-BE49-F238E27FC236}">
                <a16:creationId xmlns:a16="http://schemas.microsoft.com/office/drawing/2014/main" id="{4035B5B7-DFF4-6C44-913F-9ED99EE24C0C}"/>
              </a:ext>
            </a:extLst>
          </p:cNvPr>
          <p:cNvPicPr>
            <a:picLocks noChangeAspect="1"/>
          </p:cNvPicPr>
          <p:nvPr/>
        </p:nvPicPr>
        <p:blipFill>
          <a:blip r:embed="rId20"/>
          <a:stretch>
            <a:fillRect/>
          </a:stretch>
        </p:blipFill>
        <p:spPr>
          <a:xfrm>
            <a:off x="299635" y="1102107"/>
            <a:ext cx="527241" cy="584550"/>
          </a:xfrm>
          <a:prstGeom prst="rect">
            <a:avLst/>
          </a:prstGeom>
        </p:spPr>
      </p:pic>
      <p:pic>
        <p:nvPicPr>
          <p:cNvPr id="207" name="Picture 319">
            <a:extLst>
              <a:ext uri="{FF2B5EF4-FFF2-40B4-BE49-F238E27FC236}">
                <a16:creationId xmlns:a16="http://schemas.microsoft.com/office/drawing/2014/main" id="{57A89E4D-33CB-6129-EF10-1D1FEAACACAC}"/>
              </a:ext>
            </a:extLst>
          </p:cNvPr>
          <p:cNvPicPr>
            <a:picLocks noChangeAspect="1"/>
          </p:cNvPicPr>
          <p:nvPr/>
        </p:nvPicPr>
        <p:blipFill>
          <a:blip r:embed="rId20"/>
          <a:stretch>
            <a:fillRect/>
          </a:stretch>
        </p:blipFill>
        <p:spPr>
          <a:xfrm>
            <a:off x="413946" y="1160278"/>
            <a:ext cx="527241" cy="584550"/>
          </a:xfrm>
          <a:prstGeom prst="rect">
            <a:avLst/>
          </a:prstGeom>
        </p:spPr>
      </p:pic>
      <p:sp>
        <p:nvSpPr>
          <p:cNvPr id="208" name="Rectangle 321">
            <a:extLst>
              <a:ext uri="{FF2B5EF4-FFF2-40B4-BE49-F238E27FC236}">
                <a16:creationId xmlns:a16="http://schemas.microsoft.com/office/drawing/2014/main" id="{B68431F4-F4FD-89F9-E85F-893CDE65A6D6}"/>
              </a:ext>
            </a:extLst>
          </p:cNvPr>
          <p:cNvSpPr/>
          <p:nvPr/>
        </p:nvSpPr>
        <p:spPr>
          <a:xfrm>
            <a:off x="4046086" y="4862984"/>
            <a:ext cx="3332771" cy="461665"/>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a:latin typeface="Times New Roman" panose="02020603050405020304" pitchFamily="18" charset="0"/>
                <a:cs typeface="Times New Roman" panose="02020603050405020304" pitchFamily="18" charset="0"/>
              </a:rPr>
              <a:t>Bounding box coordinate: </a:t>
            </a:r>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x</a:t>
            </a:r>
            <a:r>
              <a:rPr lang="en-US" altLang="zh-TW" sz="1200" i="1" dirty="0">
                <a:latin typeface="Times New Roman" panose="02020603050405020304" pitchFamily="18" charset="0"/>
                <a:cs typeface="Times New Roman" panose="02020603050405020304" pitchFamily="18" charset="0"/>
              </a:rPr>
              <a:t>, t</a:t>
            </a:r>
            <a:r>
              <a:rPr lang="en-US" altLang="zh-TW" sz="1200" i="1" baseline="30000" dirty="0">
                <a:latin typeface="Times New Roman" panose="02020603050405020304" pitchFamily="18" charset="0"/>
                <a:cs typeface="Times New Roman" panose="02020603050405020304" pitchFamily="18" charset="0"/>
              </a:rPr>
              <a:t>y</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w</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h</a:t>
            </a:r>
            <a:r>
              <a:rPr lang="en-US" altLang="zh-TW" sz="1200" i="1" dirty="0">
                <a:latin typeface="Times New Roman" panose="02020603050405020304" pitchFamily="18" charset="0"/>
                <a:cs typeface="Times New Roman" panose="02020603050405020304" pitchFamily="18" charset="0"/>
              </a:rPr>
              <a:t>, C)</a:t>
            </a:r>
            <a:r>
              <a:rPr lang="en-US" altLang="zh-TW" sz="1200" i="1" baseline="-25000" dirty="0">
                <a:latin typeface="Times New Roman" panose="02020603050405020304" pitchFamily="18" charset="0"/>
                <a:cs typeface="Times New Roman" panose="02020603050405020304" pitchFamily="18" charset="0"/>
              </a:rPr>
              <a:t>kx5</a:t>
            </a:r>
            <a:endParaRPr lang="en-US" altLang="zh-TW" sz="1200" i="1" dirty="0">
              <a:latin typeface="Times New Roman" panose="02020603050405020304" pitchFamily="18" charset="0"/>
              <a:cs typeface="Times New Roman" panose="02020603050405020304" pitchFamily="18" charset="0"/>
            </a:endParaRPr>
          </a:p>
          <a:p>
            <a:r>
              <a:rPr lang="en-US" altLang="zh-TW" sz="1200" dirty="0">
                <a:latin typeface="Times New Roman" panose="02020603050405020304" pitchFamily="18" charset="0"/>
                <a:cs typeface="Times New Roman" panose="02020603050405020304" pitchFamily="18" charset="0"/>
              </a:rPr>
              <a:t>Probability of each Class: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(pc</a:t>
            </a:r>
            <a:r>
              <a:rPr lang="en-US" altLang="zh-TW" sz="1200" i="1" baseline="-25000" dirty="0">
                <a:latin typeface="Times New Roman" panose="02020603050405020304" pitchFamily="18" charset="0"/>
                <a:cs typeface="Times New Roman" panose="02020603050405020304" pitchFamily="18" charset="0"/>
              </a:rPr>
              <a:t>0</a:t>
            </a:r>
            <a:r>
              <a:rPr lang="en-US" altLang="zh-TW" sz="1200" i="1" dirty="0">
                <a:latin typeface="Times New Roman" panose="02020603050405020304" pitchFamily="18" charset="0"/>
                <a:cs typeface="Times New Roman" panose="02020603050405020304" pitchFamily="18" charset="0"/>
              </a:rPr>
              <a:t>, ... pc</a:t>
            </a:r>
            <a:r>
              <a:rPr lang="en-US" altLang="zh-TW" sz="1200" i="1" baseline="-25000" dirty="0">
                <a:latin typeface="Times New Roman" panose="02020603050405020304" pitchFamily="18" charset="0"/>
                <a:cs typeface="Times New Roman" panose="02020603050405020304" pitchFamily="18" charset="0"/>
              </a:rPr>
              <a:t>79</a:t>
            </a:r>
            <a:r>
              <a:rPr lang="en-US" altLang="zh-TW" sz="1200" i="1" dirty="0">
                <a:latin typeface="Times New Roman" panose="02020603050405020304" pitchFamily="18" charset="0"/>
                <a:cs typeface="Times New Roman" panose="02020603050405020304" pitchFamily="18" charset="0"/>
              </a:rPr>
              <a:t>) </a:t>
            </a:r>
            <a:r>
              <a:rPr lang="en-US" altLang="zh-TW" sz="1200" i="1" baseline="-25000" dirty="0">
                <a:latin typeface="Times New Roman" panose="02020603050405020304" pitchFamily="18" charset="0"/>
                <a:cs typeface="Times New Roman" panose="02020603050405020304" pitchFamily="18" charset="0"/>
              </a:rPr>
              <a:t>kx80</a:t>
            </a:r>
          </a:p>
        </p:txBody>
      </p:sp>
      <p:sp>
        <p:nvSpPr>
          <p:cNvPr id="209" name="文字方塊 208">
            <a:extLst>
              <a:ext uri="{FF2B5EF4-FFF2-40B4-BE49-F238E27FC236}">
                <a16:creationId xmlns:a16="http://schemas.microsoft.com/office/drawing/2014/main" id="{31E33FD9-DDD6-7EE3-8789-9D592D830A04}"/>
              </a:ext>
            </a:extLst>
          </p:cNvPr>
          <p:cNvSpPr txBox="1"/>
          <p:nvPr/>
        </p:nvSpPr>
        <p:spPr>
          <a:xfrm>
            <a:off x="4792101" y="4384654"/>
            <a:ext cx="394121" cy="246221"/>
          </a:xfrm>
          <a:prstGeom prst="rect">
            <a:avLst/>
          </a:prstGeom>
          <a:noFill/>
        </p:spPr>
        <p:txBody>
          <a:bodyPr wrap="square" rtlCol="0">
            <a:spAutoFit/>
          </a:bodyPr>
          <a:lstStyle/>
          <a:p>
            <a:r>
              <a:rPr lang="en-US" sz="1000" dirty="0">
                <a:solidFill>
                  <a:srgbClr val="FF0000"/>
                </a:solidFill>
              </a:rPr>
              <a:t>O/P</a:t>
            </a:r>
          </a:p>
        </p:txBody>
      </p:sp>
      <p:sp>
        <p:nvSpPr>
          <p:cNvPr id="210" name="文字方塊 209">
            <a:extLst>
              <a:ext uri="{FF2B5EF4-FFF2-40B4-BE49-F238E27FC236}">
                <a16:creationId xmlns:a16="http://schemas.microsoft.com/office/drawing/2014/main" id="{82B85CC3-49ED-C70C-FE3C-E8A2358D12ED}"/>
              </a:ext>
            </a:extLst>
          </p:cNvPr>
          <p:cNvSpPr txBox="1"/>
          <p:nvPr/>
        </p:nvSpPr>
        <p:spPr>
          <a:xfrm>
            <a:off x="6233399" y="4420785"/>
            <a:ext cx="394121" cy="246221"/>
          </a:xfrm>
          <a:prstGeom prst="rect">
            <a:avLst/>
          </a:prstGeom>
          <a:noFill/>
        </p:spPr>
        <p:txBody>
          <a:bodyPr wrap="square" rtlCol="0">
            <a:spAutoFit/>
          </a:bodyPr>
          <a:lstStyle/>
          <a:p>
            <a:r>
              <a:rPr lang="en-US" sz="1000" dirty="0">
                <a:solidFill>
                  <a:srgbClr val="FF0000"/>
                </a:solidFill>
              </a:rPr>
              <a:t>O/P</a:t>
            </a:r>
          </a:p>
        </p:txBody>
      </p:sp>
      <p:sp>
        <p:nvSpPr>
          <p:cNvPr id="211" name="文字方塊 210">
            <a:extLst>
              <a:ext uri="{FF2B5EF4-FFF2-40B4-BE49-F238E27FC236}">
                <a16:creationId xmlns:a16="http://schemas.microsoft.com/office/drawing/2014/main" id="{B4992340-8A24-044D-200A-68A861E84FB6}"/>
              </a:ext>
            </a:extLst>
          </p:cNvPr>
          <p:cNvSpPr txBox="1"/>
          <p:nvPr/>
        </p:nvSpPr>
        <p:spPr>
          <a:xfrm>
            <a:off x="7885586" y="4880515"/>
            <a:ext cx="394121" cy="246221"/>
          </a:xfrm>
          <a:prstGeom prst="rect">
            <a:avLst/>
          </a:prstGeom>
          <a:noFill/>
        </p:spPr>
        <p:txBody>
          <a:bodyPr wrap="square" rtlCol="0">
            <a:spAutoFit/>
          </a:bodyPr>
          <a:lstStyle/>
          <a:p>
            <a:r>
              <a:rPr lang="en-US" sz="1000" dirty="0">
                <a:solidFill>
                  <a:srgbClr val="FF0000"/>
                </a:solidFill>
              </a:rPr>
              <a:t>O/P</a:t>
            </a:r>
          </a:p>
        </p:txBody>
      </p:sp>
      <p:sp>
        <p:nvSpPr>
          <p:cNvPr id="212" name="TextBox 160">
            <a:extLst>
              <a:ext uri="{FF2B5EF4-FFF2-40B4-BE49-F238E27FC236}">
                <a16:creationId xmlns:a16="http://schemas.microsoft.com/office/drawing/2014/main" id="{CC7F05F9-C059-B4D7-5592-1789EA4089BA}"/>
              </a:ext>
            </a:extLst>
          </p:cNvPr>
          <p:cNvSpPr txBox="1"/>
          <p:nvPr/>
        </p:nvSpPr>
        <p:spPr>
          <a:xfrm>
            <a:off x="2311400" y="2778036"/>
            <a:ext cx="4800600" cy="1200329"/>
          </a:xfrm>
          <a:prstGeom prst="rect">
            <a:avLst/>
          </a:prstGeom>
          <a:noFill/>
        </p:spPr>
        <p:txBody>
          <a:bodyPr wrap="square">
            <a:spAutoFit/>
          </a:bodyPr>
          <a:lstStyle/>
          <a:p>
            <a:r>
              <a:rPr lang="en-US" altLang="ko-KR" b="0" dirty="0" err="1">
                <a:solidFill>
                  <a:srgbClr val="D4D4D4"/>
                </a:solidFill>
                <a:effectLst/>
                <a:latin typeface="Consolas" panose="020B0609020204030204" pitchFamily="49" charset="0"/>
              </a:rPr>
              <a:t>train_counter.append</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r>
              <a:rPr lang="en-US" altLang="ko-KR" b="0" dirty="0" err="1">
                <a:solidFill>
                  <a:srgbClr val="D4D4D4"/>
                </a:solidFill>
                <a:effectLst/>
                <a:latin typeface="Consolas" panose="020B0609020204030204" pitchFamily="49" charset="0"/>
              </a:rPr>
              <a:t>batch_idx</a:t>
            </a:r>
            <a:r>
              <a:rPr lang="en-US" altLang="ko-KR" b="0" dirty="0">
                <a:solidFill>
                  <a:srgbClr val="D4D4D4"/>
                </a:solidFill>
                <a:effectLst/>
                <a:latin typeface="Consolas" panose="020B0609020204030204" pitchFamily="49" charset="0"/>
              </a:rPr>
              <a:t>*</a:t>
            </a:r>
            <a:r>
              <a:rPr lang="en-US" altLang="ko-KR" b="0" dirty="0">
                <a:solidFill>
                  <a:srgbClr val="B5CEA8"/>
                </a:solidFill>
                <a:effectLst/>
                <a:latin typeface="Consolas" panose="020B0609020204030204" pitchFamily="49" charset="0"/>
              </a:rPr>
              <a:t>64</a:t>
            </a:r>
            <a:r>
              <a:rPr lang="en-US" altLang="ko-KR" b="0" dirty="0">
                <a:solidFill>
                  <a:srgbClr val="D4D4D4"/>
                </a:solidFill>
                <a:effectLst/>
                <a:latin typeface="Consolas" panose="020B0609020204030204" pitchFamily="49" charset="0"/>
              </a:rPr>
              <a:t>) + ((epoch-</a:t>
            </a:r>
            <a:r>
              <a:rPr lang="en-US" altLang="ko-KR" b="0" dirty="0">
                <a:solidFill>
                  <a:srgbClr val="B5CEA8"/>
                </a:solidFill>
                <a:effectLst/>
                <a:latin typeface="Consolas" panose="020B0609020204030204" pitchFamily="49" charset="0"/>
              </a:rPr>
              <a:t>1</a:t>
            </a:r>
            <a:r>
              <a:rPr lang="en-US" altLang="ko-KR" b="0" dirty="0">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len</a:t>
            </a:r>
            <a:r>
              <a:rPr lang="en-US" altLang="ko-KR" b="0" dirty="0">
                <a:solidFill>
                  <a:srgbClr val="D4D4D4"/>
                </a:solidFill>
                <a:effectLst/>
                <a:latin typeface="Consolas" panose="020B0609020204030204" pitchFamily="49" charset="0"/>
              </a:rPr>
              <a:t>(</a:t>
            </a:r>
            <a:r>
              <a:rPr lang="en-US" altLang="ko-KR" b="0" dirty="0" err="1">
                <a:solidFill>
                  <a:srgbClr val="D4D4D4"/>
                </a:solidFill>
                <a:effectLst/>
                <a:latin typeface="Consolas" panose="020B0609020204030204" pitchFamily="49" charset="0"/>
              </a:rPr>
              <a:t>train_loader.dataset</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p>
        </p:txBody>
      </p:sp>
      <p:sp>
        <p:nvSpPr>
          <p:cNvPr id="213" name="投影片編號版面配置區 3">
            <a:extLst>
              <a:ext uri="{FF2B5EF4-FFF2-40B4-BE49-F238E27FC236}">
                <a16:creationId xmlns:a16="http://schemas.microsoft.com/office/drawing/2014/main" id="{68205F85-9B73-D037-9038-80BB672CD044}"/>
              </a:ext>
            </a:extLst>
          </p:cNvPr>
          <p:cNvSpPr>
            <a:spLocks noGrp="1"/>
          </p:cNvSpPr>
          <p:nvPr>
            <p:ph type="sldNum" sz="quarter" idx="12"/>
          </p:nvPr>
        </p:nvSpPr>
        <p:spPr>
          <a:xfrm>
            <a:off x="6966502" y="6413760"/>
            <a:ext cx="2057400" cy="365125"/>
          </a:xfrm>
        </p:spPr>
        <p:txBody>
          <a:bodyPr/>
          <a:lstStyle/>
          <a:p>
            <a:fld id="{F8A2D2AA-0FE8-4114-AED6-026211289AC6}" type="slidenum">
              <a:rPr lang="zh-TW" altLang="en-US" smtClean="0"/>
              <a:pPr/>
              <a:t>23</a:t>
            </a:fld>
            <a:endParaRPr lang="zh-TW" altLang="en-US"/>
          </a:p>
        </p:txBody>
      </p:sp>
    </p:spTree>
    <p:extLst>
      <p:ext uri="{BB962C8B-B14F-4D97-AF65-F5344CB8AC3E}">
        <p14:creationId xmlns:p14="http://schemas.microsoft.com/office/powerpoint/2010/main" val="3080726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B755-59E6-C914-8FE4-BF40E103A390}"/>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A3397727-332B-1C18-DC9A-6919F3BCCD50}"/>
              </a:ext>
            </a:extLst>
          </p:cNvPr>
          <p:cNvSpPr>
            <a:spLocks noGrp="1"/>
          </p:cNvSpPr>
          <p:nvPr>
            <p:ph type="title"/>
          </p:nvPr>
        </p:nvSpPr>
        <p:spPr>
          <a:xfrm>
            <a:off x="-29704" y="-87299"/>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137" name="Content Placeholder 2">
            <a:extLst>
              <a:ext uri="{FF2B5EF4-FFF2-40B4-BE49-F238E27FC236}">
                <a16:creationId xmlns:a16="http://schemas.microsoft.com/office/drawing/2014/main" id="{6D78E3D8-C0C3-42DE-7A21-CB29098A414D}"/>
              </a:ext>
            </a:extLst>
          </p:cNvPr>
          <p:cNvSpPr txBox="1">
            <a:spLocks/>
          </p:cNvSpPr>
          <p:nvPr/>
        </p:nvSpPr>
        <p:spPr>
          <a:xfrm>
            <a:off x="0" y="572876"/>
            <a:ext cx="9144000" cy="6285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ourier New" panose="02070309020205020404" pitchFamily="49" charset="0"/>
              <a:buChar char="o"/>
              <a:defRPr sz="1400" b="1" kern="1200" baseline="0">
                <a:solidFill>
                  <a:schemeClr val="tx1"/>
                </a:solidFill>
                <a:latin typeface="Times New Roman" panose="02020603050405020304" pitchFamily="18" charset="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sz="1400" kern="1200" baseline="0">
                <a:solidFill>
                  <a:schemeClr val="tx1"/>
                </a:solidFill>
                <a:latin typeface="Times New Roman" panose="02020603050405020304" pitchFamily="18" charset="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400" kern="1200" baseline="0">
                <a:solidFill>
                  <a:schemeClr val="tx1"/>
                </a:solidFill>
                <a:latin typeface="Times New Roman" panose="02020603050405020304" pitchFamily="18" charset="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arenR" startAt="3"/>
              <a:tabLst/>
              <a:defRPr/>
            </a:pPr>
            <a:r>
              <a:rPr kumimoji="0" lang="x-none" sz="1400" b="1" i="0" u="none" strike="noStrike" kern="1200" cap="none" spc="0" normalizeH="0" baseline="0" noProof="0">
                <a:ln>
                  <a:noFill/>
                </a:ln>
                <a:solidFill>
                  <a:sysClr val="windowText" lastClr="000000"/>
                </a:solidFill>
                <a:effectLst/>
                <a:uLnTx/>
                <a:uFillTx/>
                <a:ea typeface="Microsoft JhengHei" panose="020B0604030504040204" pitchFamily="34" charset="-120"/>
                <a:cs typeface="+mn-cs"/>
              </a:rPr>
              <a:t>Global Frameworks:</a:t>
            </a:r>
            <a:endParaRPr kumimoji="0" lang="en-US"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Courier New" panose="02070309020205020404" pitchFamily="49" charset="0"/>
              <a:buChar char="o"/>
              <a:tabLst/>
              <a:defRPr/>
            </a:pPr>
            <a:r>
              <a:rPr kumimoji="0" lang="en-US"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YOLOv4 (One-stage Object Detector)</a:t>
            </a:r>
          </a:p>
          <a:p>
            <a:pPr marL="633413" marR="0" lvl="1" indent="-342900" algn="l" defTabSz="914400" rtl="0" eaLnBrk="1" fontAlgn="auto" latinLnBrk="0" hangingPunct="1">
              <a:lnSpc>
                <a:spcPct val="90000"/>
              </a:lnSpc>
              <a:spcBef>
                <a:spcPts val="500"/>
              </a:spcBef>
              <a:spcAft>
                <a:spcPts val="0"/>
              </a:spcAft>
              <a:buClrTx/>
              <a:buSzTx/>
              <a:buFont typeface="+mj-lt"/>
              <a:buAutoNum type="arabicParenR" startAt="3"/>
              <a:tabLst/>
              <a:defRPr/>
            </a:pPr>
            <a:endParaRPr kumimoji="0" lang="x-none" sz="1400" b="1" i="0" u="none" strike="noStrike" kern="1200" cap="none" spc="0" normalizeH="0" baseline="0" noProof="0" dirty="0">
              <a:ln>
                <a:noFill/>
              </a:ln>
              <a:solidFill>
                <a:sysClr val="windowText" lastClr="000000"/>
              </a:solidFill>
              <a:effectLst/>
              <a:uLnTx/>
              <a:uFillTx/>
              <a:ea typeface="Microsoft JhengHei" panose="020B0604030504040204" pitchFamily="34" charset="-120"/>
              <a:cs typeface="+mn-cs"/>
            </a:endParaRPr>
          </a:p>
        </p:txBody>
      </p:sp>
      <p:sp>
        <p:nvSpPr>
          <p:cNvPr id="138" name="Rectangle 4">
            <a:extLst>
              <a:ext uri="{FF2B5EF4-FFF2-40B4-BE49-F238E27FC236}">
                <a16:creationId xmlns:a16="http://schemas.microsoft.com/office/drawing/2014/main" id="{B1611560-9C0C-7A09-3EB5-80118E1292B2}"/>
              </a:ext>
            </a:extLst>
          </p:cNvPr>
          <p:cNvSpPr/>
          <p:nvPr/>
        </p:nvSpPr>
        <p:spPr>
          <a:xfrm>
            <a:off x="4731724" y="-8639"/>
            <a:ext cx="4383022" cy="1615827"/>
          </a:xfrm>
          <a:prstGeom prst="rect">
            <a:avLst/>
          </a:prstGeom>
        </p:spPr>
        <p:txBody>
          <a:bodyPr wrap="square">
            <a:spAutoFit/>
          </a:bodyPr>
          <a:lstStyle/>
          <a:p>
            <a:pPr marL="342900" indent="-227013"/>
            <a:r>
              <a:rPr lang="en-US" sz="1100" b="1" dirty="0">
                <a:solidFill>
                  <a:srgbClr val="00B0F0"/>
                </a:solidFill>
                <a:latin typeface="Times New Roman" panose="02020603050405020304" pitchFamily="18" charset="0"/>
                <a:cs typeface="Times New Roman" panose="02020603050405020304" pitchFamily="18" charset="0"/>
              </a:rPr>
              <a:t>(0)  Input</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(input image):</a:t>
            </a:r>
          </a:p>
          <a:p>
            <a:pPr marL="582613" lvl="1" indent="-225425">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Image.</a:t>
            </a:r>
          </a:p>
          <a:p>
            <a:pPr marL="342900" indent="-227013">
              <a:buFontTx/>
              <a:buAutoNum type="arabicParenBoth"/>
            </a:pPr>
            <a:r>
              <a:rPr lang="en-US" sz="1100" b="1" dirty="0">
                <a:solidFill>
                  <a:srgbClr val="00B0F0"/>
                </a:solidFill>
                <a:latin typeface="Times New Roman" panose="02020603050405020304" pitchFamily="18" charset="0"/>
                <a:cs typeface="Times New Roman" panose="02020603050405020304" pitchFamily="18" charset="0"/>
              </a:rPr>
              <a:t>Backbone</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(extracts the feature maps): </a:t>
            </a:r>
          </a:p>
          <a:p>
            <a:pPr marL="582613" lvl="1" indent="-225425">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CSPDarknet53 [81].</a:t>
            </a:r>
          </a:p>
          <a:p>
            <a:pPr marL="342900" indent="-227013">
              <a:buFontTx/>
              <a:buAutoNum type="arabicParenBoth"/>
            </a:pPr>
            <a:r>
              <a:rPr lang="en-US" sz="1100" b="1" dirty="0">
                <a:solidFill>
                  <a:srgbClr val="00B0F0"/>
                </a:solidFill>
                <a:latin typeface="Times New Roman" panose="02020603050405020304" pitchFamily="18" charset="0"/>
                <a:cs typeface="Times New Roman" panose="02020603050405020304" pitchFamily="18" charset="0"/>
              </a:rPr>
              <a:t>Neck</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(enhance the feature discriminability and robustness):</a:t>
            </a:r>
          </a:p>
          <a:p>
            <a:pPr marL="585788" lvl="1" indent="-228600">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Additional blocks: Spatial Pyramid Pooling SPP [25].</a:t>
            </a:r>
          </a:p>
          <a:p>
            <a:pPr marL="585788" lvl="1" indent="-228600">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Path-aggregation blocks: modified PANet [49].</a:t>
            </a:r>
            <a:endParaRPr lang="en-US" sz="1100" b="1" dirty="0">
              <a:solidFill>
                <a:srgbClr val="FF0000"/>
              </a:solidFill>
              <a:latin typeface="Times New Roman" panose="02020603050405020304" pitchFamily="18" charset="0"/>
              <a:cs typeface="Times New Roman" panose="02020603050405020304" pitchFamily="18" charset="0"/>
            </a:endParaRPr>
          </a:p>
          <a:p>
            <a:pPr marL="342900" indent="-227013">
              <a:buFontTx/>
              <a:buAutoNum type="arabicParenBoth"/>
            </a:pPr>
            <a:r>
              <a:rPr lang="en-US" sz="1100" b="1" dirty="0">
                <a:solidFill>
                  <a:srgbClr val="00B0F0"/>
                </a:solidFill>
                <a:latin typeface="Times New Roman" panose="02020603050405020304" pitchFamily="18" charset="0"/>
                <a:cs typeface="Times New Roman" panose="02020603050405020304" pitchFamily="18" charset="0"/>
              </a:rPr>
              <a:t>Head</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(handles the </a:t>
            </a:r>
            <a:r>
              <a:rPr lang="en-US" sz="1100" dirty="0" err="1">
                <a:solidFill>
                  <a:srgbClr val="FF0000"/>
                </a:solidFill>
                <a:latin typeface="Times New Roman" panose="02020603050405020304" pitchFamily="18" charset="0"/>
                <a:cs typeface="Times New Roman" panose="02020603050405020304" pitchFamily="18" charset="0"/>
              </a:rPr>
              <a:t>Bboxes</a:t>
            </a:r>
            <a:r>
              <a:rPr lang="en-US" sz="1100" dirty="0">
                <a:solidFill>
                  <a:srgbClr val="FF0000"/>
                </a:solidFill>
                <a:latin typeface="Times New Roman" panose="02020603050405020304" pitchFamily="18" charset="0"/>
                <a:cs typeface="Times New Roman" panose="02020603050405020304" pitchFamily="18" charset="0"/>
              </a:rPr>
              <a:t> prediction and Categories classification): </a:t>
            </a:r>
          </a:p>
          <a:p>
            <a:pPr marL="585788" lvl="1" indent="-228600">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Dense Prediction (one-stage): same as YOLOv3 [61]</a:t>
            </a:r>
          </a:p>
        </p:txBody>
      </p:sp>
      <p:grpSp>
        <p:nvGrpSpPr>
          <p:cNvPr id="139" name="Group 18">
            <a:extLst>
              <a:ext uri="{FF2B5EF4-FFF2-40B4-BE49-F238E27FC236}">
                <a16:creationId xmlns:a16="http://schemas.microsoft.com/office/drawing/2014/main" id="{D4A445FE-7D19-7B89-A05D-0348061924EF}"/>
              </a:ext>
            </a:extLst>
          </p:cNvPr>
          <p:cNvGrpSpPr/>
          <p:nvPr/>
        </p:nvGrpSpPr>
        <p:grpSpPr>
          <a:xfrm>
            <a:off x="56802" y="1515418"/>
            <a:ext cx="9028697" cy="1708646"/>
            <a:chOff x="147868" y="1247406"/>
            <a:chExt cx="9028697" cy="2107534"/>
          </a:xfrm>
        </p:grpSpPr>
        <p:pic>
          <p:nvPicPr>
            <p:cNvPr id="140" name="Picture 19">
              <a:extLst>
                <a:ext uri="{FF2B5EF4-FFF2-40B4-BE49-F238E27FC236}">
                  <a16:creationId xmlns:a16="http://schemas.microsoft.com/office/drawing/2014/main" id="{D46A802F-3AC2-F66E-8F0E-A9B0F0957835}"/>
                </a:ext>
              </a:extLst>
            </p:cNvPr>
            <p:cNvPicPr>
              <a:picLocks noChangeAspect="1"/>
            </p:cNvPicPr>
            <p:nvPr/>
          </p:nvPicPr>
          <p:blipFill>
            <a:blip r:embed="rId2"/>
            <a:stretch>
              <a:fillRect/>
            </a:stretch>
          </p:blipFill>
          <p:spPr>
            <a:xfrm>
              <a:off x="1595422" y="1247406"/>
              <a:ext cx="6142271" cy="1856238"/>
            </a:xfrm>
            <a:prstGeom prst="rect">
              <a:avLst/>
            </a:prstGeom>
          </p:spPr>
        </p:pic>
        <p:pic>
          <p:nvPicPr>
            <p:cNvPr id="141" name="Picture 20">
              <a:extLst>
                <a:ext uri="{FF2B5EF4-FFF2-40B4-BE49-F238E27FC236}">
                  <a16:creationId xmlns:a16="http://schemas.microsoft.com/office/drawing/2014/main" id="{3B322051-749E-59E6-0A27-8E425E3C9CF2}"/>
                </a:ext>
              </a:extLst>
            </p:cNvPr>
            <p:cNvPicPr>
              <a:picLocks noChangeAspect="1"/>
            </p:cNvPicPr>
            <p:nvPr/>
          </p:nvPicPr>
          <p:blipFill rotWithShape="1">
            <a:blip r:embed="rId3"/>
            <a:srcRect l="2934" t="8191" r="61420" b="6888"/>
            <a:stretch/>
          </p:blipFill>
          <p:spPr>
            <a:xfrm>
              <a:off x="149567" y="1726964"/>
              <a:ext cx="1432976" cy="1065125"/>
            </a:xfrm>
            <a:prstGeom prst="rect">
              <a:avLst/>
            </a:prstGeom>
          </p:spPr>
        </p:pic>
        <p:pic>
          <p:nvPicPr>
            <p:cNvPr id="142" name="Picture 21">
              <a:extLst>
                <a:ext uri="{FF2B5EF4-FFF2-40B4-BE49-F238E27FC236}">
                  <a16:creationId xmlns:a16="http://schemas.microsoft.com/office/drawing/2014/main" id="{30391CF3-1749-837F-271E-5499F062975E}"/>
                </a:ext>
              </a:extLst>
            </p:cNvPr>
            <p:cNvPicPr>
              <a:picLocks noChangeAspect="1"/>
            </p:cNvPicPr>
            <p:nvPr/>
          </p:nvPicPr>
          <p:blipFill rotWithShape="1">
            <a:blip r:embed="rId3"/>
            <a:srcRect l="64334" t="7539" r="1475" b="7539"/>
            <a:stretch/>
          </p:blipFill>
          <p:spPr>
            <a:xfrm>
              <a:off x="7802088" y="1746423"/>
              <a:ext cx="1374477" cy="1065125"/>
            </a:xfrm>
            <a:prstGeom prst="rect">
              <a:avLst/>
            </a:prstGeom>
          </p:spPr>
        </p:pic>
        <p:sp>
          <p:nvSpPr>
            <p:cNvPr id="143" name="Rectangle 22">
              <a:extLst>
                <a:ext uri="{FF2B5EF4-FFF2-40B4-BE49-F238E27FC236}">
                  <a16:creationId xmlns:a16="http://schemas.microsoft.com/office/drawing/2014/main" id="{2A261589-C0C9-5D9A-FE01-DBAE0F1BFD1F}"/>
                </a:ext>
              </a:extLst>
            </p:cNvPr>
            <p:cNvSpPr/>
            <p:nvPr/>
          </p:nvSpPr>
          <p:spPr>
            <a:xfrm>
              <a:off x="1655573" y="3001035"/>
              <a:ext cx="1388215"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(0) Input</a:t>
              </a:r>
              <a:endParaRPr kumimoji="0" lang="x-none" sz="1200" b="0" i="0" u="none" strike="noStrike" kern="0" cap="none" spc="0" normalizeH="0" baseline="0" noProof="0" dirty="0">
                <a:ln>
                  <a:noFill/>
                </a:ln>
                <a:solidFill>
                  <a:prstClr val="black"/>
                </a:solidFill>
                <a:effectLst/>
                <a:uLnTx/>
                <a:uFillTx/>
              </a:endParaRPr>
            </a:p>
          </p:txBody>
        </p:sp>
        <p:sp>
          <p:nvSpPr>
            <p:cNvPr id="144" name="Rectangle 23">
              <a:extLst>
                <a:ext uri="{FF2B5EF4-FFF2-40B4-BE49-F238E27FC236}">
                  <a16:creationId xmlns:a16="http://schemas.microsoft.com/office/drawing/2014/main" id="{D4B064C8-8A66-45F6-3A90-89814BD21E48}"/>
                </a:ext>
              </a:extLst>
            </p:cNvPr>
            <p:cNvSpPr/>
            <p:nvPr/>
          </p:nvSpPr>
          <p:spPr>
            <a:xfrm>
              <a:off x="3206853" y="3001035"/>
              <a:ext cx="1402880"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(1) Backbone</a:t>
              </a:r>
            </a:p>
          </p:txBody>
        </p:sp>
        <p:sp>
          <p:nvSpPr>
            <p:cNvPr id="145" name="Rectangle 24">
              <a:extLst>
                <a:ext uri="{FF2B5EF4-FFF2-40B4-BE49-F238E27FC236}">
                  <a16:creationId xmlns:a16="http://schemas.microsoft.com/office/drawing/2014/main" id="{A4AE717C-54E1-0BE0-0FCF-43C8BD1E2206}"/>
                </a:ext>
              </a:extLst>
            </p:cNvPr>
            <p:cNvSpPr/>
            <p:nvPr/>
          </p:nvSpPr>
          <p:spPr>
            <a:xfrm>
              <a:off x="4756612" y="3013275"/>
              <a:ext cx="1402880"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(2) Neck</a:t>
              </a:r>
            </a:p>
          </p:txBody>
        </p:sp>
        <p:sp>
          <p:nvSpPr>
            <p:cNvPr id="146" name="Rectangle 25">
              <a:extLst>
                <a:ext uri="{FF2B5EF4-FFF2-40B4-BE49-F238E27FC236}">
                  <a16:creationId xmlns:a16="http://schemas.microsoft.com/office/drawing/2014/main" id="{1FC9955E-A583-AD79-DC58-DF78A00595C4}"/>
                </a:ext>
              </a:extLst>
            </p:cNvPr>
            <p:cNvSpPr/>
            <p:nvPr/>
          </p:nvSpPr>
          <p:spPr>
            <a:xfrm>
              <a:off x="6309110" y="3013275"/>
              <a:ext cx="1402880"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(3) Head</a:t>
              </a:r>
              <a:endParaRPr kumimoji="0" lang="x-none" sz="1200" b="0" i="0" u="none" strike="noStrike" kern="0" cap="none" spc="0" normalizeH="0" baseline="0" noProof="0" dirty="0">
                <a:ln>
                  <a:noFill/>
                </a:ln>
                <a:solidFill>
                  <a:prstClr val="black"/>
                </a:solidFill>
                <a:effectLst/>
                <a:uLnTx/>
                <a:uFillTx/>
              </a:endParaRPr>
            </a:p>
          </p:txBody>
        </p:sp>
        <p:sp>
          <p:nvSpPr>
            <p:cNvPr id="147" name="Arrow: Right 26">
              <a:extLst>
                <a:ext uri="{FF2B5EF4-FFF2-40B4-BE49-F238E27FC236}">
                  <a16:creationId xmlns:a16="http://schemas.microsoft.com/office/drawing/2014/main" id="{F00FE240-A908-6A54-13B9-3046F9CB5098}"/>
                </a:ext>
              </a:extLst>
            </p:cNvPr>
            <p:cNvSpPr/>
            <p:nvPr/>
          </p:nvSpPr>
          <p:spPr>
            <a:xfrm>
              <a:off x="1504354" y="2079448"/>
              <a:ext cx="271624" cy="281725"/>
            </a:xfrm>
            <a:prstGeom prst="rightArrow">
              <a:avLst/>
            </a:prstGeom>
            <a:solidFill>
              <a:srgbClr val="0070C0"/>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8" name="Arrow: Right 27">
              <a:extLst>
                <a:ext uri="{FF2B5EF4-FFF2-40B4-BE49-F238E27FC236}">
                  <a16:creationId xmlns:a16="http://schemas.microsoft.com/office/drawing/2014/main" id="{D68E7236-0099-9DAF-0AF3-FFB58F53E07A}"/>
                </a:ext>
              </a:extLst>
            </p:cNvPr>
            <p:cNvSpPr/>
            <p:nvPr/>
          </p:nvSpPr>
          <p:spPr>
            <a:xfrm>
              <a:off x="7575210" y="2069038"/>
              <a:ext cx="271624" cy="281725"/>
            </a:xfrm>
            <a:prstGeom prst="rightArrow">
              <a:avLst/>
            </a:prstGeom>
            <a:solidFill>
              <a:srgbClr val="0070C0"/>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9" name="Rectangle 28">
              <a:extLst>
                <a:ext uri="{FF2B5EF4-FFF2-40B4-BE49-F238E27FC236}">
                  <a16:creationId xmlns:a16="http://schemas.microsoft.com/office/drawing/2014/main" id="{ADB0CEB7-CC23-4B41-4B76-7D7FEFC57120}"/>
                </a:ext>
              </a:extLst>
            </p:cNvPr>
            <p:cNvSpPr/>
            <p:nvPr/>
          </p:nvSpPr>
          <p:spPr>
            <a:xfrm>
              <a:off x="147868" y="2826645"/>
              <a:ext cx="1432975"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608x608x3c pixels</a:t>
              </a:r>
              <a:endParaRPr kumimoji="0" lang="x-none" sz="1200" b="0" i="0" u="none" strike="noStrike" kern="0" cap="none" spc="0" normalizeH="0" baseline="0" noProof="0" dirty="0">
                <a:ln>
                  <a:noFill/>
                </a:ln>
                <a:solidFill>
                  <a:prstClr val="black"/>
                </a:solidFill>
                <a:effectLst/>
                <a:uLnTx/>
                <a:uFillTx/>
              </a:endParaRPr>
            </a:p>
          </p:txBody>
        </p:sp>
      </p:grpSp>
      <p:pic>
        <p:nvPicPr>
          <p:cNvPr id="150" name="Picture 2">
            <a:extLst>
              <a:ext uri="{FF2B5EF4-FFF2-40B4-BE49-F238E27FC236}">
                <a16:creationId xmlns:a16="http://schemas.microsoft.com/office/drawing/2014/main" id="{ED5A7715-7CAF-D48B-33FF-EDFAECBAF01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val="0"/>
              </a:ext>
            </a:extLst>
          </a:blip>
          <a:stretch>
            <a:fillRect/>
          </a:stretch>
        </p:blipFill>
        <p:spPr bwMode="auto">
          <a:xfrm>
            <a:off x="58501" y="3667241"/>
            <a:ext cx="8927775" cy="2992458"/>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29">
            <a:extLst>
              <a:ext uri="{FF2B5EF4-FFF2-40B4-BE49-F238E27FC236}">
                <a16:creationId xmlns:a16="http://schemas.microsoft.com/office/drawing/2014/main" id="{919995DD-E1D5-FFE2-03D2-EB8E3C433A4E}"/>
              </a:ext>
            </a:extLst>
          </p:cNvPr>
          <p:cNvSpPr/>
          <p:nvPr/>
        </p:nvSpPr>
        <p:spPr>
          <a:xfrm>
            <a:off x="-3309" y="3418594"/>
            <a:ext cx="768159" cy="26495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(0) Input</a:t>
            </a:r>
            <a:endParaRPr kumimoji="0" lang="x-none" sz="1200" b="0" i="0" u="none" strike="noStrike" kern="0" cap="none" spc="0" normalizeH="0" baseline="0" noProof="0" dirty="0">
              <a:ln>
                <a:noFill/>
              </a:ln>
              <a:solidFill>
                <a:srgbClr val="FF0000"/>
              </a:solidFill>
              <a:effectLst/>
              <a:uLnTx/>
              <a:uFillTx/>
            </a:endParaRPr>
          </a:p>
        </p:txBody>
      </p:sp>
      <p:sp>
        <p:nvSpPr>
          <p:cNvPr id="152" name="Rectangle 31">
            <a:extLst>
              <a:ext uri="{FF2B5EF4-FFF2-40B4-BE49-F238E27FC236}">
                <a16:creationId xmlns:a16="http://schemas.microsoft.com/office/drawing/2014/main" id="{687AFDB3-F83F-5940-B81B-F1E8B94D8B2C}"/>
              </a:ext>
            </a:extLst>
          </p:cNvPr>
          <p:cNvSpPr/>
          <p:nvPr/>
        </p:nvSpPr>
        <p:spPr>
          <a:xfrm>
            <a:off x="713616" y="3228453"/>
            <a:ext cx="3382854"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(1) Backbone: CSPDarknet53</a:t>
            </a:r>
          </a:p>
        </p:txBody>
      </p:sp>
      <p:sp>
        <p:nvSpPr>
          <p:cNvPr id="153" name="Rectangle 33">
            <a:extLst>
              <a:ext uri="{FF2B5EF4-FFF2-40B4-BE49-F238E27FC236}">
                <a16:creationId xmlns:a16="http://schemas.microsoft.com/office/drawing/2014/main" id="{73CC0603-F609-ABE7-FB43-460FD2072844}"/>
              </a:ext>
            </a:extLst>
          </p:cNvPr>
          <p:cNvSpPr/>
          <p:nvPr/>
        </p:nvSpPr>
        <p:spPr>
          <a:xfrm>
            <a:off x="4116574" y="3418593"/>
            <a:ext cx="3351388"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(2) Neck: SPP+PAN</a:t>
            </a:r>
          </a:p>
        </p:txBody>
      </p:sp>
      <p:sp>
        <p:nvSpPr>
          <p:cNvPr id="154" name="Rectangle 35">
            <a:extLst>
              <a:ext uri="{FF2B5EF4-FFF2-40B4-BE49-F238E27FC236}">
                <a16:creationId xmlns:a16="http://schemas.microsoft.com/office/drawing/2014/main" id="{D16BC204-883D-CC3D-DE70-B0004650E4D2}"/>
              </a:ext>
            </a:extLst>
          </p:cNvPr>
          <p:cNvSpPr/>
          <p:nvPr/>
        </p:nvSpPr>
        <p:spPr>
          <a:xfrm>
            <a:off x="7497199" y="3418279"/>
            <a:ext cx="1478585"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(3) Head</a:t>
            </a:r>
            <a:endParaRPr kumimoji="0" lang="x-none" sz="1200" b="0" i="0" u="none" strike="noStrike" kern="0" cap="none" spc="0" normalizeH="0" baseline="0" noProof="0" dirty="0">
              <a:ln>
                <a:noFill/>
              </a:ln>
              <a:solidFill>
                <a:srgbClr val="FF0000"/>
              </a:solidFill>
              <a:effectLst/>
              <a:uLnTx/>
              <a:uFillTx/>
            </a:endParaRPr>
          </a:p>
        </p:txBody>
      </p:sp>
      <p:cxnSp>
        <p:nvCxnSpPr>
          <p:cNvPr id="155" name="Straight Connector 6">
            <a:extLst>
              <a:ext uri="{FF2B5EF4-FFF2-40B4-BE49-F238E27FC236}">
                <a16:creationId xmlns:a16="http://schemas.microsoft.com/office/drawing/2014/main" id="{9900FBC6-A143-D737-F7AD-2569642C2E08}"/>
              </a:ext>
            </a:extLst>
          </p:cNvPr>
          <p:cNvCxnSpPr>
            <a:cxnSpLocks/>
          </p:cNvCxnSpPr>
          <p:nvPr/>
        </p:nvCxnSpPr>
        <p:spPr>
          <a:xfrm flipV="1">
            <a:off x="130748" y="3670216"/>
            <a:ext cx="554400" cy="0"/>
          </a:xfrm>
          <a:prstGeom prst="line">
            <a:avLst/>
          </a:prstGeom>
          <a:noFill/>
          <a:ln w="12700" cap="flat" cmpd="sng" algn="ctr">
            <a:solidFill>
              <a:srgbClr val="C00000"/>
            </a:solidFill>
            <a:prstDash val="solid"/>
            <a:miter lim="800000"/>
          </a:ln>
          <a:effectLst/>
        </p:spPr>
      </p:cxnSp>
      <p:cxnSp>
        <p:nvCxnSpPr>
          <p:cNvPr id="156" name="Straight Arrow Connector 8">
            <a:extLst>
              <a:ext uri="{FF2B5EF4-FFF2-40B4-BE49-F238E27FC236}">
                <a16:creationId xmlns:a16="http://schemas.microsoft.com/office/drawing/2014/main" id="{AE4BDF55-E609-0354-C6EF-8E62C8069F34}"/>
              </a:ext>
            </a:extLst>
          </p:cNvPr>
          <p:cNvCxnSpPr>
            <a:cxnSpLocks/>
          </p:cNvCxnSpPr>
          <p:nvPr/>
        </p:nvCxnSpPr>
        <p:spPr>
          <a:xfrm flipV="1">
            <a:off x="2858605" y="3966646"/>
            <a:ext cx="1606867" cy="790739"/>
          </a:xfrm>
          <a:prstGeom prst="straightConnector1">
            <a:avLst/>
          </a:prstGeom>
          <a:noFill/>
          <a:ln w="6350" cap="flat" cmpd="sng" algn="ctr">
            <a:solidFill>
              <a:srgbClr val="FF0000"/>
            </a:solidFill>
            <a:prstDash val="dashDot"/>
            <a:miter lim="800000"/>
            <a:tailEnd type="triangle"/>
          </a:ln>
          <a:effectLst/>
        </p:spPr>
      </p:cxnSp>
      <p:cxnSp>
        <p:nvCxnSpPr>
          <p:cNvPr id="157" name="Straight Arrow Connector 69">
            <a:extLst>
              <a:ext uri="{FF2B5EF4-FFF2-40B4-BE49-F238E27FC236}">
                <a16:creationId xmlns:a16="http://schemas.microsoft.com/office/drawing/2014/main" id="{BA156DF1-A448-1BC1-90E8-528A85BE9E0D}"/>
              </a:ext>
            </a:extLst>
          </p:cNvPr>
          <p:cNvCxnSpPr>
            <a:cxnSpLocks/>
            <a:stCxn id="181" idx="0"/>
          </p:cNvCxnSpPr>
          <p:nvPr/>
        </p:nvCxnSpPr>
        <p:spPr>
          <a:xfrm flipV="1">
            <a:off x="8260980" y="5668326"/>
            <a:ext cx="264606" cy="553058"/>
          </a:xfrm>
          <a:prstGeom prst="straightConnector1">
            <a:avLst/>
          </a:prstGeom>
          <a:noFill/>
          <a:ln w="6350" cap="flat" cmpd="sng" algn="ctr">
            <a:solidFill>
              <a:srgbClr val="FF0000"/>
            </a:solidFill>
            <a:prstDash val="dashDot"/>
            <a:miter lim="800000"/>
            <a:tailEnd type="triangle"/>
          </a:ln>
          <a:effectLst/>
        </p:spPr>
      </p:cxnSp>
      <p:sp>
        <p:nvSpPr>
          <p:cNvPr id="158" name="Rectangle 32">
            <a:extLst>
              <a:ext uri="{FF2B5EF4-FFF2-40B4-BE49-F238E27FC236}">
                <a16:creationId xmlns:a16="http://schemas.microsoft.com/office/drawing/2014/main" id="{1A10A5A3-9C78-6BE9-4DEA-986C233978E2}"/>
              </a:ext>
            </a:extLst>
          </p:cNvPr>
          <p:cNvSpPr/>
          <p:nvPr/>
        </p:nvSpPr>
        <p:spPr>
          <a:xfrm>
            <a:off x="-3" y="6591726"/>
            <a:ext cx="4572000" cy="276999"/>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hlinkClick r:id="rId6"/>
              </a:rPr>
              <a:t>https://www.ershicimi.com/p/e69e2ecd5d85ebec098ce8b8e07d15b3</a:t>
            </a:r>
            <a:endParaRPr kumimoji="0" lang="x-none" sz="1200" b="0" i="0" u="none" strike="noStrike" kern="0" cap="none" spc="0" normalizeH="0" baseline="0" noProof="0" dirty="0">
              <a:ln>
                <a:noFill/>
              </a:ln>
              <a:solidFill>
                <a:prstClr val="black"/>
              </a:solidFill>
              <a:effectLst/>
              <a:uLnTx/>
              <a:uFillTx/>
            </a:endParaRPr>
          </a:p>
        </p:txBody>
      </p:sp>
      <p:sp>
        <p:nvSpPr>
          <p:cNvPr id="159" name="TextBox 14">
            <a:extLst>
              <a:ext uri="{FF2B5EF4-FFF2-40B4-BE49-F238E27FC236}">
                <a16:creationId xmlns:a16="http://schemas.microsoft.com/office/drawing/2014/main" id="{7EBAC214-FEFB-3A7D-1826-17359BA29232}"/>
              </a:ext>
            </a:extLst>
          </p:cNvPr>
          <p:cNvSpPr txBox="1"/>
          <p:nvPr/>
        </p:nvSpPr>
        <p:spPr>
          <a:xfrm>
            <a:off x="3152413" y="3081061"/>
            <a:ext cx="2839175" cy="276999"/>
          </a:xfrm>
          <a:prstGeom prst="rect">
            <a:avLst/>
          </a:prstGeom>
          <a:noFill/>
        </p:spPr>
        <p:txBody>
          <a:bodyPr wrap="none" rtlCol="0">
            <a:spAutoFit/>
          </a:bodyPr>
          <a:lstStyle/>
          <a:p>
            <a:r>
              <a:rPr lang="en-US" sz="1200" i="1" dirty="0">
                <a:solidFill>
                  <a:prstClr val="black"/>
                </a:solidFill>
                <a:latin typeface="Calibri" panose="020F0502020204030204"/>
              </a:rPr>
              <a:t>Fig. Overview of one-stage object detector</a:t>
            </a:r>
          </a:p>
        </p:txBody>
      </p:sp>
      <p:sp>
        <p:nvSpPr>
          <p:cNvPr id="160" name="TextBox 34">
            <a:extLst>
              <a:ext uri="{FF2B5EF4-FFF2-40B4-BE49-F238E27FC236}">
                <a16:creationId xmlns:a16="http://schemas.microsoft.com/office/drawing/2014/main" id="{FB047CDE-7B8B-462B-E899-A0E8F433215B}"/>
              </a:ext>
            </a:extLst>
          </p:cNvPr>
          <p:cNvSpPr txBox="1"/>
          <p:nvPr/>
        </p:nvSpPr>
        <p:spPr>
          <a:xfrm>
            <a:off x="5109944" y="6366729"/>
            <a:ext cx="1437638" cy="276999"/>
          </a:xfrm>
          <a:prstGeom prst="rect">
            <a:avLst/>
          </a:prstGeom>
          <a:noFill/>
        </p:spPr>
        <p:txBody>
          <a:bodyPr wrap="none" rtlCol="0">
            <a:spAutoFit/>
          </a:bodyPr>
          <a:lstStyle/>
          <a:p>
            <a:r>
              <a:rPr lang="en-US" sz="1200" i="1" dirty="0">
                <a:solidFill>
                  <a:prstClr val="black"/>
                </a:solidFill>
                <a:latin typeface="Calibri" panose="020F0502020204030204"/>
              </a:rPr>
              <a:t>Fig. Parts of YOLOv4</a:t>
            </a:r>
          </a:p>
        </p:txBody>
      </p:sp>
      <p:sp>
        <p:nvSpPr>
          <p:cNvPr id="161" name="TextBox 36">
            <a:extLst>
              <a:ext uri="{FF2B5EF4-FFF2-40B4-BE49-F238E27FC236}">
                <a16:creationId xmlns:a16="http://schemas.microsoft.com/office/drawing/2014/main" id="{C6B26044-A2E0-0C08-63AB-6DE785E398CF}"/>
              </a:ext>
            </a:extLst>
          </p:cNvPr>
          <p:cNvSpPr txBox="1"/>
          <p:nvPr/>
        </p:nvSpPr>
        <p:spPr>
          <a:xfrm>
            <a:off x="863529" y="3426277"/>
            <a:ext cx="63511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C1:</a:t>
            </a:r>
            <a:r>
              <a:rPr kumimoji="0" lang="x-none" sz="1100" b="0" i="0" u="none" strike="noStrike" kern="0" cap="none" spc="0" normalizeH="0" baseline="0" noProof="0" dirty="0">
                <a:ln>
                  <a:noFill/>
                </a:ln>
                <a:solidFill>
                  <a:srgbClr val="00B050"/>
                </a:solidFill>
                <a:effectLst/>
                <a:uLnTx/>
                <a:uFillTx/>
              </a:rPr>
              <a:t>30</a:t>
            </a:r>
            <a:r>
              <a:rPr kumimoji="0" lang="en-US" sz="1100" b="0" i="0" u="none" strike="noStrike" kern="0" cap="none" spc="0" normalizeH="0" baseline="0" noProof="0" dirty="0">
                <a:ln>
                  <a:noFill/>
                </a:ln>
                <a:solidFill>
                  <a:srgbClr val="00B050"/>
                </a:solidFill>
                <a:effectLst/>
                <a:uLnTx/>
                <a:uFillTx/>
                <a:latin typeface="Calibri" panose="020F0502020204030204"/>
              </a:rPr>
              <a:t>4</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2" name="TextBox 37">
            <a:extLst>
              <a:ext uri="{FF2B5EF4-FFF2-40B4-BE49-F238E27FC236}">
                <a16:creationId xmlns:a16="http://schemas.microsoft.com/office/drawing/2014/main" id="{3B334D60-B76A-50D9-E3CE-A2548E788BDB}"/>
              </a:ext>
            </a:extLst>
          </p:cNvPr>
          <p:cNvSpPr txBox="1"/>
          <p:nvPr/>
        </p:nvSpPr>
        <p:spPr>
          <a:xfrm>
            <a:off x="1388532" y="3427817"/>
            <a:ext cx="63511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C2:</a:t>
            </a:r>
            <a:r>
              <a:rPr kumimoji="0" lang="x-none" sz="1100" b="0" i="0" u="none" strike="noStrike" kern="0" cap="none" spc="0" normalizeH="0" baseline="0" noProof="0" dirty="0">
                <a:ln>
                  <a:noFill/>
                </a:ln>
                <a:solidFill>
                  <a:srgbClr val="00B050"/>
                </a:solidFill>
                <a:effectLst/>
                <a:uLnTx/>
                <a:uFillTx/>
              </a:rPr>
              <a:t>152</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3" name="Rectangle 41">
            <a:extLst>
              <a:ext uri="{FF2B5EF4-FFF2-40B4-BE49-F238E27FC236}">
                <a16:creationId xmlns:a16="http://schemas.microsoft.com/office/drawing/2014/main" id="{8FCD2611-8495-620B-C06E-9960D7AD20FC}"/>
              </a:ext>
            </a:extLst>
          </p:cNvPr>
          <p:cNvSpPr/>
          <p:nvPr/>
        </p:nvSpPr>
        <p:spPr>
          <a:xfrm>
            <a:off x="1449274" y="3461076"/>
            <a:ext cx="506196"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42">
            <a:extLst>
              <a:ext uri="{FF2B5EF4-FFF2-40B4-BE49-F238E27FC236}">
                <a16:creationId xmlns:a16="http://schemas.microsoft.com/office/drawing/2014/main" id="{13E85B51-3A35-00BC-7ED2-4FB6FB37D6D0}"/>
              </a:ext>
            </a:extLst>
          </p:cNvPr>
          <p:cNvSpPr/>
          <p:nvPr/>
        </p:nvSpPr>
        <p:spPr>
          <a:xfrm>
            <a:off x="1955472" y="3460552"/>
            <a:ext cx="510370"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ectangle 44">
            <a:extLst>
              <a:ext uri="{FF2B5EF4-FFF2-40B4-BE49-F238E27FC236}">
                <a16:creationId xmlns:a16="http://schemas.microsoft.com/office/drawing/2014/main" id="{20C2CB87-A7B3-3A89-4FB9-4F3781726E5D}"/>
              </a:ext>
            </a:extLst>
          </p:cNvPr>
          <p:cNvSpPr/>
          <p:nvPr/>
        </p:nvSpPr>
        <p:spPr>
          <a:xfrm>
            <a:off x="2547651" y="3460552"/>
            <a:ext cx="733715"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Rectangle 45">
            <a:extLst>
              <a:ext uri="{FF2B5EF4-FFF2-40B4-BE49-F238E27FC236}">
                <a16:creationId xmlns:a16="http://schemas.microsoft.com/office/drawing/2014/main" id="{6D216C5D-B8B0-B897-EE45-96FAF52B65E2}"/>
              </a:ext>
            </a:extLst>
          </p:cNvPr>
          <p:cNvSpPr/>
          <p:nvPr/>
        </p:nvSpPr>
        <p:spPr>
          <a:xfrm>
            <a:off x="3367110" y="3458293"/>
            <a:ext cx="729360"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TextBox 46">
            <a:extLst>
              <a:ext uri="{FF2B5EF4-FFF2-40B4-BE49-F238E27FC236}">
                <a16:creationId xmlns:a16="http://schemas.microsoft.com/office/drawing/2014/main" id="{2C241855-660F-0F94-F4E8-B6F63AC72D42}"/>
              </a:ext>
            </a:extLst>
          </p:cNvPr>
          <p:cNvSpPr txBox="1"/>
          <p:nvPr/>
        </p:nvSpPr>
        <p:spPr>
          <a:xfrm>
            <a:off x="1977269" y="3427816"/>
            <a:ext cx="56297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C3:76</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8" name="TextBox 47">
            <a:extLst>
              <a:ext uri="{FF2B5EF4-FFF2-40B4-BE49-F238E27FC236}">
                <a16:creationId xmlns:a16="http://schemas.microsoft.com/office/drawing/2014/main" id="{9901772C-5674-1C66-718F-288EA0A6DD6F}"/>
              </a:ext>
            </a:extLst>
          </p:cNvPr>
          <p:cNvSpPr txBox="1"/>
          <p:nvPr/>
        </p:nvSpPr>
        <p:spPr>
          <a:xfrm>
            <a:off x="2784446" y="3427815"/>
            <a:ext cx="56297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C4:38</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9" name="TextBox 48">
            <a:extLst>
              <a:ext uri="{FF2B5EF4-FFF2-40B4-BE49-F238E27FC236}">
                <a16:creationId xmlns:a16="http://schemas.microsoft.com/office/drawing/2014/main" id="{B1E96FCD-89EA-FE3C-D66B-D61F9E7165D4}"/>
              </a:ext>
            </a:extLst>
          </p:cNvPr>
          <p:cNvSpPr txBox="1"/>
          <p:nvPr/>
        </p:nvSpPr>
        <p:spPr>
          <a:xfrm>
            <a:off x="3599971" y="3427040"/>
            <a:ext cx="56297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C5:19</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0" name="TextBox 51">
            <a:extLst>
              <a:ext uri="{FF2B5EF4-FFF2-40B4-BE49-F238E27FC236}">
                <a16:creationId xmlns:a16="http://schemas.microsoft.com/office/drawing/2014/main" id="{DF5DD8F6-4497-F0BD-69E3-A920DF5A2C15}"/>
              </a:ext>
            </a:extLst>
          </p:cNvPr>
          <p:cNvSpPr txBox="1"/>
          <p:nvPr/>
        </p:nvSpPr>
        <p:spPr>
          <a:xfrm>
            <a:off x="773756" y="4092778"/>
            <a:ext cx="8593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B050"/>
                </a:solidFill>
                <a:effectLst/>
                <a:uLnTx/>
                <a:uFillTx/>
                <a:latin typeface="Calibri" panose="020F0502020204030204"/>
              </a:rPr>
              <a:t>Stage:Size</a:t>
            </a:r>
            <a:r>
              <a:rPr kumimoji="0" lang="en-US" sz="1200" b="0" i="0" u="none" strike="noStrike" kern="0" cap="none" spc="0" normalizeH="0" baseline="30000" noProof="0" dirty="0">
                <a:ln>
                  <a:noFill/>
                </a:ln>
                <a:solidFill>
                  <a:srgbClr val="00B050"/>
                </a:solidFill>
                <a:effectLst/>
                <a:uLnTx/>
                <a:uFillTx/>
                <a:latin typeface="Calibri" panose="020F0502020204030204"/>
              </a:rPr>
              <a:t>2</a:t>
            </a:r>
            <a:endParaRPr kumimoji="0" lang="x-none" sz="1200" b="0" i="0" u="none" strike="noStrike" kern="0" cap="none" spc="0" normalizeH="0" baseline="0" noProof="0" dirty="0">
              <a:ln>
                <a:noFill/>
              </a:ln>
              <a:solidFill>
                <a:srgbClr val="00B050"/>
              </a:solidFill>
              <a:effectLst/>
              <a:uLnTx/>
              <a:uFillTx/>
            </a:endParaRPr>
          </a:p>
        </p:txBody>
      </p:sp>
      <p:sp>
        <p:nvSpPr>
          <p:cNvPr id="171" name="Rectangle 40">
            <a:extLst>
              <a:ext uri="{FF2B5EF4-FFF2-40B4-BE49-F238E27FC236}">
                <a16:creationId xmlns:a16="http://schemas.microsoft.com/office/drawing/2014/main" id="{C6B88631-556D-BB4C-D6BE-5B6346BDAD05}"/>
              </a:ext>
            </a:extLst>
          </p:cNvPr>
          <p:cNvSpPr/>
          <p:nvPr/>
        </p:nvSpPr>
        <p:spPr>
          <a:xfrm>
            <a:off x="4122525" y="3456983"/>
            <a:ext cx="727014" cy="596397"/>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TextBox 43">
            <a:extLst>
              <a:ext uri="{FF2B5EF4-FFF2-40B4-BE49-F238E27FC236}">
                <a16:creationId xmlns:a16="http://schemas.microsoft.com/office/drawing/2014/main" id="{2169E4D1-EF37-23B0-A470-2867E1D43396}"/>
              </a:ext>
            </a:extLst>
          </p:cNvPr>
          <p:cNvSpPr txBox="1"/>
          <p:nvPr/>
        </p:nvSpPr>
        <p:spPr>
          <a:xfrm>
            <a:off x="4312452" y="3415761"/>
            <a:ext cx="559769"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P5:19</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3" name="Rectangle 49">
            <a:extLst>
              <a:ext uri="{FF2B5EF4-FFF2-40B4-BE49-F238E27FC236}">
                <a16:creationId xmlns:a16="http://schemas.microsoft.com/office/drawing/2014/main" id="{F9B65C7A-353C-04CB-8A6B-411CE7AFBA65}"/>
              </a:ext>
            </a:extLst>
          </p:cNvPr>
          <p:cNvSpPr/>
          <p:nvPr/>
        </p:nvSpPr>
        <p:spPr>
          <a:xfrm>
            <a:off x="4924252" y="3695592"/>
            <a:ext cx="1199822" cy="606273"/>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52">
            <a:extLst>
              <a:ext uri="{FF2B5EF4-FFF2-40B4-BE49-F238E27FC236}">
                <a16:creationId xmlns:a16="http://schemas.microsoft.com/office/drawing/2014/main" id="{60A6AA86-1AE3-1B18-62AA-D896368E105D}"/>
              </a:ext>
            </a:extLst>
          </p:cNvPr>
          <p:cNvSpPr txBox="1"/>
          <p:nvPr/>
        </p:nvSpPr>
        <p:spPr>
          <a:xfrm>
            <a:off x="5618351" y="3652880"/>
            <a:ext cx="559769"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P4:38</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5" name="Rectangle 53">
            <a:extLst>
              <a:ext uri="{FF2B5EF4-FFF2-40B4-BE49-F238E27FC236}">
                <a16:creationId xmlns:a16="http://schemas.microsoft.com/office/drawing/2014/main" id="{6AA78CD2-05B8-D880-B7D6-696D5A61D30F}"/>
              </a:ext>
            </a:extLst>
          </p:cNvPr>
          <p:cNvSpPr/>
          <p:nvPr/>
        </p:nvSpPr>
        <p:spPr>
          <a:xfrm>
            <a:off x="6198142" y="3830558"/>
            <a:ext cx="1211414" cy="645306"/>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TextBox 54">
            <a:extLst>
              <a:ext uri="{FF2B5EF4-FFF2-40B4-BE49-F238E27FC236}">
                <a16:creationId xmlns:a16="http://schemas.microsoft.com/office/drawing/2014/main" id="{8C73D4BD-4E5D-A2F0-741B-8E0F06AE44B7}"/>
              </a:ext>
            </a:extLst>
          </p:cNvPr>
          <p:cNvSpPr txBox="1"/>
          <p:nvPr/>
        </p:nvSpPr>
        <p:spPr>
          <a:xfrm>
            <a:off x="6709834" y="3809311"/>
            <a:ext cx="777777"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P3/N3:76</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7" name="Rectangle 64">
            <a:extLst>
              <a:ext uri="{FF2B5EF4-FFF2-40B4-BE49-F238E27FC236}">
                <a16:creationId xmlns:a16="http://schemas.microsoft.com/office/drawing/2014/main" id="{90186B6E-107D-08A3-0D69-427C2D0F0559}"/>
              </a:ext>
            </a:extLst>
          </p:cNvPr>
          <p:cNvSpPr/>
          <p:nvPr/>
        </p:nvSpPr>
        <p:spPr>
          <a:xfrm>
            <a:off x="6436896" y="4526656"/>
            <a:ext cx="975600" cy="501868"/>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ectangle 65">
            <a:extLst>
              <a:ext uri="{FF2B5EF4-FFF2-40B4-BE49-F238E27FC236}">
                <a16:creationId xmlns:a16="http://schemas.microsoft.com/office/drawing/2014/main" id="{56DFBEC1-AF9F-F25D-C612-841D4232CBAB}"/>
              </a:ext>
            </a:extLst>
          </p:cNvPr>
          <p:cNvSpPr/>
          <p:nvPr/>
        </p:nvSpPr>
        <p:spPr>
          <a:xfrm>
            <a:off x="6435635" y="5293206"/>
            <a:ext cx="975600" cy="573581"/>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TextBox 66">
            <a:extLst>
              <a:ext uri="{FF2B5EF4-FFF2-40B4-BE49-F238E27FC236}">
                <a16:creationId xmlns:a16="http://schemas.microsoft.com/office/drawing/2014/main" id="{F9E3910D-3489-F335-8B78-6ADACFB78E2B}"/>
              </a:ext>
            </a:extLst>
          </p:cNvPr>
          <p:cNvSpPr txBox="1"/>
          <p:nvPr/>
        </p:nvSpPr>
        <p:spPr>
          <a:xfrm>
            <a:off x="6723749" y="4478539"/>
            <a:ext cx="57900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N4:38</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80" name="TextBox 67">
            <a:extLst>
              <a:ext uri="{FF2B5EF4-FFF2-40B4-BE49-F238E27FC236}">
                <a16:creationId xmlns:a16="http://schemas.microsoft.com/office/drawing/2014/main" id="{449457C9-82FC-365B-F73B-73CFA4A5D291}"/>
              </a:ext>
            </a:extLst>
          </p:cNvPr>
          <p:cNvSpPr txBox="1"/>
          <p:nvPr/>
        </p:nvSpPr>
        <p:spPr>
          <a:xfrm>
            <a:off x="6757651" y="5254227"/>
            <a:ext cx="57900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N5:19</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81" name="TextBox 68">
            <a:extLst>
              <a:ext uri="{FF2B5EF4-FFF2-40B4-BE49-F238E27FC236}">
                <a16:creationId xmlns:a16="http://schemas.microsoft.com/office/drawing/2014/main" id="{7304DC49-48C5-E865-5712-DF7214AD9563}"/>
              </a:ext>
            </a:extLst>
          </p:cNvPr>
          <p:cNvSpPr txBox="1"/>
          <p:nvPr/>
        </p:nvSpPr>
        <p:spPr>
          <a:xfrm>
            <a:off x="7232280" y="6221384"/>
            <a:ext cx="2057400" cy="276999"/>
          </a:xfrm>
          <a:prstGeom prst="rect">
            <a:avLst/>
          </a:prstGeom>
          <a:noFill/>
        </p:spPr>
        <p:txBody>
          <a:bodyPr wrap="square" rtlCol="0">
            <a:spAutoFit/>
          </a:bodyPr>
          <a:lstStyle/>
          <a:p>
            <a:r>
              <a:rPr lang="en-US" sz="1200" dirty="0">
                <a:solidFill>
                  <a:srgbClr val="FF0000"/>
                </a:solidFill>
                <a:latin typeface="Calibri" panose="020F0502020204030204"/>
              </a:rPr>
              <a:t>[Tony] output size is correct</a:t>
            </a:r>
          </a:p>
        </p:txBody>
      </p:sp>
      <p:sp>
        <p:nvSpPr>
          <p:cNvPr id="182" name="文字方塊 181">
            <a:extLst>
              <a:ext uri="{FF2B5EF4-FFF2-40B4-BE49-F238E27FC236}">
                <a16:creationId xmlns:a16="http://schemas.microsoft.com/office/drawing/2014/main" id="{3FFB55B4-1927-DA6E-BDC3-5FE438AE44CF}"/>
              </a:ext>
            </a:extLst>
          </p:cNvPr>
          <p:cNvSpPr txBox="1"/>
          <p:nvPr/>
        </p:nvSpPr>
        <p:spPr>
          <a:xfrm>
            <a:off x="4710275" y="1919987"/>
            <a:ext cx="390889" cy="2462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SPP</a:t>
            </a:r>
          </a:p>
        </p:txBody>
      </p:sp>
      <p:sp>
        <p:nvSpPr>
          <p:cNvPr id="183" name="文字方塊 182">
            <a:extLst>
              <a:ext uri="{FF2B5EF4-FFF2-40B4-BE49-F238E27FC236}">
                <a16:creationId xmlns:a16="http://schemas.microsoft.com/office/drawing/2014/main" id="{54CB810F-59C5-FC9F-47A4-31D97F86F02C}"/>
              </a:ext>
            </a:extLst>
          </p:cNvPr>
          <p:cNvSpPr txBox="1"/>
          <p:nvPr/>
        </p:nvSpPr>
        <p:spPr>
          <a:xfrm>
            <a:off x="5087646" y="6564624"/>
            <a:ext cx="2144632" cy="246221"/>
          </a:xfrm>
          <a:prstGeom prst="rect">
            <a:avLst/>
          </a:prstGeom>
          <a:noFill/>
        </p:spPr>
        <p:txBody>
          <a:bodyPr wrap="square" rtlCol="0">
            <a:spAutoFit/>
          </a:bodyPr>
          <a:lstStyle/>
          <a:p>
            <a:r>
              <a:rPr lang="en-US" sz="1000" dirty="0">
                <a:solidFill>
                  <a:srgbClr val="00B0F0"/>
                </a:solidFill>
                <a:latin typeface="Calibri" panose="020F0502020204030204"/>
              </a:rPr>
              <a:t>May some errors but looks good</a:t>
            </a:r>
            <a:r>
              <a:rPr lang="en-US" sz="1000" dirty="0">
                <a:solidFill>
                  <a:srgbClr val="FF0000"/>
                </a:solidFill>
                <a:latin typeface="Calibri" panose="020F0502020204030204"/>
              </a:rPr>
              <a:t>??</a:t>
            </a:r>
          </a:p>
        </p:txBody>
      </p:sp>
      <p:sp>
        <p:nvSpPr>
          <p:cNvPr id="184" name="文字方塊 183">
            <a:extLst>
              <a:ext uri="{FF2B5EF4-FFF2-40B4-BE49-F238E27FC236}">
                <a16:creationId xmlns:a16="http://schemas.microsoft.com/office/drawing/2014/main" id="{9E24DAFC-7103-538E-F127-BC44D341E4F8}"/>
              </a:ext>
            </a:extLst>
          </p:cNvPr>
          <p:cNvSpPr txBox="1"/>
          <p:nvPr/>
        </p:nvSpPr>
        <p:spPr>
          <a:xfrm>
            <a:off x="8715528" y="4263455"/>
            <a:ext cx="961967" cy="246221"/>
          </a:xfrm>
          <a:prstGeom prst="rect">
            <a:avLst/>
          </a:prstGeom>
          <a:noFill/>
        </p:spPr>
        <p:txBody>
          <a:bodyPr wrap="square" rtlCol="0">
            <a:spAutoFit/>
          </a:bodyPr>
          <a:lstStyle/>
          <a:p>
            <a:r>
              <a:rPr lang="en-US" sz="1000" strike="sngStrike" dirty="0">
                <a:solidFill>
                  <a:srgbClr val="00B0F0"/>
                </a:solidFill>
                <a:latin typeface="Calibri" panose="020F0502020204030204"/>
              </a:rPr>
              <a:t>19x19x255c</a:t>
            </a:r>
            <a:r>
              <a:rPr lang="en-US" sz="1000" strike="sngStrike" dirty="0">
                <a:solidFill>
                  <a:srgbClr val="FF0000"/>
                </a:solidFill>
                <a:latin typeface="Calibri" panose="020F0502020204030204"/>
              </a:rPr>
              <a:t>??</a:t>
            </a:r>
          </a:p>
        </p:txBody>
      </p:sp>
      <p:sp>
        <p:nvSpPr>
          <p:cNvPr id="185" name="文字方塊 184">
            <a:extLst>
              <a:ext uri="{FF2B5EF4-FFF2-40B4-BE49-F238E27FC236}">
                <a16:creationId xmlns:a16="http://schemas.microsoft.com/office/drawing/2014/main" id="{14EFD57F-0D0F-93D3-7E95-73DF06C5516D}"/>
              </a:ext>
            </a:extLst>
          </p:cNvPr>
          <p:cNvSpPr txBox="1"/>
          <p:nvPr/>
        </p:nvSpPr>
        <p:spPr>
          <a:xfrm>
            <a:off x="8683308" y="5686788"/>
            <a:ext cx="961967" cy="246221"/>
          </a:xfrm>
          <a:prstGeom prst="rect">
            <a:avLst/>
          </a:prstGeom>
          <a:noFill/>
        </p:spPr>
        <p:txBody>
          <a:bodyPr wrap="square" rtlCol="0">
            <a:spAutoFit/>
          </a:bodyPr>
          <a:lstStyle/>
          <a:p>
            <a:r>
              <a:rPr lang="en-US" sz="1000" strike="sngStrike" dirty="0">
                <a:solidFill>
                  <a:srgbClr val="00B0F0"/>
                </a:solidFill>
                <a:latin typeface="Calibri" panose="020F0502020204030204"/>
              </a:rPr>
              <a:t>76x76x255c</a:t>
            </a:r>
            <a:r>
              <a:rPr lang="en-US" sz="1000" strike="sngStrike" dirty="0">
                <a:solidFill>
                  <a:srgbClr val="FF0000"/>
                </a:solidFill>
                <a:latin typeface="Calibri" panose="020F0502020204030204"/>
              </a:rPr>
              <a:t>??</a:t>
            </a:r>
          </a:p>
        </p:txBody>
      </p:sp>
      <p:sp>
        <p:nvSpPr>
          <p:cNvPr id="186" name="矩形 185">
            <a:extLst>
              <a:ext uri="{FF2B5EF4-FFF2-40B4-BE49-F238E27FC236}">
                <a16:creationId xmlns:a16="http://schemas.microsoft.com/office/drawing/2014/main" id="{4F580FCA-7F3E-595E-D335-3CC27DC7B1E3}"/>
              </a:ext>
            </a:extLst>
          </p:cNvPr>
          <p:cNvSpPr/>
          <p:nvPr/>
        </p:nvSpPr>
        <p:spPr>
          <a:xfrm>
            <a:off x="7232278" y="2969513"/>
            <a:ext cx="2222437" cy="553998"/>
          </a:xfrm>
          <a:prstGeom prst="rect">
            <a:avLst/>
          </a:prstGeom>
        </p:spPr>
        <p:txBody>
          <a:bodyPr wrap="square">
            <a:spAutoFit/>
          </a:bodyPr>
          <a:lstStyle/>
          <a:p>
            <a:r>
              <a:rPr lang="en-US" altLang="zh-TW" sz="1000" b="1" dirty="0">
                <a:solidFill>
                  <a:srgbClr val="3C5D26"/>
                </a:solidFill>
                <a:latin typeface="Calibri" panose="020F0502020204030204"/>
              </a:rPr>
              <a:t>3. Multi-Subnets: Detection Part – </a:t>
            </a:r>
          </a:p>
          <a:p>
            <a:r>
              <a:rPr lang="en-US" altLang="zh-TW" sz="1000" b="1" dirty="0" err="1">
                <a:solidFill>
                  <a:srgbClr val="3C5D26"/>
                </a:solidFill>
                <a:latin typeface="Calibri" panose="020F0502020204030204"/>
              </a:rPr>
              <a:t>Bbox</a:t>
            </a:r>
            <a:r>
              <a:rPr lang="en-US" altLang="zh-TW" sz="1000" b="1" dirty="0">
                <a:solidFill>
                  <a:srgbClr val="3C5D26"/>
                </a:solidFill>
                <a:latin typeface="Calibri" panose="020F0502020204030204"/>
              </a:rPr>
              <a:t> Regression (continue) Subnet and Classification (discrete) Subnet</a:t>
            </a:r>
            <a:endParaRPr lang="zh-TW" altLang="en-US" sz="1000" dirty="0">
              <a:solidFill>
                <a:prstClr val="black"/>
              </a:solidFill>
              <a:latin typeface="Calibri" panose="020F0502020204030204"/>
            </a:endParaRPr>
          </a:p>
        </p:txBody>
      </p:sp>
      <p:sp>
        <p:nvSpPr>
          <p:cNvPr id="187" name="文字方塊 186">
            <a:extLst>
              <a:ext uri="{FF2B5EF4-FFF2-40B4-BE49-F238E27FC236}">
                <a16:creationId xmlns:a16="http://schemas.microsoft.com/office/drawing/2014/main" id="{6ADC328A-3126-4E83-60F1-3D25FC148AC5}"/>
              </a:ext>
            </a:extLst>
          </p:cNvPr>
          <p:cNvSpPr txBox="1"/>
          <p:nvPr/>
        </p:nvSpPr>
        <p:spPr>
          <a:xfrm>
            <a:off x="6744107" y="1736256"/>
            <a:ext cx="653417" cy="246221"/>
          </a:xfrm>
          <a:prstGeom prst="rect">
            <a:avLst/>
          </a:prstGeom>
          <a:noFill/>
        </p:spPr>
        <p:txBody>
          <a:bodyPr wrap="square" rtlCol="0">
            <a:spAutoFit/>
          </a:bodyPr>
          <a:lstStyle/>
          <a:p>
            <a:r>
              <a:rPr lang="en-US" sz="1000" dirty="0">
                <a:solidFill>
                  <a:prstClr val="black"/>
                </a:solidFill>
                <a:latin typeface="Calibri" panose="020F0502020204030204"/>
              </a:rPr>
              <a:t>Detector</a:t>
            </a:r>
          </a:p>
        </p:txBody>
      </p:sp>
      <p:sp>
        <p:nvSpPr>
          <p:cNvPr id="188" name="矩形 187">
            <a:extLst>
              <a:ext uri="{FF2B5EF4-FFF2-40B4-BE49-F238E27FC236}">
                <a16:creationId xmlns:a16="http://schemas.microsoft.com/office/drawing/2014/main" id="{0B7714A6-9AB7-58E7-1E7C-96D4B6B37E3D}"/>
              </a:ext>
            </a:extLst>
          </p:cNvPr>
          <p:cNvSpPr/>
          <p:nvPr/>
        </p:nvSpPr>
        <p:spPr>
          <a:xfrm>
            <a:off x="6492468" y="519946"/>
            <a:ext cx="1810111"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x-none" sz="800" b="1" i="0" u="none" strike="noStrike" kern="0" cap="none" spc="0" normalizeH="0" baseline="0" noProof="0" dirty="0">
                <a:ln>
                  <a:noFill/>
                </a:ln>
                <a:solidFill>
                  <a:prstClr val="black"/>
                </a:solidFill>
                <a:effectLst/>
                <a:uLnTx/>
                <a:uFillTx/>
              </a:rPr>
              <a:t>Cross-Stage-Partial-connections (CSP)</a:t>
            </a:r>
            <a:r>
              <a:rPr kumimoji="0" lang="en-US" sz="800" b="1" i="0" u="none" strike="noStrike" kern="0" cap="none" spc="0" normalizeH="0" baseline="0" noProof="0" dirty="0">
                <a:ln>
                  <a:noFill/>
                </a:ln>
                <a:solidFill>
                  <a:prstClr val="black"/>
                </a:solidFill>
                <a:effectLst/>
                <a:uLnTx/>
                <a:uFillTx/>
                <a:latin typeface="Calibri" panose="020F0502020204030204"/>
              </a:rPr>
              <a:t>:</a:t>
            </a:r>
          </a:p>
        </p:txBody>
      </p:sp>
      <p:sp>
        <p:nvSpPr>
          <p:cNvPr id="189" name="矩形 188">
            <a:extLst>
              <a:ext uri="{FF2B5EF4-FFF2-40B4-BE49-F238E27FC236}">
                <a16:creationId xmlns:a16="http://schemas.microsoft.com/office/drawing/2014/main" id="{CCA2AD3C-36A8-0C44-F8AE-D7654A488E89}"/>
              </a:ext>
            </a:extLst>
          </p:cNvPr>
          <p:cNvSpPr/>
          <p:nvPr/>
        </p:nvSpPr>
        <p:spPr>
          <a:xfrm>
            <a:off x="2356695" y="6106138"/>
            <a:ext cx="720762"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x-none" sz="800" b="1" i="0" u="none" strike="noStrike" kern="0" cap="none" spc="0" normalizeH="0" baseline="0" noProof="0" dirty="0">
                <a:ln>
                  <a:noFill/>
                </a:ln>
                <a:solidFill>
                  <a:prstClr val="black"/>
                </a:solidFill>
                <a:effectLst/>
                <a:uLnTx/>
                <a:uFillTx/>
              </a:rPr>
              <a:t>Cross</a:t>
            </a:r>
            <a:r>
              <a:rPr kumimoji="0" lang="en-US" sz="800" b="1" i="0" u="none" strike="noStrike" kern="0" cap="none" spc="0" normalizeH="0" baseline="0" noProof="0" dirty="0">
                <a:ln>
                  <a:noFill/>
                </a:ln>
                <a:solidFill>
                  <a:prstClr val="black"/>
                </a:solidFill>
                <a:effectLst/>
                <a:uLnTx/>
                <a:uFillTx/>
                <a:latin typeface="Calibri" panose="020F0502020204030204"/>
              </a:rPr>
              <a:t> </a:t>
            </a:r>
            <a:r>
              <a:rPr kumimoji="0" lang="x-none" sz="800" b="1" i="0" u="none" strike="noStrike" kern="0" cap="none" spc="0" normalizeH="0" baseline="0" noProof="0" dirty="0">
                <a:ln>
                  <a:noFill/>
                </a:ln>
                <a:solidFill>
                  <a:prstClr val="black"/>
                </a:solidFill>
                <a:effectLst/>
                <a:uLnTx/>
                <a:uFillTx/>
              </a:rPr>
              <a:t>Stage</a:t>
            </a:r>
            <a:r>
              <a:rPr kumimoji="0" lang="en-US" sz="800" b="1" i="0" u="none" strike="noStrike" kern="0" cap="none" spc="0" normalizeH="0" baseline="0" noProof="0" dirty="0">
                <a:ln>
                  <a:noFill/>
                </a:ln>
                <a:solidFill>
                  <a:prstClr val="black"/>
                </a:solidFill>
                <a:effectLst/>
                <a:uLnTx/>
                <a:uFillTx/>
                <a:latin typeface="Calibri" panose="020F0502020204030204"/>
              </a:rPr>
              <a:t> </a:t>
            </a:r>
            <a:r>
              <a:rPr kumimoji="0" lang="x-none" sz="800" b="1" i="0" u="none" strike="noStrike" kern="0" cap="none" spc="0" normalizeH="0" baseline="0" noProof="0" dirty="0">
                <a:ln>
                  <a:noFill/>
                </a:ln>
                <a:solidFill>
                  <a:prstClr val="black"/>
                </a:solidFill>
                <a:effectLst/>
                <a:uLnTx/>
                <a:uFillTx/>
              </a:rPr>
              <a:t>Partial</a:t>
            </a:r>
            <a:r>
              <a:rPr kumimoji="0" lang="en-US" sz="800" b="1" i="0" u="none" strike="noStrike" kern="0" cap="none" spc="0" normalizeH="0" baseline="0" noProof="0" dirty="0">
                <a:ln>
                  <a:noFill/>
                </a:ln>
                <a:solidFill>
                  <a:prstClr val="black"/>
                </a:solidFill>
                <a:effectLst/>
                <a:uLnTx/>
                <a:uFillTx/>
                <a:latin typeface="Calibri" panose="020F0502020204030204"/>
              </a:rPr>
              <a:t> </a:t>
            </a:r>
            <a:r>
              <a:rPr kumimoji="0" lang="x-none" sz="800" b="1" i="0" u="none" strike="noStrike" kern="0" cap="none" spc="0" normalizeH="0" baseline="0" noProof="0" dirty="0">
                <a:ln>
                  <a:noFill/>
                </a:ln>
                <a:solidFill>
                  <a:prstClr val="black"/>
                </a:solidFill>
                <a:effectLst/>
                <a:uLnTx/>
                <a:uFillTx/>
              </a:rPr>
              <a:t>connections (CSP)</a:t>
            </a:r>
            <a:r>
              <a:rPr kumimoji="0" lang="en-US" sz="800" b="1" i="0" u="none" strike="noStrike" kern="0" cap="none" spc="0" normalizeH="0" baseline="0" noProof="0" dirty="0">
                <a:ln>
                  <a:noFill/>
                </a:ln>
                <a:solidFill>
                  <a:prstClr val="black"/>
                </a:solidFill>
                <a:effectLst/>
                <a:uLnTx/>
                <a:uFillTx/>
                <a:latin typeface="Calibri" panose="020F0502020204030204"/>
              </a:rPr>
              <a:t>:</a:t>
            </a:r>
          </a:p>
        </p:txBody>
      </p:sp>
      <p:sp>
        <p:nvSpPr>
          <p:cNvPr id="190" name="Rectangle 59">
            <a:extLst>
              <a:ext uri="{FF2B5EF4-FFF2-40B4-BE49-F238E27FC236}">
                <a16:creationId xmlns:a16="http://schemas.microsoft.com/office/drawing/2014/main" id="{0545CE16-E1C7-90B3-89A4-A9FE4D9EBF96}"/>
              </a:ext>
            </a:extLst>
          </p:cNvPr>
          <p:cNvSpPr/>
          <p:nvPr/>
        </p:nvSpPr>
        <p:spPr>
          <a:xfrm>
            <a:off x="4894263" y="5453149"/>
            <a:ext cx="821059" cy="276999"/>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Route -41</a:t>
            </a:r>
          </a:p>
        </p:txBody>
      </p:sp>
      <p:sp>
        <p:nvSpPr>
          <p:cNvPr id="191" name="Rectangle 60">
            <a:extLst>
              <a:ext uri="{FF2B5EF4-FFF2-40B4-BE49-F238E27FC236}">
                <a16:creationId xmlns:a16="http://schemas.microsoft.com/office/drawing/2014/main" id="{CBF3A075-7976-8593-3624-C5B9AC634835}"/>
              </a:ext>
            </a:extLst>
          </p:cNvPr>
          <p:cNvSpPr/>
          <p:nvPr/>
        </p:nvSpPr>
        <p:spPr>
          <a:xfrm>
            <a:off x="5405919" y="4674740"/>
            <a:ext cx="821059" cy="276999"/>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Route -18</a:t>
            </a:r>
          </a:p>
        </p:txBody>
      </p:sp>
      <p:cxnSp>
        <p:nvCxnSpPr>
          <p:cNvPr id="192" name="Straight Connector 6">
            <a:extLst>
              <a:ext uri="{FF2B5EF4-FFF2-40B4-BE49-F238E27FC236}">
                <a16:creationId xmlns:a16="http://schemas.microsoft.com/office/drawing/2014/main" id="{38149090-9D18-C853-1696-B8E58C7A73CC}"/>
              </a:ext>
            </a:extLst>
          </p:cNvPr>
          <p:cNvCxnSpPr>
            <a:cxnSpLocks/>
          </p:cNvCxnSpPr>
          <p:nvPr/>
        </p:nvCxnSpPr>
        <p:spPr>
          <a:xfrm flipV="1">
            <a:off x="697534" y="3671575"/>
            <a:ext cx="3391200" cy="0"/>
          </a:xfrm>
          <a:prstGeom prst="line">
            <a:avLst/>
          </a:prstGeom>
          <a:noFill/>
          <a:ln w="12700" cap="flat" cmpd="sng" algn="ctr">
            <a:solidFill>
              <a:srgbClr val="C00000"/>
            </a:solidFill>
            <a:prstDash val="solid"/>
            <a:miter lim="800000"/>
          </a:ln>
          <a:effectLst/>
        </p:spPr>
      </p:cxnSp>
      <p:cxnSp>
        <p:nvCxnSpPr>
          <p:cNvPr id="193" name="Straight Connector 6">
            <a:extLst>
              <a:ext uri="{FF2B5EF4-FFF2-40B4-BE49-F238E27FC236}">
                <a16:creationId xmlns:a16="http://schemas.microsoft.com/office/drawing/2014/main" id="{57D2C4F2-83AA-52E6-645D-B9A8BBA4CB5A}"/>
              </a:ext>
            </a:extLst>
          </p:cNvPr>
          <p:cNvCxnSpPr>
            <a:cxnSpLocks/>
          </p:cNvCxnSpPr>
          <p:nvPr/>
        </p:nvCxnSpPr>
        <p:spPr>
          <a:xfrm flipV="1">
            <a:off x="4124372" y="3673728"/>
            <a:ext cx="3348000" cy="0"/>
          </a:xfrm>
          <a:prstGeom prst="line">
            <a:avLst/>
          </a:prstGeom>
          <a:noFill/>
          <a:ln w="12700" cap="flat" cmpd="sng" algn="ctr">
            <a:solidFill>
              <a:srgbClr val="C00000"/>
            </a:solidFill>
            <a:prstDash val="solid"/>
            <a:miter lim="800000"/>
          </a:ln>
          <a:effectLst/>
        </p:spPr>
      </p:cxnSp>
      <p:cxnSp>
        <p:nvCxnSpPr>
          <p:cNvPr id="194" name="Straight Connector 6">
            <a:extLst>
              <a:ext uri="{FF2B5EF4-FFF2-40B4-BE49-F238E27FC236}">
                <a16:creationId xmlns:a16="http://schemas.microsoft.com/office/drawing/2014/main" id="{1E7EF5FD-E45E-1C5D-CBDD-0A17268B7754}"/>
              </a:ext>
            </a:extLst>
          </p:cNvPr>
          <p:cNvCxnSpPr>
            <a:cxnSpLocks/>
          </p:cNvCxnSpPr>
          <p:nvPr/>
        </p:nvCxnSpPr>
        <p:spPr>
          <a:xfrm flipV="1">
            <a:off x="7496184" y="3671028"/>
            <a:ext cx="1479600" cy="0"/>
          </a:xfrm>
          <a:prstGeom prst="line">
            <a:avLst/>
          </a:prstGeom>
          <a:noFill/>
          <a:ln w="12700" cap="flat" cmpd="sng" algn="ctr">
            <a:solidFill>
              <a:srgbClr val="C00000"/>
            </a:solidFill>
            <a:prstDash val="solid"/>
            <a:miter lim="800000"/>
          </a:ln>
          <a:effectLst/>
        </p:spPr>
      </p:cxnSp>
      <p:cxnSp>
        <p:nvCxnSpPr>
          <p:cNvPr id="195" name="Straight Connector 6">
            <a:extLst>
              <a:ext uri="{FF2B5EF4-FFF2-40B4-BE49-F238E27FC236}">
                <a16:creationId xmlns:a16="http://schemas.microsoft.com/office/drawing/2014/main" id="{F0052EC1-C0E9-74BD-BDAF-256979FC068D}"/>
              </a:ext>
            </a:extLst>
          </p:cNvPr>
          <p:cNvCxnSpPr>
            <a:cxnSpLocks/>
          </p:cNvCxnSpPr>
          <p:nvPr/>
        </p:nvCxnSpPr>
        <p:spPr>
          <a:xfrm flipV="1">
            <a:off x="137187" y="3672030"/>
            <a:ext cx="0" cy="727200"/>
          </a:xfrm>
          <a:prstGeom prst="line">
            <a:avLst/>
          </a:prstGeom>
          <a:noFill/>
          <a:ln w="12700" cap="flat" cmpd="sng" algn="ctr">
            <a:solidFill>
              <a:srgbClr val="C00000"/>
            </a:solidFill>
            <a:prstDash val="solid"/>
            <a:miter lim="800000"/>
          </a:ln>
          <a:effectLst/>
        </p:spPr>
      </p:cxnSp>
      <p:cxnSp>
        <p:nvCxnSpPr>
          <p:cNvPr id="196" name="Straight Connector 6">
            <a:extLst>
              <a:ext uri="{FF2B5EF4-FFF2-40B4-BE49-F238E27FC236}">
                <a16:creationId xmlns:a16="http://schemas.microsoft.com/office/drawing/2014/main" id="{1D1397EF-0A23-2DE1-85F4-FB4205A07D50}"/>
              </a:ext>
            </a:extLst>
          </p:cNvPr>
          <p:cNvCxnSpPr>
            <a:cxnSpLocks/>
          </p:cNvCxnSpPr>
          <p:nvPr/>
        </p:nvCxnSpPr>
        <p:spPr>
          <a:xfrm flipV="1">
            <a:off x="675253" y="3676263"/>
            <a:ext cx="0" cy="727200"/>
          </a:xfrm>
          <a:prstGeom prst="line">
            <a:avLst/>
          </a:prstGeom>
          <a:noFill/>
          <a:ln w="12700" cap="flat" cmpd="sng" algn="ctr">
            <a:solidFill>
              <a:srgbClr val="C00000"/>
            </a:solidFill>
            <a:prstDash val="solid"/>
            <a:miter lim="800000"/>
          </a:ln>
          <a:effectLst/>
        </p:spPr>
      </p:cxnSp>
      <p:sp>
        <p:nvSpPr>
          <p:cNvPr id="197" name="Rectangle 5">
            <a:extLst>
              <a:ext uri="{FF2B5EF4-FFF2-40B4-BE49-F238E27FC236}">
                <a16:creationId xmlns:a16="http://schemas.microsoft.com/office/drawing/2014/main" id="{C27C9B29-7431-4BE9-2398-7DDEA3D5014F}"/>
              </a:ext>
            </a:extLst>
          </p:cNvPr>
          <p:cNvSpPr/>
          <p:nvPr/>
        </p:nvSpPr>
        <p:spPr>
          <a:xfrm>
            <a:off x="713616" y="3460552"/>
            <a:ext cx="734400"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Connector 6">
            <a:extLst>
              <a:ext uri="{FF2B5EF4-FFF2-40B4-BE49-F238E27FC236}">
                <a16:creationId xmlns:a16="http://schemas.microsoft.com/office/drawing/2014/main" id="{D204A1A3-9762-2932-5E02-1E1FB02D4446}"/>
              </a:ext>
            </a:extLst>
          </p:cNvPr>
          <p:cNvCxnSpPr>
            <a:cxnSpLocks/>
          </p:cNvCxnSpPr>
          <p:nvPr/>
        </p:nvCxnSpPr>
        <p:spPr>
          <a:xfrm flipV="1">
            <a:off x="699687" y="3672030"/>
            <a:ext cx="0" cy="727200"/>
          </a:xfrm>
          <a:prstGeom prst="line">
            <a:avLst/>
          </a:prstGeom>
          <a:noFill/>
          <a:ln w="12700" cap="flat" cmpd="sng" algn="ctr">
            <a:solidFill>
              <a:srgbClr val="C00000"/>
            </a:solidFill>
            <a:prstDash val="solid"/>
            <a:miter lim="800000"/>
          </a:ln>
          <a:effectLst/>
        </p:spPr>
      </p:cxnSp>
      <p:cxnSp>
        <p:nvCxnSpPr>
          <p:cNvPr id="199" name="Straight Connector 6">
            <a:extLst>
              <a:ext uri="{FF2B5EF4-FFF2-40B4-BE49-F238E27FC236}">
                <a16:creationId xmlns:a16="http://schemas.microsoft.com/office/drawing/2014/main" id="{785FE08E-BD13-7CE8-2A3F-E653F8ABEF00}"/>
              </a:ext>
            </a:extLst>
          </p:cNvPr>
          <p:cNvCxnSpPr>
            <a:cxnSpLocks/>
          </p:cNvCxnSpPr>
          <p:nvPr/>
        </p:nvCxnSpPr>
        <p:spPr>
          <a:xfrm flipV="1">
            <a:off x="4092967" y="3670216"/>
            <a:ext cx="0" cy="727200"/>
          </a:xfrm>
          <a:prstGeom prst="line">
            <a:avLst/>
          </a:prstGeom>
          <a:noFill/>
          <a:ln w="12700" cap="flat" cmpd="sng" algn="ctr">
            <a:solidFill>
              <a:srgbClr val="C00000"/>
            </a:solidFill>
            <a:prstDash val="solid"/>
            <a:miter lim="800000"/>
          </a:ln>
          <a:effectLst/>
        </p:spPr>
      </p:cxnSp>
      <p:cxnSp>
        <p:nvCxnSpPr>
          <p:cNvPr id="200" name="Straight Connector 6">
            <a:extLst>
              <a:ext uri="{FF2B5EF4-FFF2-40B4-BE49-F238E27FC236}">
                <a16:creationId xmlns:a16="http://schemas.microsoft.com/office/drawing/2014/main" id="{F14387C2-D5C5-83FA-E588-1BF72C92F67C}"/>
              </a:ext>
            </a:extLst>
          </p:cNvPr>
          <p:cNvCxnSpPr>
            <a:cxnSpLocks/>
          </p:cNvCxnSpPr>
          <p:nvPr/>
        </p:nvCxnSpPr>
        <p:spPr>
          <a:xfrm flipV="1">
            <a:off x="694698" y="4401649"/>
            <a:ext cx="3402000" cy="0"/>
          </a:xfrm>
          <a:prstGeom prst="line">
            <a:avLst/>
          </a:prstGeom>
          <a:noFill/>
          <a:ln w="12700" cap="flat" cmpd="sng" algn="ctr">
            <a:solidFill>
              <a:srgbClr val="C00000"/>
            </a:solidFill>
            <a:prstDash val="solid"/>
            <a:miter lim="800000"/>
          </a:ln>
          <a:effectLst/>
        </p:spPr>
      </p:cxnSp>
      <p:cxnSp>
        <p:nvCxnSpPr>
          <p:cNvPr id="201" name="Straight Connector 6">
            <a:extLst>
              <a:ext uri="{FF2B5EF4-FFF2-40B4-BE49-F238E27FC236}">
                <a16:creationId xmlns:a16="http://schemas.microsoft.com/office/drawing/2014/main" id="{FFA997AF-70D2-25A4-53A2-F71226AE2E54}"/>
              </a:ext>
            </a:extLst>
          </p:cNvPr>
          <p:cNvCxnSpPr>
            <a:cxnSpLocks/>
          </p:cNvCxnSpPr>
          <p:nvPr/>
        </p:nvCxnSpPr>
        <p:spPr>
          <a:xfrm flipV="1">
            <a:off x="4120640" y="6186834"/>
            <a:ext cx="3348000" cy="0"/>
          </a:xfrm>
          <a:prstGeom prst="line">
            <a:avLst/>
          </a:prstGeom>
          <a:noFill/>
          <a:ln w="12700" cap="flat" cmpd="sng" algn="ctr">
            <a:solidFill>
              <a:srgbClr val="C00000"/>
            </a:solidFill>
            <a:prstDash val="solid"/>
            <a:miter lim="800000"/>
          </a:ln>
          <a:effectLst/>
        </p:spPr>
      </p:cxnSp>
      <p:cxnSp>
        <p:nvCxnSpPr>
          <p:cNvPr id="202" name="Straight Connector 6">
            <a:extLst>
              <a:ext uri="{FF2B5EF4-FFF2-40B4-BE49-F238E27FC236}">
                <a16:creationId xmlns:a16="http://schemas.microsoft.com/office/drawing/2014/main" id="{D74BCD3F-676B-5B85-CFC0-53ECB8CA234C}"/>
              </a:ext>
            </a:extLst>
          </p:cNvPr>
          <p:cNvCxnSpPr>
            <a:cxnSpLocks/>
          </p:cNvCxnSpPr>
          <p:nvPr/>
        </p:nvCxnSpPr>
        <p:spPr>
          <a:xfrm flipV="1">
            <a:off x="4122205" y="3673331"/>
            <a:ext cx="0" cy="2520000"/>
          </a:xfrm>
          <a:prstGeom prst="line">
            <a:avLst/>
          </a:prstGeom>
          <a:noFill/>
          <a:ln w="12700" cap="flat" cmpd="sng" algn="ctr">
            <a:solidFill>
              <a:srgbClr val="C00000"/>
            </a:solidFill>
            <a:prstDash val="solid"/>
            <a:miter lim="800000"/>
          </a:ln>
          <a:effectLst/>
        </p:spPr>
      </p:cxnSp>
      <p:cxnSp>
        <p:nvCxnSpPr>
          <p:cNvPr id="203" name="Straight Connector 6">
            <a:extLst>
              <a:ext uri="{FF2B5EF4-FFF2-40B4-BE49-F238E27FC236}">
                <a16:creationId xmlns:a16="http://schemas.microsoft.com/office/drawing/2014/main" id="{E397B19F-CE6C-6665-8D46-EC01EDB29F1A}"/>
              </a:ext>
            </a:extLst>
          </p:cNvPr>
          <p:cNvCxnSpPr>
            <a:cxnSpLocks/>
          </p:cNvCxnSpPr>
          <p:nvPr/>
        </p:nvCxnSpPr>
        <p:spPr>
          <a:xfrm flipV="1">
            <a:off x="7473592" y="3673331"/>
            <a:ext cx="0" cy="2520000"/>
          </a:xfrm>
          <a:prstGeom prst="line">
            <a:avLst/>
          </a:prstGeom>
          <a:noFill/>
          <a:ln w="12700" cap="flat" cmpd="sng" algn="ctr">
            <a:solidFill>
              <a:srgbClr val="C00000"/>
            </a:solidFill>
            <a:prstDash val="solid"/>
            <a:miter lim="800000"/>
          </a:ln>
          <a:effectLst/>
        </p:spPr>
      </p:cxnSp>
      <p:cxnSp>
        <p:nvCxnSpPr>
          <p:cNvPr id="204" name="Straight Connector 6">
            <a:extLst>
              <a:ext uri="{FF2B5EF4-FFF2-40B4-BE49-F238E27FC236}">
                <a16:creationId xmlns:a16="http://schemas.microsoft.com/office/drawing/2014/main" id="{30C3BFAE-804F-69F6-3E87-606EAE4B6417}"/>
              </a:ext>
            </a:extLst>
          </p:cNvPr>
          <p:cNvCxnSpPr>
            <a:cxnSpLocks/>
          </p:cNvCxnSpPr>
          <p:nvPr/>
        </p:nvCxnSpPr>
        <p:spPr>
          <a:xfrm flipV="1">
            <a:off x="7497200" y="3673728"/>
            <a:ext cx="0" cy="2527200"/>
          </a:xfrm>
          <a:prstGeom prst="line">
            <a:avLst/>
          </a:prstGeom>
          <a:noFill/>
          <a:ln w="12700" cap="flat" cmpd="sng" algn="ctr">
            <a:solidFill>
              <a:srgbClr val="C00000"/>
            </a:solidFill>
            <a:prstDash val="solid"/>
            <a:miter lim="800000"/>
          </a:ln>
          <a:effectLst/>
        </p:spPr>
      </p:cxnSp>
      <p:cxnSp>
        <p:nvCxnSpPr>
          <p:cNvPr id="205" name="Straight Connector 6">
            <a:extLst>
              <a:ext uri="{FF2B5EF4-FFF2-40B4-BE49-F238E27FC236}">
                <a16:creationId xmlns:a16="http://schemas.microsoft.com/office/drawing/2014/main" id="{EEF59296-5F73-2A9C-9F19-501E0A034B53}"/>
              </a:ext>
            </a:extLst>
          </p:cNvPr>
          <p:cNvCxnSpPr>
            <a:cxnSpLocks/>
          </p:cNvCxnSpPr>
          <p:nvPr/>
        </p:nvCxnSpPr>
        <p:spPr>
          <a:xfrm flipV="1">
            <a:off x="8975784" y="3673728"/>
            <a:ext cx="0" cy="2527200"/>
          </a:xfrm>
          <a:prstGeom prst="line">
            <a:avLst/>
          </a:prstGeom>
          <a:noFill/>
          <a:ln w="12700" cap="flat" cmpd="sng" algn="ctr">
            <a:solidFill>
              <a:srgbClr val="C00000"/>
            </a:solidFill>
            <a:prstDash val="solid"/>
            <a:miter lim="800000"/>
          </a:ln>
          <a:effectLst/>
        </p:spPr>
      </p:cxnSp>
      <p:cxnSp>
        <p:nvCxnSpPr>
          <p:cNvPr id="206" name="Straight Connector 6">
            <a:extLst>
              <a:ext uri="{FF2B5EF4-FFF2-40B4-BE49-F238E27FC236}">
                <a16:creationId xmlns:a16="http://schemas.microsoft.com/office/drawing/2014/main" id="{5258AC81-FD4B-DF2D-CB0B-2E43285F1B7D}"/>
              </a:ext>
            </a:extLst>
          </p:cNvPr>
          <p:cNvCxnSpPr>
            <a:cxnSpLocks/>
          </p:cNvCxnSpPr>
          <p:nvPr/>
        </p:nvCxnSpPr>
        <p:spPr>
          <a:xfrm flipV="1">
            <a:off x="7496184" y="6197063"/>
            <a:ext cx="1479600" cy="0"/>
          </a:xfrm>
          <a:prstGeom prst="line">
            <a:avLst/>
          </a:prstGeom>
          <a:noFill/>
          <a:ln w="12700" cap="flat" cmpd="sng" algn="ctr">
            <a:solidFill>
              <a:srgbClr val="C00000"/>
            </a:solidFill>
            <a:prstDash val="solid"/>
            <a:miter lim="800000"/>
          </a:ln>
          <a:effectLst/>
        </p:spPr>
      </p:cxnSp>
      <p:pic>
        <p:nvPicPr>
          <p:cNvPr id="207" name="圖片 206">
            <a:extLst>
              <a:ext uri="{FF2B5EF4-FFF2-40B4-BE49-F238E27FC236}">
                <a16:creationId xmlns:a16="http://schemas.microsoft.com/office/drawing/2014/main" id="{3F4A1F81-59CE-840B-7638-29A005B0AB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606" r="10401" b="6555"/>
          <a:stretch/>
        </p:blipFill>
        <p:spPr bwMode="auto">
          <a:xfrm>
            <a:off x="42367" y="5219026"/>
            <a:ext cx="768151" cy="637269"/>
          </a:xfrm>
          <a:prstGeom prst="rect">
            <a:avLst/>
          </a:prstGeom>
          <a:noFill/>
          <a:extLst>
            <a:ext uri="{909E8E84-426E-40DD-AFC4-6F175D3DCCD1}">
              <a14:hiddenFill xmlns:a14="http://schemas.microsoft.com/office/drawing/2010/main">
                <a:solidFill>
                  <a:srgbClr val="FFFFFF"/>
                </a:solidFill>
              </a14:hiddenFill>
            </a:ext>
          </a:extLst>
        </p:spPr>
      </p:pic>
      <p:pic>
        <p:nvPicPr>
          <p:cNvPr id="208" name="圖片 207">
            <a:extLst>
              <a:ext uri="{FF2B5EF4-FFF2-40B4-BE49-F238E27FC236}">
                <a16:creationId xmlns:a16="http://schemas.microsoft.com/office/drawing/2014/main" id="{78FCB309-6F2B-8B74-EBFE-B14D691ACA99}"/>
              </a:ext>
            </a:extLst>
          </p:cNvPr>
          <p:cNvPicPr>
            <a:picLocks noChangeAspect="1"/>
          </p:cNvPicPr>
          <p:nvPr/>
        </p:nvPicPr>
        <p:blipFill rotWithShape="1">
          <a:blip r:embed="rId8">
            <a:extLst>
              <a:ext uri="{28A0092B-C50C-407E-A947-70E740481C1C}">
                <a14:useLocalDpi xmlns:a14="http://schemas.microsoft.com/office/drawing/2010/main" val="0"/>
              </a:ext>
            </a:extLst>
          </a:blip>
          <a:srcRect l="18426" t="19137" r="18301" b="11723"/>
          <a:stretch/>
        </p:blipFill>
        <p:spPr>
          <a:xfrm>
            <a:off x="49292" y="4568492"/>
            <a:ext cx="755747" cy="646301"/>
          </a:xfrm>
          <a:prstGeom prst="rect">
            <a:avLst/>
          </a:prstGeom>
        </p:spPr>
      </p:pic>
      <p:sp>
        <p:nvSpPr>
          <p:cNvPr id="209" name="投影片編號版面配置區 12">
            <a:extLst>
              <a:ext uri="{FF2B5EF4-FFF2-40B4-BE49-F238E27FC236}">
                <a16:creationId xmlns:a16="http://schemas.microsoft.com/office/drawing/2014/main" id="{75B44896-7459-93E7-84CB-020494A6BE42}"/>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24</a:t>
            </a:fld>
            <a:endParaRPr lang="zh-TW" altLang="en-US">
              <a:solidFill>
                <a:prstClr val="black"/>
              </a:solidFill>
              <a:latin typeface="Calibri" panose="020F0502020204030204"/>
            </a:endParaRPr>
          </a:p>
        </p:txBody>
      </p:sp>
      <p:sp>
        <p:nvSpPr>
          <p:cNvPr id="210" name="矩形 209">
            <a:extLst>
              <a:ext uri="{FF2B5EF4-FFF2-40B4-BE49-F238E27FC236}">
                <a16:creationId xmlns:a16="http://schemas.microsoft.com/office/drawing/2014/main" id="{B0D1E382-69D3-5E39-F65A-112FE64A3FF9}"/>
              </a:ext>
            </a:extLst>
          </p:cNvPr>
          <p:cNvSpPr/>
          <p:nvPr/>
        </p:nvSpPr>
        <p:spPr>
          <a:xfrm>
            <a:off x="2430933" y="4665602"/>
            <a:ext cx="458780" cy="276999"/>
          </a:xfrm>
          <a:prstGeom prst="rect">
            <a:avLst/>
          </a:prstGeom>
        </p:spPr>
        <p:txBody>
          <a:bodyPr wrap="none">
            <a:spAutoFit/>
          </a:bodyPr>
          <a:lstStyle/>
          <a:p>
            <a:r>
              <a:rPr lang="en-US" altLang="zh-TW" sz="1200" b="1" dirty="0">
                <a:solidFill>
                  <a:srgbClr val="FF0000"/>
                </a:solidFill>
                <a:latin typeface="Times New Roman" panose="02020603050405020304" pitchFamily="18" charset="0"/>
                <a:cs typeface="Times New Roman" panose="02020603050405020304" pitchFamily="18" charset="0"/>
              </a:rPr>
              <a:t>SPP</a:t>
            </a:r>
            <a:endParaRPr lang="zh-TW" altLang="en-US" sz="1200" dirty="0">
              <a:solidFill>
                <a:prstClr val="black"/>
              </a:solidFill>
              <a:latin typeface="Calibri" panose="020F0502020204030204"/>
            </a:endParaRPr>
          </a:p>
        </p:txBody>
      </p:sp>
    </p:spTree>
    <p:extLst>
      <p:ext uri="{BB962C8B-B14F-4D97-AF65-F5344CB8AC3E}">
        <p14:creationId xmlns:p14="http://schemas.microsoft.com/office/powerpoint/2010/main" val="751521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0BE5-2FB3-689A-D1DF-192DC0755B4C}"/>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36377D28-5C3A-BD90-733A-98507EC3CA10}"/>
              </a:ext>
            </a:extLst>
          </p:cNvPr>
          <p:cNvSpPr>
            <a:spLocks noGrp="1"/>
          </p:cNvSpPr>
          <p:nvPr>
            <p:ph type="title"/>
          </p:nvPr>
        </p:nvSpPr>
        <p:spPr>
          <a:xfrm>
            <a:off x="13436" y="-96087"/>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505" name="內容版面配置區 2">
            <a:extLst>
              <a:ext uri="{FF2B5EF4-FFF2-40B4-BE49-F238E27FC236}">
                <a16:creationId xmlns:a16="http://schemas.microsoft.com/office/drawing/2014/main" id="{A21017E6-9FBB-C2D6-360B-C2A8DDCBED6A}"/>
              </a:ext>
            </a:extLst>
          </p:cNvPr>
          <p:cNvSpPr txBox="1">
            <a:spLocks/>
          </p:cNvSpPr>
          <p:nvPr/>
        </p:nvSpPr>
        <p:spPr>
          <a:xfrm>
            <a:off x="0" y="443570"/>
            <a:ext cx="9144000" cy="6414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ourier New" panose="02070309020205020404" pitchFamily="49" charset="0"/>
              <a:buChar char="o"/>
              <a:defRPr sz="1400" b="1" kern="1200" baseline="0">
                <a:solidFill>
                  <a:schemeClr val="tx1"/>
                </a:solidFill>
                <a:latin typeface="Times New Roman" panose="02020603050405020304" pitchFamily="18" charset="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sz="1400" kern="1200" baseline="0">
                <a:solidFill>
                  <a:schemeClr val="tx1"/>
                </a:solidFill>
                <a:latin typeface="Times New Roman" panose="02020603050405020304" pitchFamily="18" charset="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400" kern="1200" baseline="0">
                <a:solidFill>
                  <a:schemeClr val="tx1"/>
                </a:solidFill>
                <a:latin typeface="Times New Roman" panose="02020603050405020304" pitchFamily="18" charset="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CBM</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4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Conv: Convolution Layer. It is used to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extract features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in images.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BN: Batch Normalization. 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normalizes each layer’s inputs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by fixing means and variances.</a:t>
            </a:r>
            <a:b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b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solves the gradient vanishing problem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 achieves better convergence speed.</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Mish: Mish activation function. It is a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smooth function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 preserves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small negative</a:t>
            </a:r>
            <a:b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b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inputs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which is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easier to optimize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 hence the network generalizes better.</a:t>
            </a:r>
          </a:p>
          <a:p>
            <a:pPr marL="342900" marR="0" lvl="0" indent="-3429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CBL: similar to CBM, but the activation function is </a:t>
            </a:r>
            <a:r>
              <a:rPr kumimoji="0" lang="en-US" altLang="zh-TW" sz="1400" b="1"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Leaky ReLU </a:t>
            </a: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instead of Mish.</a:t>
            </a: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None/>
              <a:tabLst/>
              <a:defRPr/>
            </a:pPr>
            <a:endParaRPr kumimoji="0" lang="en-US" altLang="zh-TW" sz="14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Leaky ReLU: It is a modified version of ReLU. 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preserves negative inputs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a:t>
            </a:r>
            <a:b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b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solves gradient vanishing problem</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t>
            </a:r>
          </a:p>
          <a:p>
            <a:pPr marL="342900" marR="0" lvl="0" indent="-3429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CSPX: Cross Stage Partial Connections (“X” stands for the number of ResUnits)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Input feature maps will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be divided into 2 parts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The first part goes through CBLs and ResUnits. The second part goes through a CBL and becomes part of the input to the next layer.</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not only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retains</a:t>
            </a:r>
            <a:r>
              <a:rPr kumimoji="0" lang="zh-TW" altLang="en-US"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the</a:t>
            </a:r>
            <a:r>
              <a:rPr kumimoji="0" lang="zh-TW" altLang="en-US"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details</a:t>
            </a:r>
            <a:r>
              <a:rPr kumimoji="0" lang="zh-TW" altLang="en-US"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on</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the</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image</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but</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also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reduces the computational complexity</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t>
            </a:r>
          </a:p>
          <a:p>
            <a:pPr marL="342900" marR="0" lvl="0" indent="-3429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ResUnit: Residual Unit (the building block of ResNet)</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Input feature maps will go through 2 CBLs and a shortcut (not divided into 2 parts).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solves gradient vanishing problem</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and allows the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network to get deeper</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t>
            </a:r>
          </a:p>
          <a:p>
            <a:pPr marL="342000" marR="0" lvl="0" indent="-3420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SPP: Spatial Pyramid Pooling</a:t>
            </a: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is composed of multiple max-pooling layers.</a:t>
            </a: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increases receptive fields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to get more features and separates out the most significant context features.</a:t>
            </a:r>
            <a:endParaRPr kumimoji="0" lang="en-US" altLang="zh-TW"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p:txBody>
      </p:sp>
      <p:sp>
        <p:nvSpPr>
          <p:cNvPr id="506" name="投影片編號版面配置區 3">
            <a:extLst>
              <a:ext uri="{FF2B5EF4-FFF2-40B4-BE49-F238E27FC236}">
                <a16:creationId xmlns:a16="http://schemas.microsoft.com/office/drawing/2014/main" id="{391BD730-9617-D754-C881-F58EC7D3572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25</a:t>
            </a:fld>
            <a:endParaRPr lang="zh-TW" altLang="en-US">
              <a:solidFill>
                <a:prstClr val="black"/>
              </a:solidFill>
              <a:latin typeface="Calibri" panose="020F0502020204030204"/>
            </a:endParaRPr>
          </a:p>
        </p:txBody>
      </p:sp>
      <p:grpSp>
        <p:nvGrpSpPr>
          <p:cNvPr id="507" name="群組 506">
            <a:extLst>
              <a:ext uri="{FF2B5EF4-FFF2-40B4-BE49-F238E27FC236}">
                <a16:creationId xmlns:a16="http://schemas.microsoft.com/office/drawing/2014/main" id="{8CC24499-BD39-18DD-EA7A-236AFAF04970}"/>
              </a:ext>
            </a:extLst>
          </p:cNvPr>
          <p:cNvGrpSpPr/>
          <p:nvPr/>
        </p:nvGrpSpPr>
        <p:grpSpPr>
          <a:xfrm>
            <a:off x="6746448" y="2093397"/>
            <a:ext cx="2035697" cy="1074442"/>
            <a:chOff x="6645484" y="2802756"/>
            <a:chExt cx="2035697" cy="1074442"/>
          </a:xfrm>
        </p:grpSpPr>
        <p:pic>
          <p:nvPicPr>
            <p:cNvPr id="508" name="圖片 507">
              <a:extLst>
                <a:ext uri="{FF2B5EF4-FFF2-40B4-BE49-F238E27FC236}">
                  <a16:creationId xmlns:a16="http://schemas.microsoft.com/office/drawing/2014/main" id="{90F9C23B-655A-3744-B017-8164253BC7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02"/>
            <a:stretch/>
          </p:blipFill>
          <p:spPr bwMode="auto">
            <a:xfrm>
              <a:off x="6645484" y="2802756"/>
              <a:ext cx="946941" cy="871444"/>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a:extLst>
                <a:ext uri="{FF2B5EF4-FFF2-40B4-BE49-F238E27FC236}">
                  <a16:creationId xmlns:a16="http://schemas.microsoft.com/office/drawing/2014/main" id="{C820E1F3-67EA-ED5E-C4A0-E6DF34AD7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187"/>
            <a:stretch/>
          </p:blipFill>
          <p:spPr bwMode="auto">
            <a:xfrm>
              <a:off x="7702399" y="2802756"/>
              <a:ext cx="978782" cy="899763"/>
            </a:xfrm>
            <a:prstGeom prst="rect">
              <a:avLst/>
            </a:prstGeom>
            <a:noFill/>
            <a:extLst>
              <a:ext uri="{909E8E84-426E-40DD-AFC4-6F175D3DCCD1}">
                <a14:hiddenFill xmlns:a14="http://schemas.microsoft.com/office/drawing/2010/main">
                  <a:solidFill>
                    <a:srgbClr val="FFFFFF"/>
                  </a:solidFill>
                </a14:hiddenFill>
              </a:ext>
            </a:extLst>
          </p:spPr>
        </p:pic>
        <p:sp>
          <p:nvSpPr>
            <p:cNvPr id="510" name="文字方塊 509">
              <a:extLst>
                <a:ext uri="{FF2B5EF4-FFF2-40B4-BE49-F238E27FC236}">
                  <a16:creationId xmlns:a16="http://schemas.microsoft.com/office/drawing/2014/main" id="{DD083E36-D9EA-8734-2B6A-88CCF3A5DD54}"/>
                </a:ext>
              </a:extLst>
            </p:cNvPr>
            <p:cNvSpPr txBox="1"/>
            <p:nvPr/>
          </p:nvSpPr>
          <p:spPr>
            <a:xfrm>
              <a:off x="6645484" y="3627046"/>
              <a:ext cx="946941" cy="246221"/>
            </a:xfrm>
            <a:prstGeom prst="rect">
              <a:avLst/>
            </a:prstGeom>
            <a:noFill/>
          </p:spPr>
          <p:txBody>
            <a:bodyPr wrap="square" rtlCol="0">
              <a:spAutoFit/>
            </a:bodyPr>
            <a:lstStyle/>
            <a:p>
              <a:pPr algn="ctr"/>
              <a:r>
                <a:rPr lang="en-US" altLang="zh-TW" sz="1000" dirty="0">
                  <a:solidFill>
                    <a:prstClr val="black"/>
                  </a:solidFill>
                  <a:latin typeface="Times New Roman" panose="02020603050405020304" pitchFamily="18" charset="0"/>
                  <a:cs typeface="Times New Roman" panose="02020603050405020304" pitchFamily="18" charset="0"/>
                </a:rPr>
                <a:t>Leaky </a:t>
              </a:r>
              <a:r>
                <a:rPr lang="en-US" altLang="zh-TW" sz="1000" dirty="0" err="1">
                  <a:solidFill>
                    <a:prstClr val="black"/>
                  </a:solidFill>
                  <a:latin typeface="Times New Roman" panose="02020603050405020304" pitchFamily="18" charset="0"/>
                  <a:cs typeface="Times New Roman" panose="02020603050405020304" pitchFamily="18" charset="0"/>
                </a:rPr>
                <a:t>ReLU</a:t>
              </a:r>
              <a:endParaRPr lang="zh-TW" altLang="en-US" sz="1000" dirty="0">
                <a:solidFill>
                  <a:prstClr val="black"/>
                </a:solidFill>
                <a:latin typeface="Times New Roman" panose="02020603050405020304" pitchFamily="18" charset="0"/>
                <a:cs typeface="Times New Roman" panose="02020603050405020304" pitchFamily="18" charset="0"/>
              </a:endParaRPr>
            </a:p>
          </p:txBody>
        </p:sp>
        <p:sp>
          <p:nvSpPr>
            <p:cNvPr id="511" name="文字方塊 510">
              <a:extLst>
                <a:ext uri="{FF2B5EF4-FFF2-40B4-BE49-F238E27FC236}">
                  <a16:creationId xmlns:a16="http://schemas.microsoft.com/office/drawing/2014/main" id="{E81F512D-2FC4-EB99-A91F-934467697959}"/>
                </a:ext>
              </a:extLst>
            </p:cNvPr>
            <p:cNvSpPr txBox="1"/>
            <p:nvPr/>
          </p:nvSpPr>
          <p:spPr>
            <a:xfrm>
              <a:off x="7702399" y="3630977"/>
              <a:ext cx="978782" cy="246221"/>
            </a:xfrm>
            <a:prstGeom prst="rect">
              <a:avLst/>
            </a:prstGeom>
            <a:noFill/>
          </p:spPr>
          <p:txBody>
            <a:bodyPr wrap="square" rtlCol="0">
              <a:spAutoFit/>
            </a:bodyPr>
            <a:lstStyle/>
            <a:p>
              <a:pPr algn="ctr"/>
              <a:r>
                <a:rPr lang="en-US" altLang="zh-TW" sz="1000" dirty="0" err="1">
                  <a:solidFill>
                    <a:prstClr val="black"/>
                  </a:solidFill>
                  <a:latin typeface="Times New Roman" panose="02020603050405020304" pitchFamily="18" charset="0"/>
                  <a:cs typeface="Times New Roman" panose="02020603050405020304" pitchFamily="18" charset="0"/>
                </a:rPr>
                <a:t>ReLU</a:t>
              </a:r>
              <a:endParaRPr lang="zh-TW" altLang="en-US" sz="1000" dirty="0">
                <a:solidFill>
                  <a:prstClr val="black"/>
                </a:solidFill>
                <a:latin typeface="Times New Roman" panose="02020603050405020304" pitchFamily="18" charset="0"/>
                <a:cs typeface="Times New Roman" panose="02020603050405020304" pitchFamily="18" charset="0"/>
              </a:endParaRPr>
            </a:p>
          </p:txBody>
        </p:sp>
      </p:grpSp>
      <p:grpSp>
        <p:nvGrpSpPr>
          <p:cNvPr id="512" name="群組 511">
            <a:extLst>
              <a:ext uri="{FF2B5EF4-FFF2-40B4-BE49-F238E27FC236}">
                <a16:creationId xmlns:a16="http://schemas.microsoft.com/office/drawing/2014/main" id="{9CD1A2A9-57F6-0349-98C6-99E6958B2A7A}"/>
              </a:ext>
            </a:extLst>
          </p:cNvPr>
          <p:cNvGrpSpPr/>
          <p:nvPr/>
        </p:nvGrpSpPr>
        <p:grpSpPr>
          <a:xfrm>
            <a:off x="492122" y="673221"/>
            <a:ext cx="1379855" cy="276999"/>
            <a:chOff x="887181" y="4687782"/>
            <a:chExt cx="1379855" cy="276999"/>
          </a:xfrm>
        </p:grpSpPr>
        <p:grpSp>
          <p:nvGrpSpPr>
            <p:cNvPr id="513" name="群組 512">
              <a:extLst>
                <a:ext uri="{FF2B5EF4-FFF2-40B4-BE49-F238E27FC236}">
                  <a16:creationId xmlns:a16="http://schemas.microsoft.com/office/drawing/2014/main" id="{B99278DE-CADF-221E-652C-F39C9997E134}"/>
                </a:ext>
              </a:extLst>
            </p:cNvPr>
            <p:cNvGrpSpPr/>
            <p:nvPr/>
          </p:nvGrpSpPr>
          <p:grpSpPr>
            <a:xfrm>
              <a:off x="887181" y="4715346"/>
              <a:ext cx="385130" cy="222446"/>
              <a:chOff x="904331" y="5049688"/>
              <a:chExt cx="385130" cy="222446"/>
            </a:xfrm>
          </p:grpSpPr>
          <p:sp>
            <p:nvSpPr>
              <p:cNvPr id="524" name="矩形: 圓角 523">
                <a:extLst>
                  <a:ext uri="{FF2B5EF4-FFF2-40B4-BE49-F238E27FC236}">
                    <a16:creationId xmlns:a16="http://schemas.microsoft.com/office/drawing/2014/main" id="{0D41F268-1135-F8CF-0373-FE914C9F1006}"/>
                  </a:ext>
                </a:extLst>
              </p:cNvPr>
              <p:cNvSpPr/>
              <p:nvPr/>
            </p:nvSpPr>
            <p:spPr>
              <a:xfrm>
                <a:off x="967822" y="5049688"/>
                <a:ext cx="262743" cy="222446"/>
              </a:xfrm>
              <a:prstGeom prst="roundRect">
                <a:avLst/>
              </a:prstGeom>
              <a:solidFill>
                <a:srgbClr val="F1FA1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5" name="文字方塊 524">
                <a:extLst>
                  <a:ext uri="{FF2B5EF4-FFF2-40B4-BE49-F238E27FC236}">
                    <a16:creationId xmlns:a16="http://schemas.microsoft.com/office/drawing/2014/main" id="{AD66292E-9E11-E0AD-664E-9E22B9B12906}"/>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CBM</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14" name="群組 513">
              <a:extLst>
                <a:ext uri="{FF2B5EF4-FFF2-40B4-BE49-F238E27FC236}">
                  <a16:creationId xmlns:a16="http://schemas.microsoft.com/office/drawing/2014/main" id="{6E33FA4B-663F-EC17-E9AC-5FC7B1691708}"/>
                </a:ext>
              </a:extLst>
            </p:cNvPr>
            <p:cNvGrpSpPr/>
            <p:nvPr/>
          </p:nvGrpSpPr>
          <p:grpSpPr>
            <a:xfrm>
              <a:off x="1601343" y="4718777"/>
              <a:ext cx="385130" cy="222446"/>
              <a:chOff x="904331" y="5049688"/>
              <a:chExt cx="385130" cy="222446"/>
            </a:xfrm>
          </p:grpSpPr>
          <p:sp>
            <p:nvSpPr>
              <p:cNvPr id="522" name="矩形: 圓角 521">
                <a:extLst>
                  <a:ext uri="{FF2B5EF4-FFF2-40B4-BE49-F238E27FC236}">
                    <a16:creationId xmlns:a16="http://schemas.microsoft.com/office/drawing/2014/main" id="{9B707DE5-63A1-D712-04AE-B2F926DB89B1}"/>
                  </a:ext>
                </a:extLst>
              </p:cNvPr>
              <p:cNvSpPr/>
              <p:nvPr/>
            </p:nvSpPr>
            <p:spPr>
              <a:xfrm>
                <a:off x="967822" y="5049688"/>
                <a:ext cx="262743" cy="222446"/>
              </a:xfrm>
              <a:prstGeom prst="roundRect">
                <a:avLst/>
              </a:prstGeom>
              <a:solidFill>
                <a:srgbClr val="E4B8BA"/>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3" name="文字方塊 522">
                <a:extLst>
                  <a:ext uri="{FF2B5EF4-FFF2-40B4-BE49-F238E27FC236}">
                    <a16:creationId xmlns:a16="http://schemas.microsoft.com/office/drawing/2014/main" id="{637B366C-A7D7-3E80-D6A5-94A2DB2A6B16}"/>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BN</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15" name="群組 514">
              <a:extLst>
                <a:ext uri="{FF2B5EF4-FFF2-40B4-BE49-F238E27FC236}">
                  <a16:creationId xmlns:a16="http://schemas.microsoft.com/office/drawing/2014/main" id="{39545F5D-CECC-2400-7359-8C3CDC47F612}"/>
                </a:ext>
              </a:extLst>
            </p:cNvPr>
            <p:cNvGrpSpPr/>
            <p:nvPr/>
          </p:nvGrpSpPr>
          <p:grpSpPr>
            <a:xfrm>
              <a:off x="1881906" y="4721041"/>
              <a:ext cx="385130" cy="222446"/>
              <a:chOff x="904331" y="5049688"/>
              <a:chExt cx="385130" cy="222446"/>
            </a:xfrm>
          </p:grpSpPr>
          <p:sp>
            <p:nvSpPr>
              <p:cNvPr id="520" name="矩形: 圓角 519">
                <a:extLst>
                  <a:ext uri="{FF2B5EF4-FFF2-40B4-BE49-F238E27FC236}">
                    <a16:creationId xmlns:a16="http://schemas.microsoft.com/office/drawing/2014/main" id="{8B9E3BBD-DA31-B3E5-F169-C8448B44ACC9}"/>
                  </a:ext>
                </a:extLst>
              </p:cNvPr>
              <p:cNvSpPr/>
              <p:nvPr/>
            </p:nvSpPr>
            <p:spPr>
              <a:xfrm>
                <a:off x="967822" y="5049688"/>
                <a:ext cx="262743" cy="222446"/>
              </a:xfrm>
              <a:prstGeom prst="roundRect">
                <a:avLst/>
              </a:prstGeom>
              <a:solidFill>
                <a:srgbClr val="F1FA1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1" name="文字方塊 520">
                <a:extLst>
                  <a:ext uri="{FF2B5EF4-FFF2-40B4-BE49-F238E27FC236}">
                    <a16:creationId xmlns:a16="http://schemas.microsoft.com/office/drawing/2014/main" id="{7369AAF5-FA49-55FD-07DF-44D2B4BF694F}"/>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black"/>
                    </a:solidFill>
                    <a:effectLst/>
                    <a:uLnTx/>
                    <a:uFillTx/>
                    <a:latin typeface="Calibri" panose="020F0502020204030204"/>
                  </a:rPr>
                  <a:t>Mish</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16" name="群組 515">
              <a:extLst>
                <a:ext uri="{FF2B5EF4-FFF2-40B4-BE49-F238E27FC236}">
                  <a16:creationId xmlns:a16="http://schemas.microsoft.com/office/drawing/2014/main" id="{6BA4E356-E80B-2E73-137B-7D11FA7A9652}"/>
                </a:ext>
              </a:extLst>
            </p:cNvPr>
            <p:cNvGrpSpPr/>
            <p:nvPr/>
          </p:nvGrpSpPr>
          <p:grpSpPr>
            <a:xfrm>
              <a:off x="1323845" y="4721041"/>
              <a:ext cx="385130" cy="222446"/>
              <a:chOff x="904331" y="5049688"/>
              <a:chExt cx="385130" cy="222446"/>
            </a:xfrm>
          </p:grpSpPr>
          <p:sp>
            <p:nvSpPr>
              <p:cNvPr id="518" name="矩形: 圓角 517">
                <a:extLst>
                  <a:ext uri="{FF2B5EF4-FFF2-40B4-BE49-F238E27FC236}">
                    <a16:creationId xmlns:a16="http://schemas.microsoft.com/office/drawing/2014/main" id="{D26D3294-F735-59A9-7166-1D90600DE9D0}"/>
                  </a:ext>
                </a:extLst>
              </p:cNvPr>
              <p:cNvSpPr/>
              <p:nvPr/>
            </p:nvSpPr>
            <p:spPr>
              <a:xfrm>
                <a:off x="967822" y="5049688"/>
                <a:ext cx="262743" cy="222446"/>
              </a:xfrm>
              <a:prstGeom prst="roundRect">
                <a:avLst/>
              </a:prstGeom>
              <a:solidFill>
                <a:srgbClr val="62399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9" name="文字方塊 518">
                <a:extLst>
                  <a:ext uri="{FF2B5EF4-FFF2-40B4-BE49-F238E27FC236}">
                    <a16:creationId xmlns:a16="http://schemas.microsoft.com/office/drawing/2014/main" id="{B409D1C3-C2C5-FE58-3AF4-12610BB96291}"/>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white"/>
                    </a:solidFill>
                    <a:effectLst/>
                    <a:uLnTx/>
                    <a:uFillTx/>
                    <a:latin typeface="Calibri" panose="020F0502020204030204"/>
                  </a:rPr>
                  <a:t>Conv</a:t>
                </a:r>
                <a:endParaRPr kumimoji="0" lang="zh-TW" altLang="en-US" sz="700" b="0" i="0" u="none" strike="noStrike" kern="0" cap="none" spc="0" normalizeH="0" baseline="0" noProof="0" dirty="0">
                  <a:ln>
                    <a:noFill/>
                  </a:ln>
                  <a:solidFill>
                    <a:prstClr val="white"/>
                  </a:solidFill>
                  <a:effectLst/>
                  <a:uLnTx/>
                  <a:uFillTx/>
                  <a:latin typeface="Calibri" panose="020F0502020204030204"/>
                </a:endParaRPr>
              </a:p>
            </p:txBody>
          </p:sp>
        </p:grpSp>
        <p:sp>
          <p:nvSpPr>
            <p:cNvPr id="517" name="文字方塊 516">
              <a:extLst>
                <a:ext uri="{FF2B5EF4-FFF2-40B4-BE49-F238E27FC236}">
                  <a16:creationId xmlns:a16="http://schemas.microsoft.com/office/drawing/2014/main" id="{41197996-E9DD-FCFD-113F-5931D1F6E83C}"/>
                </a:ext>
              </a:extLst>
            </p:cNvPr>
            <p:cNvSpPr txBox="1"/>
            <p:nvPr/>
          </p:nvSpPr>
          <p:spPr>
            <a:xfrm>
              <a:off x="1180973" y="4687782"/>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26" name="群組 525">
            <a:extLst>
              <a:ext uri="{FF2B5EF4-FFF2-40B4-BE49-F238E27FC236}">
                <a16:creationId xmlns:a16="http://schemas.microsoft.com/office/drawing/2014/main" id="{374A052F-839C-2F23-7825-A3412ADCDF97}"/>
              </a:ext>
            </a:extLst>
          </p:cNvPr>
          <p:cNvGrpSpPr/>
          <p:nvPr/>
        </p:nvGrpSpPr>
        <p:grpSpPr>
          <a:xfrm>
            <a:off x="492122" y="2215516"/>
            <a:ext cx="1385297" cy="276999"/>
            <a:chOff x="887181" y="4687782"/>
            <a:chExt cx="1385297" cy="276999"/>
          </a:xfrm>
        </p:grpSpPr>
        <p:grpSp>
          <p:nvGrpSpPr>
            <p:cNvPr id="527" name="群組 526">
              <a:extLst>
                <a:ext uri="{FF2B5EF4-FFF2-40B4-BE49-F238E27FC236}">
                  <a16:creationId xmlns:a16="http://schemas.microsoft.com/office/drawing/2014/main" id="{B7D3836E-2C30-1937-A9CB-83D84D7346EF}"/>
                </a:ext>
              </a:extLst>
            </p:cNvPr>
            <p:cNvGrpSpPr/>
            <p:nvPr/>
          </p:nvGrpSpPr>
          <p:grpSpPr>
            <a:xfrm>
              <a:off x="887181" y="4715346"/>
              <a:ext cx="385130" cy="222446"/>
              <a:chOff x="904331" y="5049688"/>
              <a:chExt cx="385130" cy="222446"/>
            </a:xfrm>
          </p:grpSpPr>
          <p:sp>
            <p:nvSpPr>
              <p:cNvPr id="538" name="矩形: 圓角 537">
                <a:extLst>
                  <a:ext uri="{FF2B5EF4-FFF2-40B4-BE49-F238E27FC236}">
                    <a16:creationId xmlns:a16="http://schemas.microsoft.com/office/drawing/2014/main" id="{96A36F38-3EC7-218D-8F76-BED4CC5BFF48}"/>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9" name="文字方塊 538">
                <a:extLst>
                  <a:ext uri="{FF2B5EF4-FFF2-40B4-BE49-F238E27FC236}">
                    <a16:creationId xmlns:a16="http://schemas.microsoft.com/office/drawing/2014/main" id="{458CA8BB-1C8C-37A8-9E03-D0FB98829542}"/>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28" name="群組 527">
              <a:extLst>
                <a:ext uri="{FF2B5EF4-FFF2-40B4-BE49-F238E27FC236}">
                  <a16:creationId xmlns:a16="http://schemas.microsoft.com/office/drawing/2014/main" id="{96D22E3C-D457-92A9-BAE6-ABFB11E94145}"/>
                </a:ext>
              </a:extLst>
            </p:cNvPr>
            <p:cNvGrpSpPr/>
            <p:nvPr/>
          </p:nvGrpSpPr>
          <p:grpSpPr>
            <a:xfrm>
              <a:off x="1601343" y="4718777"/>
              <a:ext cx="385130" cy="222446"/>
              <a:chOff x="904331" y="5049688"/>
              <a:chExt cx="385130" cy="222446"/>
            </a:xfrm>
          </p:grpSpPr>
          <p:sp>
            <p:nvSpPr>
              <p:cNvPr id="536" name="矩形: 圓角 535">
                <a:extLst>
                  <a:ext uri="{FF2B5EF4-FFF2-40B4-BE49-F238E27FC236}">
                    <a16:creationId xmlns:a16="http://schemas.microsoft.com/office/drawing/2014/main" id="{D586B2DA-FD62-2745-25CD-775FE3C3898C}"/>
                  </a:ext>
                </a:extLst>
              </p:cNvPr>
              <p:cNvSpPr/>
              <p:nvPr/>
            </p:nvSpPr>
            <p:spPr>
              <a:xfrm>
                <a:off x="967822" y="5049688"/>
                <a:ext cx="262743" cy="222446"/>
              </a:xfrm>
              <a:prstGeom prst="roundRect">
                <a:avLst/>
              </a:prstGeom>
              <a:solidFill>
                <a:srgbClr val="E4B8BA"/>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7" name="文字方塊 536">
                <a:extLst>
                  <a:ext uri="{FF2B5EF4-FFF2-40B4-BE49-F238E27FC236}">
                    <a16:creationId xmlns:a16="http://schemas.microsoft.com/office/drawing/2014/main" id="{3780F439-6380-316A-1FB2-783C3B4AE4C0}"/>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BN</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29" name="群組 528">
              <a:extLst>
                <a:ext uri="{FF2B5EF4-FFF2-40B4-BE49-F238E27FC236}">
                  <a16:creationId xmlns:a16="http://schemas.microsoft.com/office/drawing/2014/main" id="{526DB16A-946A-DB28-79E9-803E2B0C5FAB}"/>
                </a:ext>
              </a:extLst>
            </p:cNvPr>
            <p:cNvGrpSpPr/>
            <p:nvPr/>
          </p:nvGrpSpPr>
          <p:grpSpPr>
            <a:xfrm>
              <a:off x="1887348" y="4721041"/>
              <a:ext cx="385130" cy="236286"/>
              <a:chOff x="909773" y="5049688"/>
              <a:chExt cx="385130" cy="236286"/>
            </a:xfrm>
          </p:grpSpPr>
          <p:sp>
            <p:nvSpPr>
              <p:cNvPr id="534" name="矩形: 圓角 533">
                <a:extLst>
                  <a:ext uri="{FF2B5EF4-FFF2-40B4-BE49-F238E27FC236}">
                    <a16:creationId xmlns:a16="http://schemas.microsoft.com/office/drawing/2014/main" id="{DADA2411-48C8-E800-7E64-ADAE97C90F1E}"/>
                  </a:ext>
                </a:extLst>
              </p:cNvPr>
              <p:cNvSpPr/>
              <p:nvPr/>
            </p:nvSpPr>
            <p:spPr>
              <a:xfrm>
                <a:off x="967822" y="5049688"/>
                <a:ext cx="262743" cy="222446"/>
              </a:xfrm>
              <a:prstGeom prst="roundRect">
                <a:avLst/>
              </a:prstGeom>
              <a:solidFill>
                <a:srgbClr val="BDD2A2"/>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5" name="文字方塊 534">
                <a:extLst>
                  <a:ext uri="{FF2B5EF4-FFF2-40B4-BE49-F238E27FC236}">
                    <a16:creationId xmlns:a16="http://schemas.microsoft.com/office/drawing/2014/main" id="{C94EC06F-FE16-904B-4431-3141877FE675}"/>
                  </a:ext>
                </a:extLst>
              </p:cNvPr>
              <p:cNvSpPr txBox="1"/>
              <p:nvPr/>
            </p:nvSpPr>
            <p:spPr>
              <a:xfrm>
                <a:off x="909773" y="5060207"/>
                <a:ext cx="385130" cy="225767"/>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600" b="0" i="0" u="none" strike="noStrike" kern="0" cap="none" spc="0" normalizeH="0" baseline="0" noProof="0" dirty="0">
                    <a:ln>
                      <a:noFill/>
                    </a:ln>
                    <a:solidFill>
                      <a:prstClr val="black"/>
                    </a:solidFill>
                    <a:effectLst/>
                    <a:uLnTx/>
                    <a:uFillTx/>
                    <a:latin typeface="Calibri" panose="020F0502020204030204"/>
                  </a:rPr>
                  <a:t>Leaky</a:t>
                </a:r>
              </a:p>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600" b="0" i="0" u="none" strike="noStrike" kern="0" cap="none" spc="0" normalizeH="0" baseline="0" noProof="0" dirty="0" err="1">
                    <a:ln>
                      <a:noFill/>
                    </a:ln>
                    <a:solidFill>
                      <a:prstClr val="black"/>
                    </a:solidFill>
                    <a:effectLst/>
                    <a:uLnTx/>
                    <a:uFillTx/>
                    <a:latin typeface="Calibri" panose="020F0502020204030204"/>
                  </a:rPr>
                  <a:t>relu</a:t>
                </a:r>
                <a:endParaRPr kumimoji="0" lang="zh-TW" altLang="en-US" sz="6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30" name="群組 529">
              <a:extLst>
                <a:ext uri="{FF2B5EF4-FFF2-40B4-BE49-F238E27FC236}">
                  <a16:creationId xmlns:a16="http://schemas.microsoft.com/office/drawing/2014/main" id="{C3748930-302B-CE5E-A5C7-CB3F88CEF995}"/>
                </a:ext>
              </a:extLst>
            </p:cNvPr>
            <p:cNvGrpSpPr/>
            <p:nvPr/>
          </p:nvGrpSpPr>
          <p:grpSpPr>
            <a:xfrm>
              <a:off x="1323845" y="4721041"/>
              <a:ext cx="385130" cy="222446"/>
              <a:chOff x="904331" y="5049688"/>
              <a:chExt cx="385130" cy="222446"/>
            </a:xfrm>
          </p:grpSpPr>
          <p:sp>
            <p:nvSpPr>
              <p:cNvPr id="532" name="矩形: 圓角 531">
                <a:extLst>
                  <a:ext uri="{FF2B5EF4-FFF2-40B4-BE49-F238E27FC236}">
                    <a16:creationId xmlns:a16="http://schemas.microsoft.com/office/drawing/2014/main" id="{65C09CAB-A9AC-FFAA-DF5D-F8C8523B5E36}"/>
                  </a:ext>
                </a:extLst>
              </p:cNvPr>
              <p:cNvSpPr/>
              <p:nvPr/>
            </p:nvSpPr>
            <p:spPr>
              <a:xfrm>
                <a:off x="967822" y="5049688"/>
                <a:ext cx="262743" cy="222446"/>
              </a:xfrm>
              <a:prstGeom prst="roundRect">
                <a:avLst/>
              </a:prstGeom>
              <a:solidFill>
                <a:srgbClr val="62399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3" name="文字方塊 532">
                <a:extLst>
                  <a:ext uri="{FF2B5EF4-FFF2-40B4-BE49-F238E27FC236}">
                    <a16:creationId xmlns:a16="http://schemas.microsoft.com/office/drawing/2014/main" id="{C7E5FC11-A0AF-1EA4-8BA8-6B50FA64E6E3}"/>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white"/>
                    </a:solidFill>
                    <a:effectLst/>
                    <a:uLnTx/>
                    <a:uFillTx/>
                    <a:latin typeface="Calibri" panose="020F0502020204030204"/>
                  </a:rPr>
                  <a:t>Conv</a:t>
                </a:r>
                <a:endParaRPr kumimoji="0" lang="zh-TW" altLang="en-US" sz="700" b="0" i="0" u="none" strike="noStrike" kern="0" cap="none" spc="0" normalizeH="0" baseline="0" noProof="0" dirty="0">
                  <a:ln>
                    <a:noFill/>
                  </a:ln>
                  <a:solidFill>
                    <a:prstClr val="white"/>
                  </a:solidFill>
                  <a:effectLst/>
                  <a:uLnTx/>
                  <a:uFillTx/>
                  <a:latin typeface="Calibri" panose="020F0502020204030204"/>
                </a:endParaRPr>
              </a:p>
            </p:txBody>
          </p:sp>
        </p:grpSp>
        <p:sp>
          <p:nvSpPr>
            <p:cNvPr id="531" name="文字方塊 530">
              <a:extLst>
                <a:ext uri="{FF2B5EF4-FFF2-40B4-BE49-F238E27FC236}">
                  <a16:creationId xmlns:a16="http://schemas.microsoft.com/office/drawing/2014/main" id="{057B4161-A445-9B01-2205-FE799C66F0EA}"/>
                </a:ext>
              </a:extLst>
            </p:cNvPr>
            <p:cNvSpPr txBox="1"/>
            <p:nvPr/>
          </p:nvSpPr>
          <p:spPr>
            <a:xfrm>
              <a:off x="1180973" y="4687782"/>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40" name="群組 539">
            <a:extLst>
              <a:ext uri="{FF2B5EF4-FFF2-40B4-BE49-F238E27FC236}">
                <a16:creationId xmlns:a16="http://schemas.microsoft.com/office/drawing/2014/main" id="{5EA0426E-F071-4C47-A52A-5D9FBA6A37AF}"/>
              </a:ext>
            </a:extLst>
          </p:cNvPr>
          <p:cNvGrpSpPr/>
          <p:nvPr/>
        </p:nvGrpSpPr>
        <p:grpSpPr>
          <a:xfrm>
            <a:off x="493663" y="4715767"/>
            <a:ext cx="1849328" cy="623791"/>
            <a:chOff x="2573691" y="5408713"/>
            <a:chExt cx="1849328" cy="623791"/>
          </a:xfrm>
        </p:grpSpPr>
        <p:sp>
          <p:nvSpPr>
            <p:cNvPr id="541" name="矩形: 圓角 540">
              <a:extLst>
                <a:ext uri="{FF2B5EF4-FFF2-40B4-BE49-F238E27FC236}">
                  <a16:creationId xmlns:a16="http://schemas.microsoft.com/office/drawing/2014/main" id="{09373A65-4FB4-B724-1522-337F5C3555A5}"/>
                </a:ext>
              </a:extLst>
            </p:cNvPr>
            <p:cNvSpPr/>
            <p:nvPr/>
          </p:nvSpPr>
          <p:spPr>
            <a:xfrm>
              <a:off x="2634885" y="5436491"/>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2" name="文字方塊 541">
              <a:extLst>
                <a:ext uri="{FF2B5EF4-FFF2-40B4-BE49-F238E27FC236}">
                  <a16:creationId xmlns:a16="http://schemas.microsoft.com/office/drawing/2014/main" id="{0182AA71-5279-C61A-A22A-DE9E4D09E651}"/>
                </a:ext>
              </a:extLst>
            </p:cNvPr>
            <p:cNvSpPr txBox="1"/>
            <p:nvPr/>
          </p:nvSpPr>
          <p:spPr>
            <a:xfrm>
              <a:off x="2573691" y="5431711"/>
              <a:ext cx="385130" cy="270267"/>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Res</a:t>
              </a:r>
              <a:br>
                <a:rPr kumimoji="0" lang="en-US" altLang="zh-TW" sz="800" b="0" i="0" u="none" strike="noStrike" kern="0" cap="none" spc="0" normalizeH="0" baseline="0" noProof="0" dirty="0">
                  <a:ln>
                    <a:noFill/>
                  </a:ln>
                  <a:solidFill>
                    <a:prstClr val="white"/>
                  </a:solidFill>
                  <a:effectLst/>
                  <a:uLnTx/>
                  <a:uFillTx/>
                  <a:latin typeface="Calibri" panose="020F0502020204030204"/>
                </a:rPr>
              </a:br>
              <a:r>
                <a:rPr kumimoji="0" lang="en-US" altLang="zh-TW" sz="800" b="0" i="0" u="none" strike="noStrike" kern="0" cap="none" spc="0" normalizeH="0" baseline="0" noProof="0" dirty="0">
                  <a:ln>
                    <a:noFill/>
                  </a:ln>
                  <a:solidFill>
                    <a:prstClr val="white"/>
                  </a:solidFill>
                  <a:effectLst/>
                  <a:uLnTx/>
                  <a:uFillTx/>
                  <a:latin typeface="Calibri" panose="020F0502020204030204"/>
                </a:rPr>
                <a:t>Unit</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sp>
          <p:nvSpPr>
            <p:cNvPr id="543" name="文字方塊 542">
              <a:extLst>
                <a:ext uri="{FF2B5EF4-FFF2-40B4-BE49-F238E27FC236}">
                  <a16:creationId xmlns:a16="http://schemas.microsoft.com/office/drawing/2014/main" id="{8F05D3B4-1F68-A21D-4498-D347E7CF26F9}"/>
                </a:ext>
              </a:extLst>
            </p:cNvPr>
            <p:cNvSpPr txBox="1"/>
            <p:nvPr/>
          </p:nvSpPr>
          <p:spPr>
            <a:xfrm>
              <a:off x="2867165" y="5408713"/>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cxnSp>
          <p:nvCxnSpPr>
            <p:cNvPr id="544" name="直線單箭頭接點 543">
              <a:extLst>
                <a:ext uri="{FF2B5EF4-FFF2-40B4-BE49-F238E27FC236}">
                  <a16:creationId xmlns:a16="http://schemas.microsoft.com/office/drawing/2014/main" id="{78507445-D207-D920-06F5-9DDD05D45BA6}"/>
                </a:ext>
              </a:extLst>
            </p:cNvPr>
            <p:cNvCxnSpPr/>
            <p:nvPr/>
          </p:nvCxnSpPr>
          <p:spPr>
            <a:xfrm>
              <a:off x="3057717" y="5547212"/>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45" name="直線接點 544">
              <a:extLst>
                <a:ext uri="{FF2B5EF4-FFF2-40B4-BE49-F238E27FC236}">
                  <a16:creationId xmlns:a16="http://schemas.microsoft.com/office/drawing/2014/main" id="{5671C552-4F4C-BBE0-33A6-8EEDB6114189}"/>
                </a:ext>
              </a:extLst>
            </p:cNvPr>
            <p:cNvCxnSpPr/>
            <p:nvPr/>
          </p:nvCxnSpPr>
          <p:spPr>
            <a:xfrm>
              <a:off x="3086427" y="5546504"/>
              <a:ext cx="0" cy="486000"/>
            </a:xfrm>
            <a:prstGeom prst="line">
              <a:avLst/>
            </a:prstGeom>
            <a:noFill/>
            <a:ln w="12700" cap="flat" cmpd="sng" algn="ctr">
              <a:solidFill>
                <a:sysClr val="windowText" lastClr="000000"/>
              </a:solidFill>
              <a:prstDash val="solid"/>
              <a:miter lim="800000"/>
            </a:ln>
            <a:effectLst/>
          </p:spPr>
        </p:cxnSp>
        <p:cxnSp>
          <p:nvCxnSpPr>
            <p:cNvPr id="546" name="直線接點 545">
              <a:extLst>
                <a:ext uri="{FF2B5EF4-FFF2-40B4-BE49-F238E27FC236}">
                  <a16:creationId xmlns:a16="http://schemas.microsoft.com/office/drawing/2014/main" id="{8E25812A-9593-59C1-2D1A-5C86ED658569}"/>
                </a:ext>
              </a:extLst>
            </p:cNvPr>
            <p:cNvCxnSpPr/>
            <p:nvPr/>
          </p:nvCxnSpPr>
          <p:spPr>
            <a:xfrm>
              <a:off x="3086427" y="6025091"/>
              <a:ext cx="1018800" cy="0"/>
            </a:xfrm>
            <a:prstGeom prst="line">
              <a:avLst/>
            </a:prstGeom>
            <a:noFill/>
            <a:ln w="12700" cap="flat" cmpd="sng" algn="ctr">
              <a:solidFill>
                <a:sysClr val="windowText" lastClr="000000"/>
              </a:solidFill>
              <a:prstDash val="solid"/>
              <a:miter lim="800000"/>
            </a:ln>
            <a:effectLst/>
          </p:spPr>
        </p:cxnSp>
        <p:grpSp>
          <p:nvGrpSpPr>
            <p:cNvPr id="547" name="群組 546">
              <a:extLst>
                <a:ext uri="{FF2B5EF4-FFF2-40B4-BE49-F238E27FC236}">
                  <a16:creationId xmlns:a16="http://schemas.microsoft.com/office/drawing/2014/main" id="{E8FC685C-5A02-A18F-4481-5757816CD557}"/>
                </a:ext>
              </a:extLst>
            </p:cNvPr>
            <p:cNvGrpSpPr/>
            <p:nvPr/>
          </p:nvGrpSpPr>
          <p:grpSpPr>
            <a:xfrm>
              <a:off x="3147854" y="5435281"/>
              <a:ext cx="385130" cy="222446"/>
              <a:chOff x="3460671" y="5635605"/>
              <a:chExt cx="385130" cy="222446"/>
            </a:xfrm>
          </p:grpSpPr>
          <p:sp>
            <p:nvSpPr>
              <p:cNvPr id="557" name="矩形: 圓角 556">
                <a:extLst>
                  <a:ext uri="{FF2B5EF4-FFF2-40B4-BE49-F238E27FC236}">
                    <a16:creationId xmlns:a16="http://schemas.microsoft.com/office/drawing/2014/main" id="{632ACB6C-8111-E58A-1BD2-1C26C916F81A}"/>
                  </a:ext>
                </a:extLst>
              </p:cNvPr>
              <p:cNvSpPr/>
              <p:nvPr/>
            </p:nvSpPr>
            <p:spPr>
              <a:xfrm>
                <a:off x="3524162" y="5635605"/>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8" name="文字方塊 557">
                <a:extLst>
                  <a:ext uri="{FF2B5EF4-FFF2-40B4-BE49-F238E27FC236}">
                    <a16:creationId xmlns:a16="http://schemas.microsoft.com/office/drawing/2014/main" id="{AAD9B766-18C9-4911-0391-FF9F8A886714}"/>
                  </a:ext>
                </a:extLst>
              </p:cNvPr>
              <p:cNvSpPr txBox="1"/>
              <p:nvPr/>
            </p:nvSpPr>
            <p:spPr>
              <a:xfrm>
                <a:off x="3460671" y="5670613"/>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48" name="群組 547">
              <a:extLst>
                <a:ext uri="{FF2B5EF4-FFF2-40B4-BE49-F238E27FC236}">
                  <a16:creationId xmlns:a16="http://schemas.microsoft.com/office/drawing/2014/main" id="{FB72C99C-19BE-F06D-EDC8-E33999B0EDE3}"/>
                </a:ext>
              </a:extLst>
            </p:cNvPr>
            <p:cNvGrpSpPr/>
            <p:nvPr/>
          </p:nvGrpSpPr>
          <p:grpSpPr>
            <a:xfrm>
              <a:off x="3431829" y="5435870"/>
              <a:ext cx="385130" cy="222446"/>
              <a:chOff x="3460671" y="5635605"/>
              <a:chExt cx="385130" cy="222446"/>
            </a:xfrm>
          </p:grpSpPr>
          <p:sp>
            <p:nvSpPr>
              <p:cNvPr id="555" name="矩形: 圓角 554">
                <a:extLst>
                  <a:ext uri="{FF2B5EF4-FFF2-40B4-BE49-F238E27FC236}">
                    <a16:creationId xmlns:a16="http://schemas.microsoft.com/office/drawing/2014/main" id="{F49C26CF-D326-C3C5-CB15-1827024F6DEE}"/>
                  </a:ext>
                </a:extLst>
              </p:cNvPr>
              <p:cNvSpPr/>
              <p:nvPr/>
            </p:nvSpPr>
            <p:spPr>
              <a:xfrm>
                <a:off x="3524162" y="5635605"/>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6" name="文字方塊 555">
                <a:extLst>
                  <a:ext uri="{FF2B5EF4-FFF2-40B4-BE49-F238E27FC236}">
                    <a16:creationId xmlns:a16="http://schemas.microsoft.com/office/drawing/2014/main" id="{8E807E1D-1882-DF72-B108-201209BB5133}"/>
                  </a:ext>
                </a:extLst>
              </p:cNvPr>
              <p:cNvSpPr txBox="1"/>
              <p:nvPr/>
            </p:nvSpPr>
            <p:spPr>
              <a:xfrm>
                <a:off x="3460671" y="5670613"/>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cxnSp>
          <p:nvCxnSpPr>
            <p:cNvPr id="549" name="直線單箭頭接點 548">
              <a:extLst>
                <a:ext uri="{FF2B5EF4-FFF2-40B4-BE49-F238E27FC236}">
                  <a16:creationId xmlns:a16="http://schemas.microsoft.com/office/drawing/2014/main" id="{71964548-AE7B-DA59-9334-A48E7D9752EF}"/>
                </a:ext>
              </a:extLst>
            </p:cNvPr>
            <p:cNvCxnSpPr/>
            <p:nvPr/>
          </p:nvCxnSpPr>
          <p:spPr>
            <a:xfrm>
              <a:off x="3779798" y="5546504"/>
              <a:ext cx="126000" cy="0"/>
            </a:xfrm>
            <a:prstGeom prst="straightConnector1">
              <a:avLst/>
            </a:prstGeom>
            <a:noFill/>
            <a:ln w="12700" cap="flat" cmpd="sng" algn="ctr">
              <a:solidFill>
                <a:sysClr val="windowText" lastClr="000000"/>
              </a:solidFill>
              <a:prstDash val="solid"/>
              <a:miter lim="800000"/>
              <a:tailEnd type="triangle"/>
            </a:ln>
            <a:effectLst/>
          </p:spPr>
        </p:cxnSp>
        <p:grpSp>
          <p:nvGrpSpPr>
            <p:cNvPr id="550" name="群組 549">
              <a:extLst>
                <a:ext uri="{FF2B5EF4-FFF2-40B4-BE49-F238E27FC236}">
                  <a16:creationId xmlns:a16="http://schemas.microsoft.com/office/drawing/2014/main" id="{16C9A186-8363-67B9-11BE-A37F0EBC5921}"/>
                </a:ext>
              </a:extLst>
            </p:cNvPr>
            <p:cNvGrpSpPr/>
            <p:nvPr/>
          </p:nvGrpSpPr>
          <p:grpSpPr>
            <a:xfrm>
              <a:off x="3908560" y="5439494"/>
              <a:ext cx="385130" cy="214884"/>
              <a:chOff x="3971860" y="5442872"/>
              <a:chExt cx="385130" cy="214884"/>
            </a:xfrm>
          </p:grpSpPr>
          <p:sp>
            <p:nvSpPr>
              <p:cNvPr id="553" name="橢圓 552">
                <a:extLst>
                  <a:ext uri="{FF2B5EF4-FFF2-40B4-BE49-F238E27FC236}">
                    <a16:creationId xmlns:a16="http://schemas.microsoft.com/office/drawing/2014/main" id="{1DD993B5-7788-744F-F8BB-1D862FEE3DEA}"/>
                  </a:ext>
                </a:extLst>
              </p:cNvPr>
              <p:cNvSpPr/>
              <p:nvPr/>
            </p:nvSpPr>
            <p:spPr>
              <a:xfrm>
                <a:off x="3984593" y="5442872"/>
                <a:ext cx="359664" cy="207264"/>
              </a:xfrm>
              <a:prstGeom prst="ellipse">
                <a:avLst/>
              </a:prstGeom>
              <a:solidFill>
                <a:srgbClr val="BADFE7"/>
              </a:solidFill>
              <a:ln w="12700" cap="flat" cmpd="sng" algn="ctr">
                <a:solidFill>
                  <a:srgbClr val="B9D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4" name="文字方塊 553">
                <a:extLst>
                  <a:ext uri="{FF2B5EF4-FFF2-40B4-BE49-F238E27FC236}">
                    <a16:creationId xmlns:a16="http://schemas.microsoft.com/office/drawing/2014/main" id="{C0A85C09-7E44-6A35-6665-D02A48BE857C}"/>
                  </a:ext>
                </a:extLst>
              </p:cNvPr>
              <p:cNvSpPr txBox="1"/>
              <p:nvPr/>
            </p:nvSpPr>
            <p:spPr>
              <a:xfrm>
                <a:off x="3971860" y="5473667"/>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add</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551" name="直線單箭頭接點 550">
              <a:extLst>
                <a:ext uri="{FF2B5EF4-FFF2-40B4-BE49-F238E27FC236}">
                  <a16:creationId xmlns:a16="http://schemas.microsoft.com/office/drawing/2014/main" id="{AD7B440E-57F1-0DCD-FDAC-96A839518605}"/>
                </a:ext>
              </a:extLst>
            </p:cNvPr>
            <p:cNvCxnSpPr/>
            <p:nvPr/>
          </p:nvCxnSpPr>
          <p:spPr>
            <a:xfrm>
              <a:off x="4297019" y="5546237"/>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52" name="直線接點 551">
              <a:extLst>
                <a:ext uri="{FF2B5EF4-FFF2-40B4-BE49-F238E27FC236}">
                  <a16:creationId xmlns:a16="http://schemas.microsoft.com/office/drawing/2014/main" id="{F12FEB44-CD91-07A9-57F1-D51BD227AE2A}"/>
                </a:ext>
              </a:extLst>
            </p:cNvPr>
            <p:cNvCxnSpPr/>
            <p:nvPr/>
          </p:nvCxnSpPr>
          <p:spPr>
            <a:xfrm>
              <a:off x="4101125" y="5667355"/>
              <a:ext cx="0" cy="360000"/>
            </a:xfrm>
            <a:prstGeom prst="line">
              <a:avLst/>
            </a:prstGeom>
            <a:noFill/>
            <a:ln w="12700" cap="flat" cmpd="sng" algn="ctr">
              <a:solidFill>
                <a:sysClr val="windowText" lastClr="000000"/>
              </a:solidFill>
              <a:prstDash val="solid"/>
              <a:miter lim="800000"/>
              <a:headEnd type="triangle" w="med" len="med"/>
              <a:tailEnd type="none" w="med" len="med"/>
            </a:ln>
            <a:effectLst/>
          </p:spPr>
        </p:cxnSp>
      </p:grpSp>
      <p:grpSp>
        <p:nvGrpSpPr>
          <p:cNvPr id="559" name="群組 558">
            <a:extLst>
              <a:ext uri="{FF2B5EF4-FFF2-40B4-BE49-F238E27FC236}">
                <a16:creationId xmlns:a16="http://schemas.microsoft.com/office/drawing/2014/main" id="{448324BA-7A19-C407-91E3-37926F5A8233}"/>
              </a:ext>
            </a:extLst>
          </p:cNvPr>
          <p:cNvGrpSpPr/>
          <p:nvPr/>
        </p:nvGrpSpPr>
        <p:grpSpPr>
          <a:xfrm>
            <a:off x="7359362" y="953354"/>
            <a:ext cx="942236" cy="1041749"/>
            <a:chOff x="7359362" y="1311256"/>
            <a:chExt cx="942236" cy="1041749"/>
          </a:xfrm>
        </p:grpSpPr>
        <p:sp>
          <p:nvSpPr>
            <p:cNvPr id="560" name="文字方塊 559">
              <a:extLst>
                <a:ext uri="{FF2B5EF4-FFF2-40B4-BE49-F238E27FC236}">
                  <a16:creationId xmlns:a16="http://schemas.microsoft.com/office/drawing/2014/main" id="{4E95FEF8-DEF5-D684-0B59-DA1A8782A844}"/>
                </a:ext>
              </a:extLst>
            </p:cNvPr>
            <p:cNvSpPr txBox="1"/>
            <p:nvPr/>
          </p:nvSpPr>
          <p:spPr>
            <a:xfrm>
              <a:off x="7359362" y="2106784"/>
              <a:ext cx="942236" cy="246221"/>
            </a:xfrm>
            <a:prstGeom prst="rect">
              <a:avLst/>
            </a:prstGeom>
            <a:noFill/>
          </p:spPr>
          <p:txBody>
            <a:bodyPr wrap="square" rtlCol="0">
              <a:spAutoFit/>
            </a:bodyPr>
            <a:lstStyle/>
            <a:p>
              <a:pPr algn="ctr"/>
              <a:r>
                <a:rPr lang="en-US" altLang="zh-TW" sz="1000" dirty="0">
                  <a:solidFill>
                    <a:prstClr val="black"/>
                  </a:solidFill>
                  <a:latin typeface="Times New Roman" panose="02020603050405020304" pitchFamily="18" charset="0"/>
                  <a:cs typeface="Times New Roman" panose="02020603050405020304" pitchFamily="18" charset="0"/>
                </a:rPr>
                <a:t>Mish</a:t>
              </a:r>
              <a:endParaRPr lang="zh-TW" altLang="en-US" sz="1000" dirty="0">
                <a:solidFill>
                  <a:prstClr val="black"/>
                </a:solidFill>
                <a:latin typeface="Times New Roman" panose="02020603050405020304" pitchFamily="18" charset="0"/>
                <a:cs typeface="Times New Roman" panose="02020603050405020304" pitchFamily="18" charset="0"/>
              </a:endParaRPr>
            </a:p>
          </p:txBody>
        </p:sp>
        <p:pic>
          <p:nvPicPr>
            <p:cNvPr id="561" name="圖片 560">
              <a:extLst>
                <a:ext uri="{FF2B5EF4-FFF2-40B4-BE49-F238E27FC236}">
                  <a16:creationId xmlns:a16="http://schemas.microsoft.com/office/drawing/2014/main" id="{70452AAE-E2B8-18BB-B5AE-23864B21CEC3}"/>
                </a:ext>
              </a:extLst>
            </p:cNvPr>
            <p:cNvPicPr>
              <a:picLocks noChangeAspect="1"/>
            </p:cNvPicPr>
            <p:nvPr/>
          </p:nvPicPr>
          <p:blipFill rotWithShape="1">
            <a:blip r:embed="rId4">
              <a:extLst>
                <a:ext uri="{28A0092B-C50C-407E-A947-70E740481C1C}">
                  <a14:useLocalDpi xmlns:a14="http://schemas.microsoft.com/office/drawing/2010/main" val="0"/>
                </a:ext>
              </a:extLst>
            </a:blip>
            <a:srcRect l="18426" t="19137" r="18301" b="11723"/>
            <a:stretch/>
          </p:blipFill>
          <p:spPr>
            <a:xfrm>
              <a:off x="7359362" y="1311256"/>
              <a:ext cx="942236" cy="805783"/>
            </a:xfrm>
            <a:prstGeom prst="rect">
              <a:avLst/>
            </a:prstGeom>
          </p:spPr>
        </p:pic>
      </p:grpSp>
      <p:sp>
        <p:nvSpPr>
          <p:cNvPr id="562" name="文字方塊 561">
            <a:extLst>
              <a:ext uri="{FF2B5EF4-FFF2-40B4-BE49-F238E27FC236}">
                <a16:creationId xmlns:a16="http://schemas.microsoft.com/office/drawing/2014/main" id="{02980994-0426-37EA-E832-7C0E67284921}"/>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grpSp>
        <p:nvGrpSpPr>
          <p:cNvPr id="563" name="群組 562">
            <a:extLst>
              <a:ext uri="{FF2B5EF4-FFF2-40B4-BE49-F238E27FC236}">
                <a16:creationId xmlns:a16="http://schemas.microsoft.com/office/drawing/2014/main" id="{6B0D1466-EC14-5172-996B-0088E1F68F6D}"/>
              </a:ext>
            </a:extLst>
          </p:cNvPr>
          <p:cNvGrpSpPr/>
          <p:nvPr/>
        </p:nvGrpSpPr>
        <p:grpSpPr>
          <a:xfrm>
            <a:off x="492122" y="3131336"/>
            <a:ext cx="2597162" cy="730759"/>
            <a:chOff x="852339" y="3177517"/>
            <a:chExt cx="2597162" cy="730759"/>
          </a:xfrm>
        </p:grpSpPr>
        <p:grpSp>
          <p:nvGrpSpPr>
            <p:cNvPr id="564" name="群組 563">
              <a:extLst>
                <a:ext uri="{FF2B5EF4-FFF2-40B4-BE49-F238E27FC236}">
                  <a16:creationId xmlns:a16="http://schemas.microsoft.com/office/drawing/2014/main" id="{4CD93D12-B3AF-B723-5F4B-06E83D7FF0DE}"/>
                </a:ext>
              </a:extLst>
            </p:cNvPr>
            <p:cNvGrpSpPr/>
            <p:nvPr/>
          </p:nvGrpSpPr>
          <p:grpSpPr>
            <a:xfrm>
              <a:off x="1419093" y="3205163"/>
              <a:ext cx="385130" cy="222446"/>
              <a:chOff x="904331" y="5049688"/>
              <a:chExt cx="385130" cy="222446"/>
            </a:xfrm>
          </p:grpSpPr>
          <p:sp>
            <p:nvSpPr>
              <p:cNvPr id="597" name="矩形: 圓角 596">
                <a:extLst>
                  <a:ext uri="{FF2B5EF4-FFF2-40B4-BE49-F238E27FC236}">
                    <a16:creationId xmlns:a16="http://schemas.microsoft.com/office/drawing/2014/main" id="{7D54B2FA-DA0C-D522-AA4B-64DD1EB0AF96}"/>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8" name="文字方塊 597">
                <a:extLst>
                  <a:ext uri="{FF2B5EF4-FFF2-40B4-BE49-F238E27FC236}">
                    <a16:creationId xmlns:a16="http://schemas.microsoft.com/office/drawing/2014/main" id="{ECFD3367-384E-42CE-6E72-5A9102C11773}"/>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65" name="群組 564">
              <a:extLst>
                <a:ext uri="{FF2B5EF4-FFF2-40B4-BE49-F238E27FC236}">
                  <a16:creationId xmlns:a16="http://schemas.microsoft.com/office/drawing/2014/main" id="{1B80D74B-AF9D-08BC-51B8-422D7741842F}"/>
                </a:ext>
              </a:extLst>
            </p:cNvPr>
            <p:cNvGrpSpPr/>
            <p:nvPr/>
          </p:nvGrpSpPr>
          <p:grpSpPr>
            <a:xfrm>
              <a:off x="1905786" y="3178322"/>
              <a:ext cx="385130" cy="303665"/>
              <a:chOff x="1905786" y="3510824"/>
              <a:chExt cx="385130" cy="303665"/>
            </a:xfrm>
          </p:grpSpPr>
          <p:sp>
            <p:nvSpPr>
              <p:cNvPr id="592" name="矩形: 圓角 591">
                <a:extLst>
                  <a:ext uri="{FF2B5EF4-FFF2-40B4-BE49-F238E27FC236}">
                    <a16:creationId xmlns:a16="http://schemas.microsoft.com/office/drawing/2014/main" id="{6FEAA0AC-3B17-B870-1AB0-EF0AF866D86C}"/>
                  </a:ext>
                </a:extLst>
              </p:cNvPr>
              <p:cNvSpPr/>
              <p:nvPr/>
            </p:nvSpPr>
            <p:spPr>
              <a:xfrm>
                <a:off x="1922236" y="3510824"/>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3" name="矩形: 圓角 592">
                <a:extLst>
                  <a:ext uri="{FF2B5EF4-FFF2-40B4-BE49-F238E27FC236}">
                    <a16:creationId xmlns:a16="http://schemas.microsoft.com/office/drawing/2014/main" id="{33174BC3-F23E-7673-2FA4-B89ECE114E6F}"/>
                  </a:ext>
                </a:extLst>
              </p:cNvPr>
              <p:cNvSpPr/>
              <p:nvPr/>
            </p:nvSpPr>
            <p:spPr>
              <a:xfrm>
                <a:off x="1946409" y="3531535"/>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94" name="群組 593">
                <a:extLst>
                  <a:ext uri="{FF2B5EF4-FFF2-40B4-BE49-F238E27FC236}">
                    <a16:creationId xmlns:a16="http://schemas.microsoft.com/office/drawing/2014/main" id="{2E350F86-DF70-4AF2-F935-68DB0F1D8AFC}"/>
                  </a:ext>
                </a:extLst>
              </p:cNvPr>
              <p:cNvGrpSpPr/>
              <p:nvPr/>
            </p:nvGrpSpPr>
            <p:grpSpPr>
              <a:xfrm>
                <a:off x="1905786" y="3544222"/>
                <a:ext cx="385130" cy="270267"/>
                <a:chOff x="904331" y="5041664"/>
                <a:chExt cx="385130" cy="270267"/>
              </a:xfrm>
            </p:grpSpPr>
            <p:sp>
              <p:nvSpPr>
                <p:cNvPr id="595" name="矩形: 圓角 594">
                  <a:extLst>
                    <a:ext uri="{FF2B5EF4-FFF2-40B4-BE49-F238E27FC236}">
                      <a16:creationId xmlns:a16="http://schemas.microsoft.com/office/drawing/2014/main" id="{A414B93A-8B1E-846E-73B3-AEB1438DC679}"/>
                    </a:ext>
                  </a:extLst>
                </p:cNvPr>
                <p:cNvSpPr/>
                <p:nvPr/>
              </p:nvSpPr>
              <p:spPr>
                <a:xfrm>
                  <a:off x="967822" y="5049688"/>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6" name="文字方塊 595">
                  <a:extLst>
                    <a:ext uri="{FF2B5EF4-FFF2-40B4-BE49-F238E27FC236}">
                      <a16:creationId xmlns:a16="http://schemas.microsoft.com/office/drawing/2014/main" id="{9EF29B2E-E284-E388-18DB-F0D045896218}"/>
                    </a:ext>
                  </a:extLst>
                </p:cNvPr>
                <p:cNvSpPr txBox="1"/>
                <p:nvPr/>
              </p:nvSpPr>
              <p:spPr>
                <a:xfrm>
                  <a:off x="904331" y="5041664"/>
                  <a:ext cx="385130" cy="270267"/>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Res</a:t>
                  </a:r>
                  <a:br>
                    <a:rPr kumimoji="0" lang="en-US" altLang="zh-TW" sz="800" b="0" i="0" u="none" strike="noStrike" kern="0" cap="none" spc="0" normalizeH="0" baseline="0" noProof="0" dirty="0">
                      <a:ln>
                        <a:noFill/>
                      </a:ln>
                      <a:solidFill>
                        <a:prstClr val="white"/>
                      </a:solidFill>
                      <a:effectLst/>
                      <a:uLnTx/>
                      <a:uFillTx/>
                      <a:latin typeface="Calibri" panose="020F0502020204030204"/>
                    </a:rPr>
                  </a:br>
                  <a:r>
                    <a:rPr kumimoji="0" lang="en-US" altLang="zh-TW" sz="800" b="0" i="0" u="none" strike="noStrike" kern="0" cap="none" spc="0" normalizeH="0" baseline="0" noProof="0" dirty="0">
                      <a:ln>
                        <a:noFill/>
                      </a:ln>
                      <a:solidFill>
                        <a:prstClr val="white"/>
                      </a:solidFill>
                      <a:effectLst/>
                      <a:uLnTx/>
                      <a:uFillTx/>
                      <a:latin typeface="Calibri" panose="020F0502020204030204"/>
                    </a:rPr>
                    <a:t>Unit</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grpSp>
          <p:nvGrpSpPr>
            <p:cNvPr id="566" name="群組 565">
              <a:extLst>
                <a:ext uri="{FF2B5EF4-FFF2-40B4-BE49-F238E27FC236}">
                  <a16:creationId xmlns:a16="http://schemas.microsoft.com/office/drawing/2014/main" id="{0A749B0D-1089-3258-20B4-6B15517DBC63}"/>
                </a:ext>
              </a:extLst>
            </p:cNvPr>
            <p:cNvGrpSpPr/>
            <p:nvPr/>
          </p:nvGrpSpPr>
          <p:grpSpPr>
            <a:xfrm>
              <a:off x="852339" y="3205400"/>
              <a:ext cx="385130" cy="222446"/>
              <a:chOff x="904331" y="5049688"/>
              <a:chExt cx="385130" cy="222446"/>
            </a:xfrm>
          </p:grpSpPr>
          <p:sp>
            <p:nvSpPr>
              <p:cNvPr id="590" name="矩形: 圓角 589">
                <a:extLst>
                  <a:ext uri="{FF2B5EF4-FFF2-40B4-BE49-F238E27FC236}">
                    <a16:creationId xmlns:a16="http://schemas.microsoft.com/office/drawing/2014/main" id="{52AA7E49-270F-27DB-6FCC-3ED9B4E4F35D}"/>
                  </a:ext>
                </a:extLst>
              </p:cNvPr>
              <p:cNvSpPr/>
              <p:nvPr/>
            </p:nvSpPr>
            <p:spPr>
              <a:xfrm>
                <a:off x="967822" y="5049688"/>
                <a:ext cx="262743" cy="222446"/>
              </a:xfrm>
              <a:prstGeom prst="roundRect">
                <a:avLst/>
              </a:prstGeom>
              <a:solidFill>
                <a:srgbClr val="22DFC1"/>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1" name="文字方塊 590">
                <a:extLst>
                  <a:ext uri="{FF2B5EF4-FFF2-40B4-BE49-F238E27FC236}">
                    <a16:creationId xmlns:a16="http://schemas.microsoft.com/office/drawing/2014/main" id="{FD154BA7-4614-2522-42CA-3821754AB8E6}"/>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black"/>
                    </a:solidFill>
                    <a:effectLst/>
                    <a:uLnTx/>
                    <a:uFillTx/>
                    <a:latin typeface="Calibri" panose="020F0502020204030204"/>
                  </a:rPr>
                  <a:t>CSPX</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sp>
          <p:nvSpPr>
            <p:cNvPr id="567" name="文字方塊 566">
              <a:extLst>
                <a:ext uri="{FF2B5EF4-FFF2-40B4-BE49-F238E27FC236}">
                  <a16:creationId xmlns:a16="http://schemas.microsoft.com/office/drawing/2014/main" id="{742BDA16-C162-0C07-4B5A-2B930BBB6A0B}"/>
                </a:ext>
              </a:extLst>
            </p:cNvPr>
            <p:cNvSpPr txBox="1"/>
            <p:nvPr/>
          </p:nvSpPr>
          <p:spPr>
            <a:xfrm>
              <a:off x="1142545" y="3177517"/>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grpSp>
          <p:nvGrpSpPr>
            <p:cNvPr id="568" name="群組 567">
              <a:extLst>
                <a:ext uri="{FF2B5EF4-FFF2-40B4-BE49-F238E27FC236}">
                  <a16:creationId xmlns:a16="http://schemas.microsoft.com/office/drawing/2014/main" id="{7DC37334-471E-FDD4-28A3-86B4D4B23099}"/>
                </a:ext>
              </a:extLst>
            </p:cNvPr>
            <p:cNvGrpSpPr/>
            <p:nvPr/>
          </p:nvGrpSpPr>
          <p:grpSpPr>
            <a:xfrm>
              <a:off x="2355681" y="3208477"/>
              <a:ext cx="385130" cy="222446"/>
              <a:chOff x="904331" y="5049688"/>
              <a:chExt cx="385130" cy="222446"/>
            </a:xfrm>
          </p:grpSpPr>
          <p:sp>
            <p:nvSpPr>
              <p:cNvPr id="588" name="矩形: 圓角 587">
                <a:extLst>
                  <a:ext uri="{FF2B5EF4-FFF2-40B4-BE49-F238E27FC236}">
                    <a16:creationId xmlns:a16="http://schemas.microsoft.com/office/drawing/2014/main" id="{5FA0B10E-D479-0D0B-17F4-0ABBFFFA164A}"/>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9" name="文字方塊 588">
                <a:extLst>
                  <a:ext uri="{FF2B5EF4-FFF2-40B4-BE49-F238E27FC236}">
                    <a16:creationId xmlns:a16="http://schemas.microsoft.com/office/drawing/2014/main" id="{77C72CD9-3015-7E71-CA58-32BCEC345E3F}"/>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69" name="群組 568">
              <a:extLst>
                <a:ext uri="{FF2B5EF4-FFF2-40B4-BE49-F238E27FC236}">
                  <a16:creationId xmlns:a16="http://schemas.microsoft.com/office/drawing/2014/main" id="{C203177A-856C-8A53-ED99-A3BE77CC54CC}"/>
                </a:ext>
              </a:extLst>
            </p:cNvPr>
            <p:cNvGrpSpPr/>
            <p:nvPr/>
          </p:nvGrpSpPr>
          <p:grpSpPr>
            <a:xfrm>
              <a:off x="2349011" y="3685830"/>
              <a:ext cx="385130" cy="222446"/>
              <a:chOff x="904331" y="5049688"/>
              <a:chExt cx="385130" cy="222446"/>
            </a:xfrm>
          </p:grpSpPr>
          <p:sp>
            <p:nvSpPr>
              <p:cNvPr id="586" name="矩形: 圓角 585">
                <a:extLst>
                  <a:ext uri="{FF2B5EF4-FFF2-40B4-BE49-F238E27FC236}">
                    <a16:creationId xmlns:a16="http://schemas.microsoft.com/office/drawing/2014/main" id="{D98AA7C7-D4CD-1F9A-8F66-69664EDA346B}"/>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7" name="文字方塊 586">
                <a:extLst>
                  <a:ext uri="{FF2B5EF4-FFF2-40B4-BE49-F238E27FC236}">
                    <a16:creationId xmlns:a16="http://schemas.microsoft.com/office/drawing/2014/main" id="{81EA6A60-8159-B316-1BDE-B4D7E8F90B1E}"/>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cxnSp>
          <p:nvCxnSpPr>
            <p:cNvPr id="570" name="直線單箭頭接點 569">
              <a:extLst>
                <a:ext uri="{FF2B5EF4-FFF2-40B4-BE49-F238E27FC236}">
                  <a16:creationId xmlns:a16="http://schemas.microsoft.com/office/drawing/2014/main" id="{6765269C-574B-4053-187A-6FB7FE44D3F2}"/>
                </a:ext>
              </a:extLst>
            </p:cNvPr>
            <p:cNvCxnSpPr/>
            <p:nvPr/>
          </p:nvCxnSpPr>
          <p:spPr>
            <a:xfrm>
              <a:off x="1768080" y="3309393"/>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1" name="直線單箭頭接點 570">
              <a:extLst>
                <a:ext uri="{FF2B5EF4-FFF2-40B4-BE49-F238E27FC236}">
                  <a16:creationId xmlns:a16="http://schemas.microsoft.com/office/drawing/2014/main" id="{F272D42A-53ED-DBAD-0D1B-050CB7E850E8}"/>
                </a:ext>
              </a:extLst>
            </p:cNvPr>
            <p:cNvCxnSpPr/>
            <p:nvPr/>
          </p:nvCxnSpPr>
          <p:spPr>
            <a:xfrm>
              <a:off x="2260390" y="3312430"/>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2" name="直線單箭頭接點 571">
              <a:extLst>
                <a:ext uri="{FF2B5EF4-FFF2-40B4-BE49-F238E27FC236}">
                  <a16:creationId xmlns:a16="http://schemas.microsoft.com/office/drawing/2014/main" id="{596E16EA-5C1E-190A-C2EF-A660B7C384B8}"/>
                </a:ext>
              </a:extLst>
            </p:cNvPr>
            <p:cNvCxnSpPr/>
            <p:nvPr/>
          </p:nvCxnSpPr>
          <p:spPr>
            <a:xfrm>
              <a:off x="1333097" y="3316016"/>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3" name="直線接點 572">
              <a:extLst>
                <a:ext uri="{FF2B5EF4-FFF2-40B4-BE49-F238E27FC236}">
                  <a16:creationId xmlns:a16="http://schemas.microsoft.com/office/drawing/2014/main" id="{3724E85B-2D29-7A70-4DEA-7C8E1027B9D7}"/>
                </a:ext>
              </a:extLst>
            </p:cNvPr>
            <p:cNvCxnSpPr/>
            <p:nvPr/>
          </p:nvCxnSpPr>
          <p:spPr>
            <a:xfrm>
              <a:off x="1361807" y="3315308"/>
              <a:ext cx="0" cy="486000"/>
            </a:xfrm>
            <a:prstGeom prst="line">
              <a:avLst/>
            </a:prstGeom>
            <a:noFill/>
            <a:ln w="12700" cap="flat" cmpd="sng" algn="ctr">
              <a:solidFill>
                <a:sysClr val="windowText" lastClr="000000"/>
              </a:solidFill>
              <a:prstDash val="solid"/>
              <a:miter lim="800000"/>
            </a:ln>
            <a:effectLst/>
          </p:spPr>
        </p:cxnSp>
        <p:cxnSp>
          <p:nvCxnSpPr>
            <p:cNvPr id="574" name="直線接點 573">
              <a:extLst>
                <a:ext uri="{FF2B5EF4-FFF2-40B4-BE49-F238E27FC236}">
                  <a16:creationId xmlns:a16="http://schemas.microsoft.com/office/drawing/2014/main" id="{49CF3883-784D-154E-F6A6-042B71D54E76}"/>
                </a:ext>
              </a:extLst>
            </p:cNvPr>
            <p:cNvCxnSpPr/>
            <p:nvPr/>
          </p:nvCxnSpPr>
          <p:spPr>
            <a:xfrm>
              <a:off x="1361807" y="3801308"/>
              <a:ext cx="1051200" cy="0"/>
            </a:xfrm>
            <a:prstGeom prst="line">
              <a:avLst/>
            </a:prstGeom>
            <a:noFill/>
            <a:ln w="12700" cap="flat" cmpd="sng" algn="ctr">
              <a:solidFill>
                <a:sysClr val="windowText" lastClr="000000"/>
              </a:solidFill>
              <a:prstDash val="solid"/>
              <a:miter lim="800000"/>
            </a:ln>
            <a:effectLst/>
          </p:spPr>
        </p:cxnSp>
        <p:cxnSp>
          <p:nvCxnSpPr>
            <p:cNvPr id="575" name="直線單箭頭接點 574">
              <a:extLst>
                <a:ext uri="{FF2B5EF4-FFF2-40B4-BE49-F238E27FC236}">
                  <a16:creationId xmlns:a16="http://schemas.microsoft.com/office/drawing/2014/main" id="{F2B0EABF-9F19-FEB1-CE5C-91F9617C3758}"/>
                </a:ext>
              </a:extLst>
            </p:cNvPr>
            <p:cNvCxnSpPr/>
            <p:nvPr/>
          </p:nvCxnSpPr>
          <p:spPr>
            <a:xfrm>
              <a:off x="2865781" y="3643900"/>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6" name="直線單箭頭接點 575">
              <a:extLst>
                <a:ext uri="{FF2B5EF4-FFF2-40B4-BE49-F238E27FC236}">
                  <a16:creationId xmlns:a16="http://schemas.microsoft.com/office/drawing/2014/main" id="{840E26B5-0543-0623-CF2D-BC3F9B7739DC}"/>
                </a:ext>
              </a:extLst>
            </p:cNvPr>
            <p:cNvCxnSpPr/>
            <p:nvPr/>
          </p:nvCxnSpPr>
          <p:spPr>
            <a:xfrm>
              <a:off x="2865781" y="3494349"/>
              <a:ext cx="126000" cy="0"/>
            </a:xfrm>
            <a:prstGeom prst="straightConnector1">
              <a:avLst/>
            </a:prstGeom>
            <a:noFill/>
            <a:ln w="12700" cap="flat" cmpd="sng" algn="ctr">
              <a:solidFill>
                <a:sysClr val="windowText" lastClr="000000"/>
              </a:solidFill>
              <a:prstDash val="solid"/>
              <a:miter lim="800000"/>
              <a:tailEnd type="triangle"/>
            </a:ln>
            <a:effectLst/>
          </p:spPr>
        </p:cxnSp>
        <p:grpSp>
          <p:nvGrpSpPr>
            <p:cNvPr id="577" name="群組 576">
              <a:extLst>
                <a:ext uri="{FF2B5EF4-FFF2-40B4-BE49-F238E27FC236}">
                  <a16:creationId xmlns:a16="http://schemas.microsoft.com/office/drawing/2014/main" id="{D0949762-8824-C301-97DB-DEE0428D58A1}"/>
                </a:ext>
              </a:extLst>
            </p:cNvPr>
            <p:cNvGrpSpPr/>
            <p:nvPr/>
          </p:nvGrpSpPr>
          <p:grpSpPr>
            <a:xfrm>
              <a:off x="2928780" y="3402038"/>
              <a:ext cx="471363" cy="317656"/>
              <a:chOff x="3715824" y="5405490"/>
              <a:chExt cx="471363" cy="317656"/>
            </a:xfrm>
          </p:grpSpPr>
          <p:sp>
            <p:nvSpPr>
              <p:cNvPr id="584" name="梯形 583">
                <a:extLst>
                  <a:ext uri="{FF2B5EF4-FFF2-40B4-BE49-F238E27FC236}">
                    <a16:creationId xmlns:a16="http://schemas.microsoft.com/office/drawing/2014/main" id="{202A46CF-40C1-43C8-5244-0DAFC50BC7EA}"/>
                  </a:ext>
                </a:extLst>
              </p:cNvPr>
              <p:cNvSpPr/>
              <p:nvPr/>
            </p:nvSpPr>
            <p:spPr>
              <a:xfrm rot="5400000">
                <a:off x="3784029" y="5403070"/>
                <a:ext cx="317656" cy="322495"/>
              </a:xfrm>
              <a:prstGeom prst="trapezoid">
                <a:avLst/>
              </a:prstGeom>
              <a:solidFill>
                <a:srgbClr val="FABE0C"/>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85" name="文字方塊 584">
                <a:extLst>
                  <a:ext uri="{FF2B5EF4-FFF2-40B4-BE49-F238E27FC236}">
                    <a16:creationId xmlns:a16="http://schemas.microsoft.com/office/drawing/2014/main" id="{30FBC64D-7B67-48F6-EE60-B7E66D87988C}"/>
                  </a:ext>
                </a:extLst>
              </p:cNvPr>
              <p:cNvSpPr txBox="1"/>
              <p:nvPr/>
            </p:nvSpPr>
            <p:spPr>
              <a:xfrm>
                <a:off x="3715824" y="5481652"/>
                <a:ext cx="471363"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err="1">
                    <a:ln>
                      <a:noFill/>
                    </a:ln>
                    <a:solidFill>
                      <a:prstClr val="black"/>
                    </a:solidFill>
                    <a:effectLst/>
                    <a:uLnTx/>
                    <a:uFillTx/>
                    <a:latin typeface="Calibri" panose="020F0502020204030204"/>
                  </a:rPr>
                  <a:t>Concat</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578" name="直線接點 577">
              <a:extLst>
                <a:ext uri="{FF2B5EF4-FFF2-40B4-BE49-F238E27FC236}">
                  <a16:creationId xmlns:a16="http://schemas.microsoft.com/office/drawing/2014/main" id="{1AF1C5E9-A41D-B1D4-6E80-C05E73A51653}"/>
                </a:ext>
              </a:extLst>
            </p:cNvPr>
            <p:cNvCxnSpPr/>
            <p:nvPr/>
          </p:nvCxnSpPr>
          <p:spPr>
            <a:xfrm>
              <a:off x="2679619" y="3801308"/>
              <a:ext cx="180000" cy="0"/>
            </a:xfrm>
            <a:prstGeom prst="line">
              <a:avLst/>
            </a:prstGeom>
            <a:noFill/>
            <a:ln w="12700" cap="flat" cmpd="sng" algn="ctr">
              <a:solidFill>
                <a:sysClr val="windowText" lastClr="000000"/>
              </a:solidFill>
              <a:prstDash val="solid"/>
              <a:miter lim="800000"/>
            </a:ln>
            <a:effectLst/>
          </p:spPr>
        </p:cxnSp>
        <p:cxnSp>
          <p:nvCxnSpPr>
            <p:cNvPr id="579" name="直線接點 578">
              <a:extLst>
                <a:ext uri="{FF2B5EF4-FFF2-40B4-BE49-F238E27FC236}">
                  <a16:creationId xmlns:a16="http://schemas.microsoft.com/office/drawing/2014/main" id="{EFE46F70-0326-7CD1-22F5-7B940A10493D}"/>
                </a:ext>
              </a:extLst>
            </p:cNvPr>
            <p:cNvCxnSpPr/>
            <p:nvPr/>
          </p:nvCxnSpPr>
          <p:spPr>
            <a:xfrm>
              <a:off x="2859182" y="3637138"/>
              <a:ext cx="0" cy="169200"/>
            </a:xfrm>
            <a:prstGeom prst="line">
              <a:avLst/>
            </a:prstGeom>
            <a:noFill/>
            <a:ln w="12700" cap="flat" cmpd="sng" algn="ctr">
              <a:solidFill>
                <a:sysClr val="windowText" lastClr="000000"/>
              </a:solidFill>
              <a:prstDash val="solid"/>
              <a:miter lim="800000"/>
            </a:ln>
            <a:effectLst/>
          </p:spPr>
        </p:cxnSp>
        <p:cxnSp>
          <p:nvCxnSpPr>
            <p:cNvPr id="580" name="直線接點 579">
              <a:extLst>
                <a:ext uri="{FF2B5EF4-FFF2-40B4-BE49-F238E27FC236}">
                  <a16:creationId xmlns:a16="http://schemas.microsoft.com/office/drawing/2014/main" id="{E4F8A89C-253D-4AE5-B61A-1FFB86472CF1}"/>
                </a:ext>
              </a:extLst>
            </p:cNvPr>
            <p:cNvCxnSpPr/>
            <p:nvPr/>
          </p:nvCxnSpPr>
          <p:spPr>
            <a:xfrm>
              <a:off x="2686274" y="3333159"/>
              <a:ext cx="180000" cy="0"/>
            </a:xfrm>
            <a:prstGeom prst="line">
              <a:avLst/>
            </a:prstGeom>
            <a:noFill/>
            <a:ln w="12700" cap="flat" cmpd="sng" algn="ctr">
              <a:solidFill>
                <a:sysClr val="windowText" lastClr="000000"/>
              </a:solidFill>
              <a:prstDash val="solid"/>
              <a:miter lim="800000"/>
            </a:ln>
            <a:effectLst/>
          </p:spPr>
        </p:cxnSp>
        <p:cxnSp>
          <p:nvCxnSpPr>
            <p:cNvPr id="581" name="直線接點 580">
              <a:extLst>
                <a:ext uri="{FF2B5EF4-FFF2-40B4-BE49-F238E27FC236}">
                  <a16:creationId xmlns:a16="http://schemas.microsoft.com/office/drawing/2014/main" id="{4A42B065-9532-5531-3DE3-080A44676791}"/>
                </a:ext>
              </a:extLst>
            </p:cNvPr>
            <p:cNvCxnSpPr/>
            <p:nvPr/>
          </p:nvCxnSpPr>
          <p:spPr>
            <a:xfrm>
              <a:off x="2865837" y="3329009"/>
              <a:ext cx="0" cy="169200"/>
            </a:xfrm>
            <a:prstGeom prst="line">
              <a:avLst/>
            </a:prstGeom>
            <a:noFill/>
            <a:ln w="12700" cap="flat" cmpd="sng" algn="ctr">
              <a:solidFill>
                <a:sysClr val="windowText" lastClr="000000"/>
              </a:solidFill>
              <a:prstDash val="solid"/>
              <a:miter lim="800000"/>
            </a:ln>
            <a:effectLst/>
          </p:spPr>
        </p:cxnSp>
        <p:sp>
          <p:nvSpPr>
            <p:cNvPr id="582" name="文字方塊 581">
              <a:extLst>
                <a:ext uri="{FF2B5EF4-FFF2-40B4-BE49-F238E27FC236}">
                  <a16:creationId xmlns:a16="http://schemas.microsoft.com/office/drawing/2014/main" id="{7C35124F-BD94-862F-E42B-2B65C776DF5C}"/>
                </a:ext>
              </a:extLst>
            </p:cNvPr>
            <p:cNvSpPr txBox="1"/>
            <p:nvPr/>
          </p:nvSpPr>
          <p:spPr>
            <a:xfrm>
              <a:off x="1735428" y="3443851"/>
              <a:ext cx="750275" cy="183512"/>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X</a:t>
              </a:r>
              <a:r>
                <a:rPr kumimoji="0" lang="zh-TW" altLang="en-US" sz="800" b="0" i="0" u="none" strike="noStrike" kern="0" cap="none" spc="0" normalizeH="0" baseline="0" noProof="0" dirty="0">
                  <a:ln>
                    <a:noFill/>
                  </a:ln>
                  <a:solidFill>
                    <a:prstClr val="black"/>
                  </a:solidFill>
                  <a:effectLst/>
                  <a:uLnTx/>
                  <a:uFillTx/>
                  <a:latin typeface="Calibri" panose="020F0502020204030204"/>
                </a:rPr>
                <a:t>個</a:t>
              </a:r>
              <a:r>
                <a:rPr kumimoji="0" lang="en-US" altLang="zh-TW" sz="800" b="0" i="0" u="none" strike="noStrike" kern="0" cap="none" spc="0" normalizeH="0" baseline="0" noProof="0" dirty="0" err="1">
                  <a:ln>
                    <a:noFill/>
                  </a:ln>
                  <a:solidFill>
                    <a:prstClr val="black"/>
                  </a:solidFill>
                  <a:effectLst/>
                  <a:uLnTx/>
                  <a:uFillTx/>
                  <a:latin typeface="Calibri" panose="020F0502020204030204"/>
                </a:rPr>
                <a:t>ResUnit</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cxnSp>
          <p:nvCxnSpPr>
            <p:cNvPr id="583" name="直線單箭頭接點 582">
              <a:extLst>
                <a:ext uri="{FF2B5EF4-FFF2-40B4-BE49-F238E27FC236}">
                  <a16:creationId xmlns:a16="http://schemas.microsoft.com/office/drawing/2014/main" id="{01A7ECD8-15CD-D26D-84D8-EE7B9F134C67}"/>
                </a:ext>
              </a:extLst>
            </p:cNvPr>
            <p:cNvCxnSpPr/>
            <p:nvPr/>
          </p:nvCxnSpPr>
          <p:spPr>
            <a:xfrm>
              <a:off x="3323501" y="3561603"/>
              <a:ext cx="126000" cy="0"/>
            </a:xfrm>
            <a:prstGeom prst="straightConnector1">
              <a:avLst/>
            </a:prstGeom>
            <a:noFill/>
            <a:ln w="12700" cap="flat" cmpd="sng" algn="ctr">
              <a:solidFill>
                <a:sysClr val="windowText" lastClr="000000"/>
              </a:solidFill>
              <a:prstDash val="solid"/>
              <a:miter lim="800000"/>
              <a:tailEnd type="triangle"/>
            </a:ln>
            <a:effectLst/>
          </p:spPr>
        </p:cxnSp>
      </p:grpSp>
      <p:grpSp>
        <p:nvGrpSpPr>
          <p:cNvPr id="599" name="群組 598">
            <a:extLst>
              <a:ext uri="{FF2B5EF4-FFF2-40B4-BE49-F238E27FC236}">
                <a16:creationId xmlns:a16="http://schemas.microsoft.com/office/drawing/2014/main" id="{332F3D7A-A2AE-6259-9A26-4B2D7DFA7C76}"/>
              </a:ext>
            </a:extLst>
          </p:cNvPr>
          <p:cNvGrpSpPr/>
          <p:nvPr/>
        </p:nvGrpSpPr>
        <p:grpSpPr>
          <a:xfrm>
            <a:off x="6003412" y="5457801"/>
            <a:ext cx="2433011" cy="966230"/>
            <a:chOff x="5991981" y="4161568"/>
            <a:chExt cx="2433011" cy="966230"/>
          </a:xfrm>
        </p:grpSpPr>
        <p:grpSp>
          <p:nvGrpSpPr>
            <p:cNvPr id="600" name="群組 599">
              <a:extLst>
                <a:ext uri="{FF2B5EF4-FFF2-40B4-BE49-F238E27FC236}">
                  <a16:creationId xmlns:a16="http://schemas.microsoft.com/office/drawing/2014/main" id="{E6079EF1-ED4C-58F7-7C6E-506627938E1E}"/>
                </a:ext>
              </a:extLst>
            </p:cNvPr>
            <p:cNvGrpSpPr/>
            <p:nvPr/>
          </p:nvGrpSpPr>
          <p:grpSpPr>
            <a:xfrm>
              <a:off x="6891867" y="4161568"/>
              <a:ext cx="663222" cy="222446"/>
              <a:chOff x="886099" y="5049688"/>
              <a:chExt cx="663222" cy="222446"/>
            </a:xfrm>
          </p:grpSpPr>
          <p:sp>
            <p:nvSpPr>
              <p:cNvPr id="624" name="矩形: 圓角 623">
                <a:extLst>
                  <a:ext uri="{FF2B5EF4-FFF2-40B4-BE49-F238E27FC236}">
                    <a16:creationId xmlns:a16="http://schemas.microsoft.com/office/drawing/2014/main" id="{54365A76-43EC-7AAF-1687-0BB522CB6478}"/>
                  </a:ext>
                </a:extLst>
              </p:cNvPr>
              <p:cNvSpPr/>
              <p:nvPr/>
            </p:nvSpPr>
            <p:spPr>
              <a:xfrm>
                <a:off x="967822" y="5049688"/>
                <a:ext cx="504000" cy="222446"/>
              </a:xfrm>
              <a:prstGeom prst="roundRect">
                <a:avLst/>
              </a:prstGeom>
              <a:solidFill>
                <a:srgbClr val="FBDE78"/>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5" name="文字方塊 624">
                <a:extLst>
                  <a:ext uri="{FF2B5EF4-FFF2-40B4-BE49-F238E27FC236}">
                    <a16:creationId xmlns:a16="http://schemas.microsoft.com/office/drawing/2014/main" id="{EE47BD3B-CA4C-1E86-14FF-337000A27DAD}"/>
                  </a:ext>
                </a:extLst>
              </p:cNvPr>
              <p:cNvSpPr txBox="1"/>
              <p:nvPr/>
            </p:nvSpPr>
            <p:spPr>
              <a:xfrm>
                <a:off x="886099" y="5084696"/>
                <a:ext cx="663222"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Calibri" panose="020F0502020204030204"/>
                  </a:rPr>
                  <a:t>Maxpool</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601" name="群組 600">
              <a:extLst>
                <a:ext uri="{FF2B5EF4-FFF2-40B4-BE49-F238E27FC236}">
                  <a16:creationId xmlns:a16="http://schemas.microsoft.com/office/drawing/2014/main" id="{BF3F1ED6-0E4C-7F77-D94E-FFA144B4E72A}"/>
                </a:ext>
              </a:extLst>
            </p:cNvPr>
            <p:cNvGrpSpPr/>
            <p:nvPr/>
          </p:nvGrpSpPr>
          <p:grpSpPr>
            <a:xfrm>
              <a:off x="5991981" y="4531890"/>
              <a:ext cx="385130" cy="222446"/>
              <a:chOff x="904331" y="5049688"/>
              <a:chExt cx="385130" cy="222446"/>
            </a:xfrm>
          </p:grpSpPr>
          <p:sp>
            <p:nvSpPr>
              <p:cNvPr id="622" name="矩形: 圓角 621">
                <a:extLst>
                  <a:ext uri="{FF2B5EF4-FFF2-40B4-BE49-F238E27FC236}">
                    <a16:creationId xmlns:a16="http://schemas.microsoft.com/office/drawing/2014/main" id="{94D5372C-CA35-D989-205B-4A246703D3C8}"/>
                  </a:ext>
                </a:extLst>
              </p:cNvPr>
              <p:cNvSpPr/>
              <p:nvPr/>
            </p:nvSpPr>
            <p:spPr>
              <a:xfrm>
                <a:off x="967822" y="5049688"/>
                <a:ext cx="262743" cy="222446"/>
              </a:xfrm>
              <a:prstGeom prst="roundRect">
                <a:avLst/>
              </a:prstGeom>
              <a:solidFill>
                <a:srgbClr val="0370BF"/>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3" name="文字方塊 622">
                <a:extLst>
                  <a:ext uri="{FF2B5EF4-FFF2-40B4-BE49-F238E27FC236}">
                    <a16:creationId xmlns:a16="http://schemas.microsoft.com/office/drawing/2014/main" id="{0576F805-B7C4-BCB4-0870-4D90CB7301A2}"/>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white"/>
                    </a:solidFill>
                    <a:effectLst/>
                    <a:uLnTx/>
                    <a:uFillTx/>
                    <a:latin typeface="Calibri" panose="020F0502020204030204"/>
                  </a:rPr>
                  <a:t>SPP</a:t>
                </a:r>
                <a:endParaRPr kumimoji="0" lang="zh-TW" altLang="en-US" sz="700" b="0" i="0" u="none" strike="noStrike" kern="0" cap="none" spc="0" normalizeH="0" baseline="0" noProof="0" dirty="0">
                  <a:ln>
                    <a:noFill/>
                  </a:ln>
                  <a:solidFill>
                    <a:prstClr val="white"/>
                  </a:solidFill>
                  <a:effectLst/>
                  <a:uLnTx/>
                  <a:uFillTx/>
                  <a:latin typeface="Calibri" panose="020F0502020204030204"/>
                </a:endParaRPr>
              </a:p>
            </p:txBody>
          </p:sp>
        </p:grpSp>
        <p:sp>
          <p:nvSpPr>
            <p:cNvPr id="602" name="文字方塊 601">
              <a:extLst>
                <a:ext uri="{FF2B5EF4-FFF2-40B4-BE49-F238E27FC236}">
                  <a16:creationId xmlns:a16="http://schemas.microsoft.com/office/drawing/2014/main" id="{692DD7E4-3F21-8108-EEB3-374743FF460F}"/>
                </a:ext>
              </a:extLst>
            </p:cNvPr>
            <p:cNvSpPr txBox="1"/>
            <p:nvPr/>
          </p:nvSpPr>
          <p:spPr>
            <a:xfrm>
              <a:off x="6282187" y="4504007"/>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cxnSp>
          <p:nvCxnSpPr>
            <p:cNvPr id="603" name="直線單箭頭接點 602">
              <a:extLst>
                <a:ext uri="{FF2B5EF4-FFF2-40B4-BE49-F238E27FC236}">
                  <a16:creationId xmlns:a16="http://schemas.microsoft.com/office/drawing/2014/main" id="{7AA5C0F2-3038-82FD-CD90-D7CF0A8D68D2}"/>
                </a:ext>
              </a:extLst>
            </p:cNvPr>
            <p:cNvCxnSpPr>
              <a:cxnSpLocks/>
              <a:endCxn id="624" idx="1"/>
            </p:cNvCxnSpPr>
            <p:nvPr/>
          </p:nvCxnSpPr>
          <p:spPr>
            <a:xfrm flipV="1">
              <a:off x="6472739" y="4272791"/>
              <a:ext cx="500851" cy="369716"/>
            </a:xfrm>
            <a:prstGeom prst="straightConnector1">
              <a:avLst/>
            </a:prstGeom>
            <a:noFill/>
            <a:ln w="12700" cap="flat" cmpd="sng" algn="ctr">
              <a:solidFill>
                <a:sysClr val="windowText" lastClr="000000"/>
              </a:solidFill>
              <a:prstDash val="solid"/>
              <a:miter lim="800000"/>
              <a:tailEnd type="triangle"/>
            </a:ln>
            <a:effectLst/>
          </p:spPr>
        </p:cxnSp>
        <p:cxnSp>
          <p:nvCxnSpPr>
            <p:cNvPr id="604" name="直線接點 603">
              <a:extLst>
                <a:ext uri="{FF2B5EF4-FFF2-40B4-BE49-F238E27FC236}">
                  <a16:creationId xmlns:a16="http://schemas.microsoft.com/office/drawing/2014/main" id="{E2F59C14-45E1-B59E-1446-E8D94B1FF4E7}"/>
                </a:ext>
              </a:extLst>
            </p:cNvPr>
            <p:cNvCxnSpPr>
              <a:cxnSpLocks/>
            </p:cNvCxnSpPr>
            <p:nvPr/>
          </p:nvCxnSpPr>
          <p:spPr>
            <a:xfrm>
              <a:off x="6472739" y="4639435"/>
              <a:ext cx="505975" cy="488362"/>
            </a:xfrm>
            <a:prstGeom prst="line">
              <a:avLst/>
            </a:prstGeom>
            <a:noFill/>
            <a:ln w="12700" cap="flat" cmpd="sng" algn="ctr">
              <a:solidFill>
                <a:sysClr val="windowText" lastClr="000000"/>
              </a:solidFill>
              <a:prstDash val="solid"/>
              <a:miter lim="800000"/>
            </a:ln>
            <a:effectLst/>
          </p:spPr>
        </p:cxnSp>
        <p:cxnSp>
          <p:nvCxnSpPr>
            <p:cNvPr id="605" name="直線接點 604">
              <a:extLst>
                <a:ext uri="{FF2B5EF4-FFF2-40B4-BE49-F238E27FC236}">
                  <a16:creationId xmlns:a16="http://schemas.microsoft.com/office/drawing/2014/main" id="{D5C88FBF-9111-169E-4D7C-980E4499A847}"/>
                </a:ext>
              </a:extLst>
            </p:cNvPr>
            <p:cNvCxnSpPr>
              <a:cxnSpLocks/>
            </p:cNvCxnSpPr>
            <p:nvPr/>
          </p:nvCxnSpPr>
          <p:spPr>
            <a:xfrm>
              <a:off x="6971098" y="5127798"/>
              <a:ext cx="512862" cy="0"/>
            </a:xfrm>
            <a:prstGeom prst="line">
              <a:avLst/>
            </a:prstGeom>
            <a:noFill/>
            <a:ln w="12700" cap="flat" cmpd="sng" algn="ctr">
              <a:solidFill>
                <a:sysClr val="windowText" lastClr="000000"/>
              </a:solidFill>
              <a:prstDash val="solid"/>
              <a:miter lim="800000"/>
            </a:ln>
            <a:effectLst/>
          </p:spPr>
        </p:cxnSp>
        <p:cxnSp>
          <p:nvCxnSpPr>
            <p:cNvPr id="606" name="直線單箭頭接點 605">
              <a:extLst>
                <a:ext uri="{FF2B5EF4-FFF2-40B4-BE49-F238E27FC236}">
                  <a16:creationId xmlns:a16="http://schemas.microsoft.com/office/drawing/2014/main" id="{52312DC3-BE13-B2CD-B9DC-7AE8C539857B}"/>
                </a:ext>
              </a:extLst>
            </p:cNvPr>
            <p:cNvCxnSpPr>
              <a:cxnSpLocks/>
              <a:endCxn id="616" idx="1"/>
            </p:cNvCxnSpPr>
            <p:nvPr/>
          </p:nvCxnSpPr>
          <p:spPr>
            <a:xfrm>
              <a:off x="6472739" y="4641798"/>
              <a:ext cx="507221" cy="246295"/>
            </a:xfrm>
            <a:prstGeom prst="straightConnector1">
              <a:avLst/>
            </a:prstGeom>
            <a:noFill/>
            <a:ln w="12700" cap="flat" cmpd="sng" algn="ctr">
              <a:solidFill>
                <a:sysClr val="windowText" lastClr="000000"/>
              </a:solidFill>
              <a:prstDash val="solid"/>
              <a:miter lim="800000"/>
              <a:tailEnd type="triangle"/>
            </a:ln>
            <a:effectLst/>
          </p:spPr>
        </p:cxnSp>
        <p:cxnSp>
          <p:nvCxnSpPr>
            <p:cNvPr id="607" name="直線單箭頭接點 606">
              <a:extLst>
                <a:ext uri="{FF2B5EF4-FFF2-40B4-BE49-F238E27FC236}">
                  <a16:creationId xmlns:a16="http://schemas.microsoft.com/office/drawing/2014/main" id="{E1364940-58D2-40D2-31AF-9BEE3749C09A}"/>
                </a:ext>
              </a:extLst>
            </p:cNvPr>
            <p:cNvCxnSpPr>
              <a:cxnSpLocks/>
              <a:endCxn id="618" idx="1"/>
            </p:cNvCxnSpPr>
            <p:nvPr/>
          </p:nvCxnSpPr>
          <p:spPr>
            <a:xfrm flipV="1">
              <a:off x="6472739" y="4575707"/>
              <a:ext cx="499605" cy="66092"/>
            </a:xfrm>
            <a:prstGeom prst="straightConnector1">
              <a:avLst/>
            </a:prstGeom>
            <a:noFill/>
            <a:ln w="12700" cap="flat" cmpd="sng" algn="ctr">
              <a:solidFill>
                <a:sysClr val="windowText" lastClr="000000"/>
              </a:solidFill>
              <a:prstDash val="solid"/>
              <a:miter lim="800000"/>
              <a:tailEnd type="triangle"/>
            </a:ln>
            <a:effectLst/>
          </p:spPr>
        </p:cxnSp>
        <p:grpSp>
          <p:nvGrpSpPr>
            <p:cNvPr id="608" name="群組 607">
              <a:extLst>
                <a:ext uri="{FF2B5EF4-FFF2-40B4-BE49-F238E27FC236}">
                  <a16:creationId xmlns:a16="http://schemas.microsoft.com/office/drawing/2014/main" id="{474C6171-290E-A20C-FEE1-A80BF1C7A164}"/>
                </a:ext>
              </a:extLst>
            </p:cNvPr>
            <p:cNvGrpSpPr/>
            <p:nvPr/>
          </p:nvGrpSpPr>
          <p:grpSpPr>
            <a:xfrm>
              <a:off x="7883169" y="4482969"/>
              <a:ext cx="492465" cy="317656"/>
              <a:chOff x="3694722" y="5405490"/>
              <a:chExt cx="492465" cy="317656"/>
            </a:xfrm>
          </p:grpSpPr>
          <p:sp>
            <p:nvSpPr>
              <p:cNvPr id="620" name="梯形 619">
                <a:extLst>
                  <a:ext uri="{FF2B5EF4-FFF2-40B4-BE49-F238E27FC236}">
                    <a16:creationId xmlns:a16="http://schemas.microsoft.com/office/drawing/2014/main" id="{B7BEA980-D00F-6578-A2A9-756DBC1D993B}"/>
                  </a:ext>
                </a:extLst>
              </p:cNvPr>
              <p:cNvSpPr/>
              <p:nvPr/>
            </p:nvSpPr>
            <p:spPr>
              <a:xfrm rot="5400000">
                <a:off x="3784029" y="5403070"/>
                <a:ext cx="317656" cy="322495"/>
              </a:xfrm>
              <a:prstGeom prst="trapezoid">
                <a:avLst/>
              </a:prstGeom>
              <a:solidFill>
                <a:srgbClr val="FABE0C"/>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21" name="文字方塊 620">
                <a:extLst>
                  <a:ext uri="{FF2B5EF4-FFF2-40B4-BE49-F238E27FC236}">
                    <a16:creationId xmlns:a16="http://schemas.microsoft.com/office/drawing/2014/main" id="{6368067E-67D3-6808-8501-F28F2E2BB90C}"/>
                  </a:ext>
                </a:extLst>
              </p:cNvPr>
              <p:cNvSpPr txBox="1"/>
              <p:nvPr/>
            </p:nvSpPr>
            <p:spPr>
              <a:xfrm>
                <a:off x="3694722" y="5481652"/>
                <a:ext cx="492465"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err="1">
                    <a:ln>
                      <a:noFill/>
                    </a:ln>
                    <a:solidFill>
                      <a:prstClr val="black"/>
                    </a:solidFill>
                    <a:effectLst/>
                    <a:uLnTx/>
                    <a:uFillTx/>
                    <a:latin typeface="Calibri" panose="020F0502020204030204"/>
                  </a:rPr>
                  <a:t>Concat</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609" name="直線單箭頭接點 608">
              <a:extLst>
                <a:ext uri="{FF2B5EF4-FFF2-40B4-BE49-F238E27FC236}">
                  <a16:creationId xmlns:a16="http://schemas.microsoft.com/office/drawing/2014/main" id="{4872465F-D284-F5D9-5E84-758B8BFF57FD}"/>
                </a:ext>
              </a:extLst>
            </p:cNvPr>
            <p:cNvCxnSpPr/>
            <p:nvPr/>
          </p:nvCxnSpPr>
          <p:spPr>
            <a:xfrm>
              <a:off x="8298992" y="4642534"/>
              <a:ext cx="126000" cy="0"/>
            </a:xfrm>
            <a:prstGeom prst="straightConnector1">
              <a:avLst/>
            </a:prstGeom>
            <a:noFill/>
            <a:ln w="12700" cap="flat" cmpd="sng" algn="ctr">
              <a:solidFill>
                <a:sysClr val="windowText" lastClr="000000"/>
              </a:solidFill>
              <a:prstDash val="solid"/>
              <a:miter lim="800000"/>
              <a:tailEnd type="triangle"/>
            </a:ln>
            <a:effectLst/>
          </p:spPr>
        </p:cxnSp>
        <p:grpSp>
          <p:nvGrpSpPr>
            <p:cNvPr id="610" name="群組 609">
              <a:extLst>
                <a:ext uri="{FF2B5EF4-FFF2-40B4-BE49-F238E27FC236}">
                  <a16:creationId xmlns:a16="http://schemas.microsoft.com/office/drawing/2014/main" id="{7521C3A1-1873-7209-DCD4-9C9BB76D9D1B}"/>
                </a:ext>
              </a:extLst>
            </p:cNvPr>
            <p:cNvGrpSpPr/>
            <p:nvPr/>
          </p:nvGrpSpPr>
          <p:grpSpPr>
            <a:xfrm>
              <a:off x="6889262" y="4464484"/>
              <a:ext cx="663222" cy="222446"/>
              <a:chOff x="884740" y="5049688"/>
              <a:chExt cx="663222" cy="222446"/>
            </a:xfrm>
          </p:grpSpPr>
          <p:sp>
            <p:nvSpPr>
              <p:cNvPr id="618" name="矩形: 圓角 617">
                <a:extLst>
                  <a:ext uri="{FF2B5EF4-FFF2-40B4-BE49-F238E27FC236}">
                    <a16:creationId xmlns:a16="http://schemas.microsoft.com/office/drawing/2014/main" id="{DA9A9ED8-7F96-4C4D-7036-BA9B7E9E8433}"/>
                  </a:ext>
                </a:extLst>
              </p:cNvPr>
              <p:cNvSpPr/>
              <p:nvPr/>
            </p:nvSpPr>
            <p:spPr>
              <a:xfrm>
                <a:off x="967822" y="5049688"/>
                <a:ext cx="504000" cy="222446"/>
              </a:xfrm>
              <a:prstGeom prst="roundRect">
                <a:avLst/>
              </a:prstGeom>
              <a:solidFill>
                <a:srgbClr val="FBDE78"/>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9" name="文字方塊 618">
                <a:extLst>
                  <a:ext uri="{FF2B5EF4-FFF2-40B4-BE49-F238E27FC236}">
                    <a16:creationId xmlns:a16="http://schemas.microsoft.com/office/drawing/2014/main" id="{A4B3BDD7-0157-73F2-4585-9454FC955040}"/>
                  </a:ext>
                </a:extLst>
              </p:cNvPr>
              <p:cNvSpPr txBox="1"/>
              <p:nvPr/>
            </p:nvSpPr>
            <p:spPr>
              <a:xfrm>
                <a:off x="884740" y="5084696"/>
                <a:ext cx="663222"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Calibri" panose="020F0502020204030204"/>
                  </a:rPr>
                  <a:t>Maxpool</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611" name="群組 610">
              <a:extLst>
                <a:ext uri="{FF2B5EF4-FFF2-40B4-BE49-F238E27FC236}">
                  <a16:creationId xmlns:a16="http://schemas.microsoft.com/office/drawing/2014/main" id="{505EB048-CCC1-75B1-E6BD-3D962B978C80}"/>
                </a:ext>
              </a:extLst>
            </p:cNvPr>
            <p:cNvGrpSpPr/>
            <p:nvPr/>
          </p:nvGrpSpPr>
          <p:grpSpPr>
            <a:xfrm>
              <a:off x="6898616" y="4776870"/>
              <a:ext cx="663222" cy="222446"/>
              <a:chOff x="886478" y="5049688"/>
              <a:chExt cx="663222" cy="222446"/>
            </a:xfrm>
          </p:grpSpPr>
          <p:sp>
            <p:nvSpPr>
              <p:cNvPr id="616" name="矩形: 圓角 615">
                <a:extLst>
                  <a:ext uri="{FF2B5EF4-FFF2-40B4-BE49-F238E27FC236}">
                    <a16:creationId xmlns:a16="http://schemas.microsoft.com/office/drawing/2014/main" id="{78821453-26F9-CD72-5F77-49CDA4FBC172}"/>
                  </a:ext>
                </a:extLst>
              </p:cNvPr>
              <p:cNvSpPr/>
              <p:nvPr/>
            </p:nvSpPr>
            <p:spPr>
              <a:xfrm>
                <a:off x="967822" y="5049688"/>
                <a:ext cx="504000" cy="222446"/>
              </a:xfrm>
              <a:prstGeom prst="roundRect">
                <a:avLst/>
              </a:prstGeom>
              <a:solidFill>
                <a:srgbClr val="FBDE78"/>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7" name="文字方塊 616">
                <a:extLst>
                  <a:ext uri="{FF2B5EF4-FFF2-40B4-BE49-F238E27FC236}">
                    <a16:creationId xmlns:a16="http://schemas.microsoft.com/office/drawing/2014/main" id="{AB49311D-6F34-9D53-49F9-8A19CBB1481B}"/>
                  </a:ext>
                </a:extLst>
              </p:cNvPr>
              <p:cNvSpPr txBox="1"/>
              <p:nvPr/>
            </p:nvSpPr>
            <p:spPr>
              <a:xfrm>
                <a:off x="886478" y="5084696"/>
                <a:ext cx="663222"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Calibri" panose="020F0502020204030204"/>
                  </a:rPr>
                  <a:t>Maxpool</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612" name="直線單箭頭接點 611">
              <a:extLst>
                <a:ext uri="{FF2B5EF4-FFF2-40B4-BE49-F238E27FC236}">
                  <a16:creationId xmlns:a16="http://schemas.microsoft.com/office/drawing/2014/main" id="{1500E55F-CD0F-D65A-644A-964F73216BF7}"/>
                </a:ext>
              </a:extLst>
            </p:cNvPr>
            <p:cNvCxnSpPr>
              <a:cxnSpLocks/>
              <a:stCxn id="624" idx="3"/>
            </p:cNvCxnSpPr>
            <p:nvPr/>
          </p:nvCxnSpPr>
          <p:spPr>
            <a:xfrm>
              <a:off x="7477590" y="4272791"/>
              <a:ext cx="492465" cy="246221"/>
            </a:xfrm>
            <a:prstGeom prst="straightConnector1">
              <a:avLst/>
            </a:prstGeom>
            <a:noFill/>
            <a:ln w="12700" cap="flat" cmpd="sng" algn="ctr">
              <a:solidFill>
                <a:sysClr val="windowText" lastClr="000000"/>
              </a:solidFill>
              <a:prstDash val="solid"/>
              <a:miter lim="800000"/>
              <a:tailEnd type="triangle"/>
            </a:ln>
            <a:effectLst/>
          </p:spPr>
        </p:cxnSp>
        <p:cxnSp>
          <p:nvCxnSpPr>
            <p:cNvPr id="613" name="直線單箭頭接點 612">
              <a:extLst>
                <a:ext uri="{FF2B5EF4-FFF2-40B4-BE49-F238E27FC236}">
                  <a16:creationId xmlns:a16="http://schemas.microsoft.com/office/drawing/2014/main" id="{5E30D11C-1DE7-8932-9B2C-F9C765456871}"/>
                </a:ext>
              </a:extLst>
            </p:cNvPr>
            <p:cNvCxnSpPr>
              <a:cxnSpLocks/>
              <a:stCxn id="618" idx="3"/>
            </p:cNvCxnSpPr>
            <p:nvPr/>
          </p:nvCxnSpPr>
          <p:spPr>
            <a:xfrm>
              <a:off x="7476344" y="4575707"/>
              <a:ext cx="486097" cy="0"/>
            </a:xfrm>
            <a:prstGeom prst="straightConnector1">
              <a:avLst/>
            </a:prstGeom>
            <a:noFill/>
            <a:ln w="12700" cap="flat" cmpd="sng" algn="ctr">
              <a:solidFill>
                <a:sysClr val="windowText" lastClr="000000"/>
              </a:solidFill>
              <a:prstDash val="solid"/>
              <a:miter lim="800000"/>
              <a:tailEnd type="triangle"/>
            </a:ln>
            <a:effectLst/>
          </p:spPr>
        </p:cxnSp>
        <p:cxnSp>
          <p:nvCxnSpPr>
            <p:cNvPr id="614" name="直線單箭頭接點 613">
              <a:extLst>
                <a:ext uri="{FF2B5EF4-FFF2-40B4-BE49-F238E27FC236}">
                  <a16:creationId xmlns:a16="http://schemas.microsoft.com/office/drawing/2014/main" id="{19A3F9C4-4975-757A-B2E1-799CFBC0B605}"/>
                </a:ext>
              </a:extLst>
            </p:cNvPr>
            <p:cNvCxnSpPr>
              <a:cxnSpLocks/>
              <a:stCxn id="616" idx="3"/>
              <a:endCxn id="620" idx="2"/>
            </p:cNvCxnSpPr>
            <p:nvPr/>
          </p:nvCxnSpPr>
          <p:spPr>
            <a:xfrm flipV="1">
              <a:off x="7483960" y="4641797"/>
              <a:ext cx="486097" cy="246296"/>
            </a:xfrm>
            <a:prstGeom prst="straightConnector1">
              <a:avLst/>
            </a:prstGeom>
            <a:noFill/>
            <a:ln w="12700" cap="flat" cmpd="sng" algn="ctr">
              <a:solidFill>
                <a:sysClr val="windowText" lastClr="000000"/>
              </a:solidFill>
              <a:prstDash val="solid"/>
              <a:miter lim="800000"/>
              <a:tailEnd type="triangle"/>
            </a:ln>
            <a:effectLst/>
          </p:spPr>
        </p:cxnSp>
        <p:cxnSp>
          <p:nvCxnSpPr>
            <p:cNvPr id="615" name="直線單箭頭接點 614">
              <a:extLst>
                <a:ext uri="{FF2B5EF4-FFF2-40B4-BE49-F238E27FC236}">
                  <a16:creationId xmlns:a16="http://schemas.microsoft.com/office/drawing/2014/main" id="{387069F6-264B-5DF3-E747-0B1A9495A117}"/>
                </a:ext>
              </a:extLst>
            </p:cNvPr>
            <p:cNvCxnSpPr>
              <a:cxnSpLocks/>
            </p:cNvCxnSpPr>
            <p:nvPr/>
          </p:nvCxnSpPr>
          <p:spPr>
            <a:xfrm flipV="1">
              <a:off x="7476344" y="4762672"/>
              <a:ext cx="486097" cy="365125"/>
            </a:xfrm>
            <a:prstGeom prst="straightConnector1">
              <a:avLst/>
            </a:prstGeom>
            <a:noFill/>
            <a:ln w="127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0711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5EA7D-940D-4CC9-9440-E9774E22A3EE}"/>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8D962F56-87FB-4C9D-63B9-F715BE5DC1C7}"/>
              </a:ext>
            </a:extLst>
          </p:cNvPr>
          <p:cNvSpPr>
            <a:spLocks noGrp="1"/>
          </p:cNvSpPr>
          <p:nvPr>
            <p:ph type="title"/>
          </p:nvPr>
        </p:nvSpPr>
        <p:spPr>
          <a:xfrm>
            <a:off x="-21818" y="-146159"/>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480" name="平行四邊形 32">
            <a:extLst>
              <a:ext uri="{FF2B5EF4-FFF2-40B4-BE49-F238E27FC236}">
                <a16:creationId xmlns:a16="http://schemas.microsoft.com/office/drawing/2014/main" id="{EE36182A-DFB7-5AE7-713C-00E3F6CA9592}"/>
              </a:ext>
            </a:extLst>
          </p:cNvPr>
          <p:cNvSpPr>
            <a:spLocks noChangeAspect="1"/>
          </p:cNvSpPr>
          <p:nvPr/>
        </p:nvSpPr>
        <p:spPr>
          <a:xfrm>
            <a:off x="2061127" y="4072117"/>
            <a:ext cx="1728000" cy="576000"/>
          </a:xfrm>
          <a:prstGeom prst="parallelogram">
            <a:avLst>
              <a:gd name="adj" fmla="val 105800"/>
            </a:avLst>
          </a:prstGeom>
          <a:solidFill>
            <a:srgbClr val="92D050">
              <a:alpha val="30196"/>
            </a:srgbClr>
          </a:solidFill>
          <a:ln w="952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rPr>
              <a:t>P3</a:t>
            </a:r>
          </a:p>
        </p:txBody>
      </p:sp>
      <p:sp>
        <p:nvSpPr>
          <p:cNvPr id="481" name="Title 1">
            <a:extLst>
              <a:ext uri="{FF2B5EF4-FFF2-40B4-BE49-F238E27FC236}">
                <a16:creationId xmlns:a16="http://schemas.microsoft.com/office/drawing/2014/main" id="{A3F5CF60-F693-6C00-4819-49A2B6D51516}"/>
              </a:ext>
            </a:extLst>
          </p:cNvPr>
          <p:cNvSpPr txBox="1">
            <a:spLocks/>
          </p:cNvSpPr>
          <p:nvPr/>
        </p:nvSpPr>
        <p:spPr>
          <a:xfrm>
            <a:off x="-7126" y="242715"/>
            <a:ext cx="3506303"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j-cs"/>
              </a:rPr>
              <a:t>YOLOv4 Demonstration</a:t>
            </a:r>
          </a:p>
        </p:txBody>
      </p:sp>
      <p:sp>
        <p:nvSpPr>
          <p:cNvPr id="482" name="矩形 481">
            <a:extLst>
              <a:ext uri="{FF2B5EF4-FFF2-40B4-BE49-F238E27FC236}">
                <a16:creationId xmlns:a16="http://schemas.microsoft.com/office/drawing/2014/main" id="{D56E758C-8455-1F95-A6F5-7DCCFB4E5321}"/>
              </a:ext>
            </a:extLst>
          </p:cNvPr>
          <p:cNvSpPr/>
          <p:nvPr/>
        </p:nvSpPr>
        <p:spPr>
          <a:xfrm>
            <a:off x="-57318" y="6354373"/>
            <a:ext cx="2222437" cy="553998"/>
          </a:xfrm>
          <a:prstGeom prst="rect">
            <a:avLst/>
          </a:prstGeom>
        </p:spPr>
        <p:txBody>
          <a:bodyPr wrap="square">
            <a:spAutoFit/>
          </a:bodyPr>
          <a:lstStyle/>
          <a:p>
            <a:r>
              <a:rPr lang="en-US" altLang="zh-TW" sz="1000" b="1" dirty="0">
                <a:solidFill>
                  <a:srgbClr val="3C5D26"/>
                </a:solidFill>
                <a:latin typeface="Calibri" panose="020F0502020204030204"/>
              </a:rPr>
              <a:t>3. Multi-Subnets: Detection Part – </a:t>
            </a:r>
          </a:p>
          <a:p>
            <a:r>
              <a:rPr lang="en-US" altLang="zh-TW" sz="1000" b="1" dirty="0" err="1">
                <a:solidFill>
                  <a:srgbClr val="3C5D26"/>
                </a:solidFill>
                <a:latin typeface="Calibri" panose="020F0502020204030204"/>
              </a:rPr>
              <a:t>Bbox</a:t>
            </a:r>
            <a:r>
              <a:rPr lang="en-US" altLang="zh-TW" sz="1000" b="1" dirty="0">
                <a:solidFill>
                  <a:srgbClr val="3C5D26"/>
                </a:solidFill>
                <a:latin typeface="Calibri" panose="020F0502020204030204"/>
              </a:rPr>
              <a:t> Regression (continue) Subnet and Classification (discrete) Subnet</a:t>
            </a:r>
            <a:endParaRPr lang="zh-TW" altLang="en-US" sz="1000" dirty="0">
              <a:solidFill>
                <a:prstClr val="black"/>
              </a:solidFill>
              <a:latin typeface="Calibri" panose="020F0502020204030204"/>
            </a:endParaRPr>
          </a:p>
        </p:txBody>
      </p:sp>
      <p:sp>
        <p:nvSpPr>
          <p:cNvPr id="483" name="Content Placeholder 2">
            <a:extLst>
              <a:ext uri="{FF2B5EF4-FFF2-40B4-BE49-F238E27FC236}">
                <a16:creationId xmlns:a16="http://schemas.microsoft.com/office/drawing/2014/main" id="{D0BD556B-1F08-6BFD-2ED3-D55E8B29B210}"/>
              </a:ext>
            </a:extLst>
          </p:cNvPr>
          <p:cNvSpPr txBox="1">
            <a:spLocks/>
          </p:cNvSpPr>
          <p:nvPr/>
        </p:nvSpPr>
        <p:spPr>
          <a:xfrm>
            <a:off x="-1" y="533400"/>
            <a:ext cx="9143999" cy="6340475"/>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Courier New" panose="02070309020205020404" pitchFamily="49" charset="0"/>
              <a:buChar char="o"/>
              <a:defRPr sz="1400" kern="1200">
                <a:solidFill>
                  <a:schemeClr val="tx1"/>
                </a:solidFill>
                <a:latin typeface="Times New Roman" panose="02020603050405020304" pitchFamily="18" charset="0"/>
                <a:ea typeface="+mn-ea"/>
                <a:cs typeface="Times New Roman" panose="02020603050405020304" pitchFamily="18" charset="0"/>
              </a:defRPr>
            </a:lvl1pPr>
            <a:lvl2pPr marL="576263" indent="-288925" algn="l" defTabSz="914400" rtl="0" eaLnBrk="1" latinLnBrk="0" hangingPunct="1">
              <a:lnSpc>
                <a:spcPct val="90000"/>
              </a:lnSpc>
              <a:spcBef>
                <a:spcPts val="500"/>
              </a:spcBef>
              <a:buFont typeface="Wingdings" panose="05000000000000000000" pitchFamily="2" charset="2"/>
              <a:buChar char="§"/>
              <a:tabLst/>
              <a:defRPr sz="1400" kern="1200">
                <a:solidFill>
                  <a:schemeClr val="tx1"/>
                </a:solidFill>
                <a:latin typeface="Times New Roman" panose="02020603050405020304" pitchFamily="18" charset="0"/>
                <a:ea typeface="+mn-ea"/>
                <a:cs typeface="Times New Roman" panose="02020603050405020304" pitchFamily="18" charset="0"/>
              </a:defRPr>
            </a:lvl2pPr>
            <a:lvl3pPr marL="914400" indent="-338138" algn="l" defTabSz="914400" rtl="0" eaLnBrk="1" latinLnBrk="0" hangingPunct="1">
              <a:lnSpc>
                <a:spcPct val="90000"/>
              </a:lnSpc>
              <a:spcBef>
                <a:spcPts val="500"/>
              </a:spcBef>
              <a:buFont typeface="Wingdings" panose="05000000000000000000" pitchFamily="2" charset="2"/>
              <a:buChar char="v"/>
              <a:tabLst/>
              <a:defRPr sz="1400" kern="1200">
                <a:solidFill>
                  <a:schemeClr val="tx1"/>
                </a:solidFill>
                <a:latin typeface="Times New Roman" panose="02020603050405020304" pitchFamily="18" charset="0"/>
                <a:ea typeface="+mn-ea"/>
                <a:cs typeface="Times New Roman" panose="02020603050405020304" pitchFamily="18" charset="0"/>
              </a:defRPr>
            </a:lvl3pPr>
            <a:lvl4pPr marL="1201738" indent="-287338" algn="l" defTabSz="914400" rtl="0" eaLnBrk="1" latinLnBrk="0" hangingPunct="1">
              <a:lnSpc>
                <a:spcPct val="90000"/>
              </a:lnSpc>
              <a:spcBef>
                <a:spcPts val="500"/>
              </a:spcBef>
              <a:buFont typeface="Wingdings" panose="05000000000000000000" pitchFamily="2" charset="2"/>
              <a:buChar char="Ø"/>
              <a:defRPr sz="1400" kern="1200">
                <a:solidFill>
                  <a:schemeClr val="tx1"/>
                </a:solidFill>
                <a:latin typeface="Times New Roman" panose="02020603050405020304" pitchFamily="18" charset="0"/>
                <a:ea typeface="+mn-ea"/>
                <a:cs typeface="Times New Roman" panose="02020603050405020304" pitchFamily="18" charset="0"/>
              </a:defRPr>
            </a:lvl4pPr>
            <a:lvl5pPr marL="1541463" indent="-339725" algn="l" defTabSz="914400" rtl="0" eaLnBrk="1" latinLnBrk="0" hangingPunct="1">
              <a:lnSpc>
                <a:spcPct val="90000"/>
              </a:lnSpc>
              <a:spcBef>
                <a:spcPts val="500"/>
              </a:spcBef>
              <a:buFont typeface="Wingdings" panose="05000000000000000000" pitchFamily="2" charset="2"/>
              <a:buChar char="ü"/>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YOLOv4 (One-stage Object Detector)</a:t>
            </a:r>
            <a:endParaRPr kumimoji="0" lang="en-US" sz="1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633413" marR="0" lvl="1" indent="-342900" algn="l" defTabSz="914400" rtl="0" eaLnBrk="1" fontAlgn="auto" latinLnBrk="0" hangingPunct="1">
              <a:lnSpc>
                <a:spcPct val="90000"/>
              </a:lnSpc>
              <a:spcBef>
                <a:spcPts val="500"/>
              </a:spcBef>
              <a:spcAft>
                <a:spcPts val="0"/>
              </a:spcAft>
              <a:buClrTx/>
              <a:buSzTx/>
              <a:buFont typeface="+mj-lt"/>
              <a:buAutoNum type="arabicParenR" startAt="3"/>
              <a:tabLst/>
              <a:defRPr/>
            </a:pPr>
            <a:endParaRPr kumimoji="0" lang="en-VN" sz="1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484" name="Rectangle 174">
            <a:extLst>
              <a:ext uri="{FF2B5EF4-FFF2-40B4-BE49-F238E27FC236}">
                <a16:creationId xmlns:a16="http://schemas.microsoft.com/office/drawing/2014/main" id="{A4CE02FC-AE71-F558-E68D-E3FC88686888}"/>
              </a:ext>
            </a:extLst>
          </p:cNvPr>
          <p:cNvSpPr/>
          <p:nvPr/>
        </p:nvSpPr>
        <p:spPr>
          <a:xfrm>
            <a:off x="6583066" y="-24958"/>
            <a:ext cx="2568057" cy="2516073"/>
          </a:xfrm>
          <a:prstGeom prst="rect">
            <a:avLst/>
          </a:prstGeom>
        </p:spPr>
        <p:txBody>
          <a:bodyPr wrap="square">
            <a:spAutoFit/>
          </a:bodyPr>
          <a:lstStyle/>
          <a:p>
            <a:pPr>
              <a:spcBef>
                <a:spcPts val="300"/>
              </a:spcBef>
            </a:pPr>
            <a:r>
              <a:rPr lang="en-US" sz="1000" b="1" dirty="0">
                <a:solidFill>
                  <a:srgbClr val="00B0F0"/>
                </a:solidFill>
                <a:latin typeface="Times New Roman" panose="02020603050405020304" pitchFamily="18" charset="0"/>
                <a:cs typeface="Times New Roman" panose="02020603050405020304" pitchFamily="18" charset="0"/>
              </a:rPr>
              <a:t>(0)      Input</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(input image):</a:t>
            </a:r>
          </a:p>
          <a:p>
            <a:pPr marL="582613" lvl="1" indent="-225425">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Image.</a:t>
            </a:r>
          </a:p>
          <a:p>
            <a:pPr marL="342900" indent="-3429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Backbones</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(takes as input the image and extracts the feature maps): </a:t>
            </a:r>
          </a:p>
          <a:p>
            <a:pPr marL="582613" lvl="1" indent="-225425">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CSPDarknet53 [81].</a:t>
            </a:r>
          </a:p>
          <a:p>
            <a:pPr marL="342900" indent="-3429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Neck</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(sub-sets of the backbone - enhance the feature discriminability and robustness):</a:t>
            </a:r>
          </a:p>
          <a:p>
            <a:pPr marL="585788" lvl="1" indent="-2286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Path-aggregation blocks: modified </a:t>
            </a:r>
            <a:r>
              <a:rPr lang="en-US" sz="1000" dirty="0" err="1">
                <a:solidFill>
                  <a:prstClr val="black"/>
                </a:solidFill>
                <a:latin typeface="Times New Roman" panose="02020603050405020304" pitchFamily="18" charset="0"/>
                <a:cs typeface="Times New Roman" panose="02020603050405020304" pitchFamily="18" charset="0"/>
              </a:rPr>
              <a:t>PANet</a:t>
            </a:r>
            <a:r>
              <a:rPr lang="en-US" sz="1000" dirty="0">
                <a:solidFill>
                  <a:prstClr val="black"/>
                </a:solidFill>
                <a:latin typeface="Times New Roman" panose="02020603050405020304" pitchFamily="18" charset="0"/>
                <a:cs typeface="Times New Roman" panose="02020603050405020304" pitchFamily="18" charset="0"/>
              </a:rPr>
              <a:t> [49].</a:t>
            </a:r>
            <a:endParaRPr lang="en-US" sz="1000" b="1" dirty="0">
              <a:solidFill>
                <a:srgbClr val="FF0000"/>
              </a:solidFill>
              <a:latin typeface="Times New Roman" panose="02020603050405020304" pitchFamily="18" charset="0"/>
              <a:cs typeface="Times New Roman" panose="02020603050405020304" pitchFamily="18" charset="0"/>
            </a:endParaRPr>
          </a:p>
          <a:p>
            <a:pPr marL="585788" lvl="1" indent="-2286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Additional blocks: Spatial Pyramid Pooling [25].</a:t>
            </a:r>
          </a:p>
          <a:p>
            <a:pPr marL="342900" indent="-3429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Heads</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(handles the </a:t>
            </a:r>
            <a:r>
              <a:rPr lang="en-US" sz="1000" dirty="0" err="1">
                <a:solidFill>
                  <a:srgbClr val="FF0000"/>
                </a:solidFill>
                <a:latin typeface="Times New Roman" panose="02020603050405020304" pitchFamily="18" charset="0"/>
                <a:cs typeface="Times New Roman" panose="02020603050405020304" pitchFamily="18" charset="0"/>
              </a:rPr>
              <a:t>Bboxes</a:t>
            </a:r>
            <a:r>
              <a:rPr lang="en-US" sz="1000" dirty="0">
                <a:solidFill>
                  <a:srgbClr val="FF0000"/>
                </a:solidFill>
                <a:latin typeface="Times New Roman" panose="02020603050405020304" pitchFamily="18" charset="0"/>
                <a:cs typeface="Times New Roman" panose="02020603050405020304" pitchFamily="18" charset="0"/>
              </a:rPr>
              <a:t> prediction and Categories classification): </a:t>
            </a:r>
          </a:p>
        </p:txBody>
      </p:sp>
      <p:sp>
        <p:nvSpPr>
          <p:cNvPr id="485" name="Rectangle 175">
            <a:extLst>
              <a:ext uri="{FF2B5EF4-FFF2-40B4-BE49-F238E27FC236}">
                <a16:creationId xmlns:a16="http://schemas.microsoft.com/office/drawing/2014/main" id="{6E97EFB9-7503-E6AB-C72C-10E631C28A81}"/>
              </a:ext>
            </a:extLst>
          </p:cNvPr>
          <p:cNvSpPr/>
          <p:nvPr/>
        </p:nvSpPr>
        <p:spPr>
          <a:xfrm>
            <a:off x="1596027" y="6428215"/>
            <a:ext cx="3508781"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(One-stage Object Detector)</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486" name="平行四邊形 191">
            <a:extLst>
              <a:ext uri="{FF2B5EF4-FFF2-40B4-BE49-F238E27FC236}">
                <a16:creationId xmlns:a16="http://schemas.microsoft.com/office/drawing/2014/main" id="{1563BCDE-5F4D-ADF7-A506-87046625E488}"/>
              </a:ext>
            </a:extLst>
          </p:cNvPr>
          <p:cNvSpPr>
            <a:spLocks noChangeAspect="1"/>
          </p:cNvSpPr>
          <p:nvPr/>
        </p:nvSpPr>
        <p:spPr>
          <a:xfrm>
            <a:off x="49032" y="5608554"/>
            <a:ext cx="2376000" cy="792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Input</a:t>
            </a:r>
            <a:endParaRPr kumimoji="0" lang="zh-TW" altLang="en-US" sz="1200" b="0" i="0" u="none" strike="noStrike" kern="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87" name="平行四邊形 190">
            <a:extLst>
              <a:ext uri="{FF2B5EF4-FFF2-40B4-BE49-F238E27FC236}">
                <a16:creationId xmlns:a16="http://schemas.microsoft.com/office/drawing/2014/main" id="{054361F9-CE37-B3AC-E5CA-7A420B594968}"/>
              </a:ext>
            </a:extLst>
          </p:cNvPr>
          <p:cNvSpPr>
            <a:spLocks noChangeAspect="1"/>
          </p:cNvSpPr>
          <p:nvPr/>
        </p:nvSpPr>
        <p:spPr>
          <a:xfrm>
            <a:off x="157032" y="4979433"/>
            <a:ext cx="2160000" cy="720000"/>
          </a:xfrm>
          <a:prstGeom prst="parallelogram">
            <a:avLst>
              <a:gd name="adj" fmla="val 105800"/>
            </a:avLst>
          </a:prstGeom>
          <a:solidFill>
            <a:srgbClr val="FFC000">
              <a:alpha val="30196"/>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C1</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88" name="文字方塊 43">
            <a:extLst>
              <a:ext uri="{FF2B5EF4-FFF2-40B4-BE49-F238E27FC236}">
                <a16:creationId xmlns:a16="http://schemas.microsoft.com/office/drawing/2014/main" id="{0ECC3691-18A4-C5D9-C119-D895CCF0FB9C}"/>
              </a:ext>
            </a:extLst>
          </p:cNvPr>
          <p:cNvSpPr txBox="1"/>
          <p:nvPr/>
        </p:nvSpPr>
        <p:spPr>
          <a:xfrm>
            <a:off x="98476" y="2441737"/>
            <a:ext cx="2106803" cy="400110"/>
          </a:xfrm>
          <a:prstGeom prst="rect">
            <a:avLst/>
          </a:prstGeom>
          <a:noFill/>
        </p:spPr>
        <p:txBody>
          <a:bodyPr wrap="square" rtlCol="0">
            <a:spAutoFit/>
          </a:bodyPr>
          <a:lstStyle/>
          <a:p>
            <a:r>
              <a:rPr lang="en-US" altLang="zh-TW" sz="1000" dirty="0">
                <a:solidFill>
                  <a:srgbClr val="ED7D31"/>
                </a:solidFill>
                <a:latin typeface="Calibri" panose="020F0502020204030204"/>
              </a:rPr>
              <a:t>1) Feature Extraction </a:t>
            </a:r>
            <a:br>
              <a:rPr lang="en-US" altLang="zh-TW" sz="1000" dirty="0">
                <a:solidFill>
                  <a:srgbClr val="ED7D31"/>
                </a:solidFill>
                <a:latin typeface="Calibri" panose="020F0502020204030204"/>
              </a:rPr>
            </a:br>
            <a:r>
              <a:rPr lang="en-US" altLang="zh-TW" sz="1000" dirty="0">
                <a:solidFill>
                  <a:srgbClr val="ED7D31"/>
                </a:solidFill>
                <a:latin typeface="Calibri" panose="020F0502020204030204"/>
              </a:rPr>
              <a:t>(CSPDarknet53)</a:t>
            </a:r>
            <a:endParaRPr lang="zh-TW" altLang="en-US" sz="1000" dirty="0">
              <a:solidFill>
                <a:srgbClr val="ED7D31"/>
              </a:solidFill>
              <a:latin typeface="Calibri" panose="020F0502020204030204"/>
            </a:endParaRPr>
          </a:p>
        </p:txBody>
      </p:sp>
      <p:cxnSp>
        <p:nvCxnSpPr>
          <p:cNvPr id="489" name="直線單箭頭接點 40">
            <a:extLst>
              <a:ext uri="{FF2B5EF4-FFF2-40B4-BE49-F238E27FC236}">
                <a16:creationId xmlns:a16="http://schemas.microsoft.com/office/drawing/2014/main" id="{8F9C4B61-0A3A-FC1E-6386-7EE2138DD055}"/>
              </a:ext>
            </a:extLst>
          </p:cNvPr>
          <p:cNvCxnSpPr>
            <a:cxnSpLocks/>
          </p:cNvCxnSpPr>
          <p:nvPr/>
        </p:nvCxnSpPr>
        <p:spPr>
          <a:xfrm flipH="1" flipV="1">
            <a:off x="226381" y="3104031"/>
            <a:ext cx="4919" cy="2593448"/>
          </a:xfrm>
          <a:prstGeom prst="straightConnector1">
            <a:avLst/>
          </a:prstGeom>
          <a:noFill/>
          <a:ln w="19050" cap="flat" cmpd="sng" algn="ctr">
            <a:solidFill>
              <a:srgbClr val="ED7D31"/>
            </a:solidFill>
            <a:prstDash val="solid"/>
            <a:miter lim="800000"/>
            <a:tailEnd type="triangle"/>
          </a:ln>
          <a:effectLst/>
        </p:spPr>
      </p:cxnSp>
      <p:sp>
        <p:nvSpPr>
          <p:cNvPr id="490" name="平行四邊形 8">
            <a:extLst>
              <a:ext uri="{FF2B5EF4-FFF2-40B4-BE49-F238E27FC236}">
                <a16:creationId xmlns:a16="http://schemas.microsoft.com/office/drawing/2014/main" id="{BDAA59AA-5170-3E3B-F8FB-F1BA0CCADC54}"/>
              </a:ext>
            </a:extLst>
          </p:cNvPr>
          <p:cNvSpPr>
            <a:spLocks noChangeAspect="1"/>
          </p:cNvSpPr>
          <p:nvPr/>
        </p:nvSpPr>
        <p:spPr>
          <a:xfrm>
            <a:off x="231300" y="4397965"/>
            <a:ext cx="1944000" cy="648000"/>
          </a:xfrm>
          <a:prstGeom prst="parallelogram">
            <a:avLst>
              <a:gd name="adj" fmla="val 105800"/>
            </a:avLst>
          </a:prstGeom>
          <a:solidFill>
            <a:srgbClr val="FFC000">
              <a:alpha val="30196"/>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C2</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1" name="平行四邊形 9">
            <a:extLst>
              <a:ext uri="{FF2B5EF4-FFF2-40B4-BE49-F238E27FC236}">
                <a16:creationId xmlns:a16="http://schemas.microsoft.com/office/drawing/2014/main" id="{D5488D1D-EBE3-F551-3413-95D5A46FB79F}"/>
              </a:ext>
            </a:extLst>
          </p:cNvPr>
          <p:cNvSpPr>
            <a:spLocks noChangeAspect="1"/>
          </p:cNvSpPr>
          <p:nvPr/>
        </p:nvSpPr>
        <p:spPr>
          <a:xfrm>
            <a:off x="303060" y="3897360"/>
            <a:ext cx="1728000" cy="576000"/>
          </a:xfrm>
          <a:prstGeom prst="parallelogram">
            <a:avLst>
              <a:gd name="adj" fmla="val 105800"/>
            </a:avLst>
          </a:prstGeom>
          <a:solidFill>
            <a:srgbClr val="FFC000">
              <a:alpha val="30196"/>
            </a:srgbClr>
          </a:solidFill>
          <a:ln w="952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C3</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2" name="平行四邊形 10">
            <a:extLst>
              <a:ext uri="{FF2B5EF4-FFF2-40B4-BE49-F238E27FC236}">
                <a16:creationId xmlns:a16="http://schemas.microsoft.com/office/drawing/2014/main" id="{5B8B4557-383F-B16D-3E2C-4D94015901E4}"/>
              </a:ext>
            </a:extLst>
          </p:cNvPr>
          <p:cNvSpPr>
            <a:spLocks noChangeAspect="1"/>
          </p:cNvSpPr>
          <p:nvPr/>
        </p:nvSpPr>
        <p:spPr>
          <a:xfrm>
            <a:off x="373708" y="3465120"/>
            <a:ext cx="1512000" cy="504000"/>
          </a:xfrm>
          <a:prstGeom prst="parallelogram">
            <a:avLst>
              <a:gd name="adj" fmla="val 105800"/>
            </a:avLst>
          </a:prstGeom>
          <a:solidFill>
            <a:srgbClr val="FFC000">
              <a:alpha val="30196"/>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C4</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3" name="平行四邊形 12">
            <a:extLst>
              <a:ext uri="{FF2B5EF4-FFF2-40B4-BE49-F238E27FC236}">
                <a16:creationId xmlns:a16="http://schemas.microsoft.com/office/drawing/2014/main" id="{EB515AD3-E28D-C044-26C3-31AAB05E60F1}"/>
              </a:ext>
            </a:extLst>
          </p:cNvPr>
          <p:cNvSpPr>
            <a:spLocks noChangeAspect="1"/>
          </p:cNvSpPr>
          <p:nvPr/>
        </p:nvSpPr>
        <p:spPr>
          <a:xfrm>
            <a:off x="532566" y="3125806"/>
            <a:ext cx="1283003" cy="432000"/>
          </a:xfrm>
          <a:prstGeom prst="parallelogram">
            <a:avLst>
              <a:gd name="adj" fmla="val 105800"/>
            </a:avLst>
          </a:prstGeom>
          <a:solidFill>
            <a:srgbClr val="FFC000">
              <a:alpha val="30196"/>
            </a:srgbClr>
          </a:solid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C5</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4" name="文字方塊 44">
            <a:extLst>
              <a:ext uri="{FF2B5EF4-FFF2-40B4-BE49-F238E27FC236}">
                <a16:creationId xmlns:a16="http://schemas.microsoft.com/office/drawing/2014/main" id="{D2812FF7-EE49-B35B-4116-FFB6FF0089E7}"/>
              </a:ext>
            </a:extLst>
          </p:cNvPr>
          <p:cNvSpPr txBox="1"/>
          <p:nvPr/>
        </p:nvSpPr>
        <p:spPr>
          <a:xfrm>
            <a:off x="148777" y="554711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304x304x64c</a:t>
            </a:r>
            <a:endParaRPr lang="zh-TW" altLang="en-US" sz="800" dirty="0">
              <a:solidFill>
                <a:prstClr val="black"/>
              </a:solidFill>
              <a:latin typeface="Calibri" panose="020F0502020204030204"/>
            </a:endParaRPr>
          </a:p>
        </p:txBody>
      </p:sp>
      <p:sp>
        <p:nvSpPr>
          <p:cNvPr id="495" name="文字方塊 47">
            <a:extLst>
              <a:ext uri="{FF2B5EF4-FFF2-40B4-BE49-F238E27FC236}">
                <a16:creationId xmlns:a16="http://schemas.microsoft.com/office/drawing/2014/main" id="{DB7FE7B2-8E2A-05C2-D4E9-61A34D99BDAB}"/>
              </a:ext>
            </a:extLst>
          </p:cNvPr>
          <p:cNvSpPr txBox="1"/>
          <p:nvPr/>
        </p:nvSpPr>
        <p:spPr>
          <a:xfrm>
            <a:off x="232731" y="4897346"/>
            <a:ext cx="870202" cy="215444"/>
          </a:xfrm>
          <a:prstGeom prst="rect">
            <a:avLst/>
          </a:prstGeom>
          <a:noFill/>
        </p:spPr>
        <p:txBody>
          <a:bodyPr wrap="square" rtlCol="0">
            <a:spAutoFit/>
          </a:bodyPr>
          <a:lstStyle/>
          <a:p>
            <a:r>
              <a:rPr lang="en-US" altLang="zh-TW" sz="800" dirty="0">
                <a:solidFill>
                  <a:prstClr val="black"/>
                </a:solidFill>
                <a:latin typeface="Calibri" panose="020F0502020204030204"/>
              </a:rPr>
              <a:t>152x152x128c</a:t>
            </a:r>
            <a:endParaRPr lang="zh-TW" altLang="en-US" sz="800" dirty="0">
              <a:solidFill>
                <a:prstClr val="black"/>
              </a:solidFill>
              <a:latin typeface="Calibri" panose="020F0502020204030204"/>
            </a:endParaRPr>
          </a:p>
        </p:txBody>
      </p:sp>
      <p:sp>
        <p:nvSpPr>
          <p:cNvPr id="496" name="文字方塊 48">
            <a:extLst>
              <a:ext uri="{FF2B5EF4-FFF2-40B4-BE49-F238E27FC236}">
                <a16:creationId xmlns:a16="http://schemas.microsoft.com/office/drawing/2014/main" id="{B85B96FB-91C4-BA72-92F2-66417EE9133A}"/>
              </a:ext>
            </a:extLst>
          </p:cNvPr>
          <p:cNvSpPr txBox="1"/>
          <p:nvPr/>
        </p:nvSpPr>
        <p:spPr>
          <a:xfrm>
            <a:off x="2125251" y="447325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76x76x256c</a:t>
            </a:r>
            <a:endParaRPr lang="zh-TW" altLang="en-US" sz="800" dirty="0">
              <a:solidFill>
                <a:prstClr val="black"/>
              </a:solidFill>
              <a:latin typeface="Calibri" panose="020F0502020204030204"/>
            </a:endParaRPr>
          </a:p>
        </p:txBody>
      </p:sp>
      <p:sp>
        <p:nvSpPr>
          <p:cNvPr id="497" name="文字方塊 49">
            <a:extLst>
              <a:ext uri="{FF2B5EF4-FFF2-40B4-BE49-F238E27FC236}">
                <a16:creationId xmlns:a16="http://schemas.microsoft.com/office/drawing/2014/main" id="{6088DF1D-9DA4-9D9C-8CE5-0240592BE144}"/>
              </a:ext>
            </a:extLst>
          </p:cNvPr>
          <p:cNvSpPr txBox="1"/>
          <p:nvPr/>
        </p:nvSpPr>
        <p:spPr>
          <a:xfrm>
            <a:off x="372852" y="3811568"/>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38x38x512c</a:t>
            </a:r>
            <a:endParaRPr lang="zh-TW" altLang="en-US" sz="800" dirty="0">
              <a:solidFill>
                <a:prstClr val="black"/>
              </a:solidFill>
              <a:latin typeface="Calibri" panose="020F0502020204030204"/>
            </a:endParaRPr>
          </a:p>
        </p:txBody>
      </p:sp>
      <p:sp>
        <p:nvSpPr>
          <p:cNvPr id="498" name="文字方塊 50">
            <a:extLst>
              <a:ext uri="{FF2B5EF4-FFF2-40B4-BE49-F238E27FC236}">
                <a16:creationId xmlns:a16="http://schemas.microsoft.com/office/drawing/2014/main" id="{86FEE499-83A5-F01B-7298-BE73F3382294}"/>
              </a:ext>
            </a:extLst>
          </p:cNvPr>
          <p:cNvSpPr txBox="1"/>
          <p:nvPr/>
        </p:nvSpPr>
        <p:spPr>
          <a:xfrm>
            <a:off x="451679" y="3405423"/>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19x19x1024c</a:t>
            </a:r>
            <a:endParaRPr lang="zh-TW" altLang="en-US" sz="800" dirty="0">
              <a:solidFill>
                <a:prstClr val="black"/>
              </a:solidFill>
              <a:latin typeface="Calibri" panose="020F0502020204030204"/>
            </a:endParaRPr>
          </a:p>
        </p:txBody>
      </p:sp>
      <p:cxnSp>
        <p:nvCxnSpPr>
          <p:cNvPr id="499" name="接點: 肘形 52">
            <a:extLst>
              <a:ext uri="{FF2B5EF4-FFF2-40B4-BE49-F238E27FC236}">
                <a16:creationId xmlns:a16="http://schemas.microsoft.com/office/drawing/2014/main" id="{38EF6CDB-8C23-E96C-ADE9-44EC0CBE731A}"/>
              </a:ext>
            </a:extLst>
          </p:cNvPr>
          <p:cNvCxnSpPr>
            <a:cxnSpLocks/>
            <a:stCxn id="650" idx="3"/>
            <a:endCxn id="504" idx="0"/>
          </p:cNvCxnSpPr>
          <p:nvPr/>
        </p:nvCxnSpPr>
        <p:spPr>
          <a:xfrm>
            <a:off x="2559652" y="2842503"/>
            <a:ext cx="328122" cy="331316"/>
          </a:xfrm>
          <a:prstGeom prst="bentConnector2">
            <a:avLst/>
          </a:prstGeom>
          <a:noFill/>
          <a:ln w="19050" cap="flat" cmpd="sng" algn="ctr">
            <a:solidFill>
              <a:srgbClr val="00B050"/>
            </a:solidFill>
            <a:prstDash val="solid"/>
            <a:miter lim="800000"/>
            <a:tailEnd type="triangle"/>
          </a:ln>
          <a:effectLst/>
        </p:spPr>
      </p:cxnSp>
      <p:cxnSp>
        <p:nvCxnSpPr>
          <p:cNvPr id="500" name="直線單箭頭接點 67">
            <a:extLst>
              <a:ext uri="{FF2B5EF4-FFF2-40B4-BE49-F238E27FC236}">
                <a16:creationId xmlns:a16="http://schemas.microsoft.com/office/drawing/2014/main" id="{E26B0543-652F-6EA5-057D-DDC20E8A9F70}"/>
              </a:ext>
            </a:extLst>
          </p:cNvPr>
          <p:cNvCxnSpPr>
            <a:cxnSpLocks/>
            <a:stCxn id="492" idx="2"/>
          </p:cNvCxnSpPr>
          <p:nvPr/>
        </p:nvCxnSpPr>
        <p:spPr>
          <a:xfrm>
            <a:off x="1619092" y="3717120"/>
            <a:ext cx="1268682" cy="0"/>
          </a:xfrm>
          <a:prstGeom prst="straightConnector1">
            <a:avLst/>
          </a:prstGeom>
          <a:noFill/>
          <a:ln w="19050" cap="flat" cmpd="sng" algn="ctr">
            <a:solidFill>
              <a:srgbClr val="00B050"/>
            </a:solidFill>
            <a:prstDash val="solid"/>
            <a:miter lim="800000"/>
            <a:tailEnd type="triangle"/>
          </a:ln>
          <a:effectLst/>
        </p:spPr>
      </p:cxnSp>
      <p:cxnSp>
        <p:nvCxnSpPr>
          <p:cNvPr id="501" name="直線單箭頭接點 70">
            <a:extLst>
              <a:ext uri="{FF2B5EF4-FFF2-40B4-BE49-F238E27FC236}">
                <a16:creationId xmlns:a16="http://schemas.microsoft.com/office/drawing/2014/main" id="{AF45CFC4-31DA-C242-D413-483893924DF6}"/>
              </a:ext>
            </a:extLst>
          </p:cNvPr>
          <p:cNvCxnSpPr>
            <a:cxnSpLocks/>
          </p:cNvCxnSpPr>
          <p:nvPr/>
        </p:nvCxnSpPr>
        <p:spPr>
          <a:xfrm flipV="1">
            <a:off x="1735221" y="4185503"/>
            <a:ext cx="1146205" cy="1"/>
          </a:xfrm>
          <a:prstGeom prst="straightConnector1">
            <a:avLst/>
          </a:prstGeom>
          <a:noFill/>
          <a:ln w="19050" cap="flat" cmpd="sng" algn="ctr">
            <a:solidFill>
              <a:srgbClr val="00B050"/>
            </a:solidFill>
            <a:prstDash val="solid"/>
            <a:miter lim="800000"/>
            <a:tailEnd type="triangle"/>
          </a:ln>
          <a:effectLst/>
        </p:spPr>
      </p:cxnSp>
      <p:sp>
        <p:nvSpPr>
          <p:cNvPr id="502" name="矩形 77">
            <a:extLst>
              <a:ext uri="{FF2B5EF4-FFF2-40B4-BE49-F238E27FC236}">
                <a16:creationId xmlns:a16="http://schemas.microsoft.com/office/drawing/2014/main" id="{377C1333-3E13-241A-B244-838603340398}"/>
              </a:ext>
            </a:extLst>
          </p:cNvPr>
          <p:cNvSpPr/>
          <p:nvPr/>
        </p:nvSpPr>
        <p:spPr>
          <a:xfrm>
            <a:off x="162564" y="2406746"/>
            <a:ext cx="1723144" cy="3723005"/>
          </a:xfrm>
          <a:prstGeom prst="rect">
            <a:avLst/>
          </a:prstGeom>
          <a:noFill/>
          <a:ln w="12700" cap="flat" cmpd="sng" algn="ctr">
            <a:solidFill>
              <a:srgbClr val="ED7D31"/>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C000"/>
              </a:solidFill>
              <a:effectLst/>
              <a:uLnTx/>
              <a:uFillTx/>
              <a:latin typeface="Calibri" panose="020F0502020204030204"/>
              <a:ea typeface="新細明體" panose="02020500000000000000" pitchFamily="18" charset="-120"/>
              <a:cs typeface="+mn-cs"/>
            </a:endParaRPr>
          </a:p>
        </p:txBody>
      </p:sp>
      <p:sp>
        <p:nvSpPr>
          <p:cNvPr id="503" name="平行四邊形 33">
            <a:extLst>
              <a:ext uri="{FF2B5EF4-FFF2-40B4-BE49-F238E27FC236}">
                <a16:creationId xmlns:a16="http://schemas.microsoft.com/office/drawing/2014/main" id="{C33070F3-1433-8738-A7C6-1D58C69ECD86}"/>
              </a:ext>
            </a:extLst>
          </p:cNvPr>
          <p:cNvSpPr>
            <a:spLocks noChangeAspect="1"/>
          </p:cNvSpPr>
          <p:nvPr/>
        </p:nvSpPr>
        <p:spPr>
          <a:xfrm>
            <a:off x="2138059" y="3610454"/>
            <a:ext cx="1512000" cy="504000"/>
          </a:xfrm>
          <a:prstGeom prst="parallelogram">
            <a:avLst>
              <a:gd name="adj" fmla="val 105800"/>
            </a:avLst>
          </a:prstGeom>
          <a:solidFill>
            <a:srgbClr val="92D050">
              <a:alpha val="30196"/>
            </a:srgbClr>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rPr>
              <a:t>P4</a:t>
            </a:r>
            <a:endParaRPr kumimoji="0" lang="zh-TW" altLang="en-US"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endParaRPr>
          </a:p>
        </p:txBody>
      </p:sp>
      <p:sp>
        <p:nvSpPr>
          <p:cNvPr id="504" name="平行四邊形 34">
            <a:extLst>
              <a:ext uri="{FF2B5EF4-FFF2-40B4-BE49-F238E27FC236}">
                <a16:creationId xmlns:a16="http://schemas.microsoft.com/office/drawing/2014/main" id="{8751E313-72A1-A5E6-77B2-B238E4868C4D}"/>
              </a:ext>
            </a:extLst>
          </p:cNvPr>
          <p:cNvSpPr>
            <a:spLocks noChangeAspect="1"/>
          </p:cNvSpPr>
          <p:nvPr/>
        </p:nvSpPr>
        <p:spPr>
          <a:xfrm>
            <a:off x="2246272" y="3173819"/>
            <a:ext cx="1283003" cy="432000"/>
          </a:xfrm>
          <a:prstGeom prst="parallelogram">
            <a:avLst>
              <a:gd name="adj" fmla="val 105800"/>
            </a:avLst>
          </a:prstGeom>
          <a:solidFill>
            <a:srgbClr val="92D050">
              <a:alpha val="30196"/>
            </a:srgbClr>
          </a:solidFill>
          <a:ln w="190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rPr>
              <a:t>P5</a:t>
            </a:r>
            <a:endParaRPr kumimoji="0" lang="zh-TW" altLang="en-US"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endParaRPr>
          </a:p>
        </p:txBody>
      </p:sp>
      <p:cxnSp>
        <p:nvCxnSpPr>
          <p:cNvPr id="626" name="直線單箭頭接點 58">
            <a:extLst>
              <a:ext uri="{FF2B5EF4-FFF2-40B4-BE49-F238E27FC236}">
                <a16:creationId xmlns:a16="http://schemas.microsoft.com/office/drawing/2014/main" id="{832A9618-7411-E53D-3C80-73FAFB6AE9A2}"/>
              </a:ext>
            </a:extLst>
          </p:cNvPr>
          <p:cNvCxnSpPr>
            <a:cxnSpLocks/>
          </p:cNvCxnSpPr>
          <p:nvPr/>
        </p:nvCxnSpPr>
        <p:spPr>
          <a:xfrm>
            <a:off x="2900476" y="3620862"/>
            <a:ext cx="0" cy="199235"/>
          </a:xfrm>
          <a:prstGeom prst="straightConnector1">
            <a:avLst/>
          </a:prstGeom>
          <a:noFill/>
          <a:ln w="19050" cap="flat" cmpd="sng" algn="ctr">
            <a:solidFill>
              <a:srgbClr val="00B050"/>
            </a:solidFill>
            <a:prstDash val="solid"/>
            <a:miter lim="800000"/>
            <a:tailEnd type="triangle"/>
          </a:ln>
          <a:effectLst/>
        </p:spPr>
      </p:cxnSp>
      <p:cxnSp>
        <p:nvCxnSpPr>
          <p:cNvPr id="627" name="直線單箭頭接點 60">
            <a:extLst>
              <a:ext uri="{FF2B5EF4-FFF2-40B4-BE49-F238E27FC236}">
                <a16:creationId xmlns:a16="http://schemas.microsoft.com/office/drawing/2014/main" id="{20BBA28F-633B-3B6E-0F5B-AA7FA1F7F4C9}"/>
              </a:ext>
            </a:extLst>
          </p:cNvPr>
          <p:cNvCxnSpPr>
            <a:cxnSpLocks/>
          </p:cNvCxnSpPr>
          <p:nvPr/>
        </p:nvCxnSpPr>
        <p:spPr>
          <a:xfrm flipH="1">
            <a:off x="2906824" y="4110174"/>
            <a:ext cx="1" cy="180000"/>
          </a:xfrm>
          <a:prstGeom prst="straightConnector1">
            <a:avLst/>
          </a:prstGeom>
          <a:noFill/>
          <a:ln w="19050" cap="flat" cmpd="sng" algn="ctr">
            <a:solidFill>
              <a:srgbClr val="00B050"/>
            </a:solidFill>
            <a:prstDash val="solid"/>
            <a:miter lim="800000"/>
            <a:tailEnd type="triangle"/>
          </a:ln>
          <a:effectLst/>
        </p:spPr>
      </p:cxnSp>
      <p:cxnSp>
        <p:nvCxnSpPr>
          <p:cNvPr id="628" name="接點: 肘形 82">
            <a:extLst>
              <a:ext uri="{FF2B5EF4-FFF2-40B4-BE49-F238E27FC236}">
                <a16:creationId xmlns:a16="http://schemas.microsoft.com/office/drawing/2014/main" id="{B7C91A84-9A13-0D17-4636-F334379680D7}"/>
              </a:ext>
            </a:extLst>
          </p:cNvPr>
          <p:cNvCxnSpPr>
            <a:cxnSpLocks/>
            <a:stCxn id="480" idx="4"/>
            <a:endCxn id="631" idx="4"/>
          </p:cNvCxnSpPr>
          <p:nvPr/>
        </p:nvCxnSpPr>
        <p:spPr>
          <a:xfrm rot="5400000" flipH="1" flipV="1">
            <a:off x="3569997" y="3663513"/>
            <a:ext cx="339733" cy="1629475"/>
          </a:xfrm>
          <a:prstGeom prst="bentConnector3">
            <a:avLst>
              <a:gd name="adj1" fmla="val -67288"/>
            </a:avLst>
          </a:prstGeom>
          <a:noFill/>
          <a:ln w="19050" cap="flat" cmpd="sng" algn="ctr">
            <a:solidFill>
              <a:srgbClr val="7030A0"/>
            </a:solidFill>
            <a:prstDash val="solid"/>
            <a:miter lim="800000"/>
            <a:tailEnd type="triangle"/>
          </a:ln>
          <a:effectLst/>
        </p:spPr>
      </p:cxnSp>
      <p:cxnSp>
        <p:nvCxnSpPr>
          <p:cNvPr id="629" name="直線單箭頭接點 92">
            <a:extLst>
              <a:ext uri="{FF2B5EF4-FFF2-40B4-BE49-F238E27FC236}">
                <a16:creationId xmlns:a16="http://schemas.microsoft.com/office/drawing/2014/main" id="{495B511C-97C3-01CE-0EBE-77AC76A4A530}"/>
              </a:ext>
            </a:extLst>
          </p:cNvPr>
          <p:cNvCxnSpPr>
            <a:cxnSpLocks/>
            <a:stCxn id="504" idx="2"/>
          </p:cNvCxnSpPr>
          <p:nvPr/>
        </p:nvCxnSpPr>
        <p:spPr>
          <a:xfrm>
            <a:off x="3300747" y="3389819"/>
            <a:ext cx="1230037" cy="0"/>
          </a:xfrm>
          <a:prstGeom prst="straightConnector1">
            <a:avLst/>
          </a:prstGeom>
          <a:noFill/>
          <a:ln w="19050" cap="flat" cmpd="sng" algn="ctr">
            <a:solidFill>
              <a:srgbClr val="7030A0"/>
            </a:solidFill>
            <a:prstDash val="solid"/>
            <a:miter lim="800000"/>
            <a:tailEnd type="triangle"/>
          </a:ln>
          <a:effectLst/>
        </p:spPr>
      </p:cxnSp>
      <p:cxnSp>
        <p:nvCxnSpPr>
          <p:cNvPr id="630" name="直線單箭頭接點 94">
            <a:extLst>
              <a:ext uri="{FF2B5EF4-FFF2-40B4-BE49-F238E27FC236}">
                <a16:creationId xmlns:a16="http://schemas.microsoft.com/office/drawing/2014/main" id="{CA6D4F99-0EDA-1491-8052-F2FC2F1B9E0C}"/>
              </a:ext>
            </a:extLst>
          </p:cNvPr>
          <p:cNvCxnSpPr>
            <a:cxnSpLocks/>
            <a:stCxn id="503" idx="2"/>
          </p:cNvCxnSpPr>
          <p:nvPr/>
        </p:nvCxnSpPr>
        <p:spPr>
          <a:xfrm>
            <a:off x="3383442" y="3862454"/>
            <a:ext cx="1152000" cy="6626"/>
          </a:xfrm>
          <a:prstGeom prst="straightConnector1">
            <a:avLst/>
          </a:prstGeom>
          <a:noFill/>
          <a:ln w="19050" cap="flat" cmpd="sng" algn="ctr">
            <a:solidFill>
              <a:srgbClr val="7030A0"/>
            </a:solidFill>
            <a:prstDash val="solid"/>
            <a:miter lim="800000"/>
            <a:tailEnd type="triangle"/>
          </a:ln>
          <a:effectLst/>
        </p:spPr>
      </p:cxnSp>
      <p:sp>
        <p:nvSpPr>
          <p:cNvPr id="631" name="平行四邊形 36">
            <a:extLst>
              <a:ext uri="{FF2B5EF4-FFF2-40B4-BE49-F238E27FC236}">
                <a16:creationId xmlns:a16="http://schemas.microsoft.com/office/drawing/2014/main" id="{39A6F608-C09E-35A2-ABEF-210A806C0368}"/>
              </a:ext>
            </a:extLst>
          </p:cNvPr>
          <p:cNvSpPr>
            <a:spLocks noChangeAspect="1"/>
          </p:cNvSpPr>
          <p:nvPr/>
        </p:nvSpPr>
        <p:spPr>
          <a:xfrm>
            <a:off x="3690602" y="3732384"/>
            <a:ext cx="1728000" cy="576000"/>
          </a:xfrm>
          <a:prstGeom prst="parallelogram">
            <a:avLst>
              <a:gd name="adj" fmla="val 105800"/>
            </a:avLst>
          </a:prstGeom>
          <a:solidFill>
            <a:srgbClr val="BD47C9">
              <a:alpha val="30196"/>
            </a:srgbClr>
          </a:solidFill>
          <a:ln w="9525" cap="flat" cmpd="sng" algn="ctr">
            <a:solidFill>
              <a:srgbClr val="BD47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rPr>
              <a:t>N3</a:t>
            </a:r>
            <a:endParaRPr kumimoji="0" lang="zh-TW" altLang="en-US"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endParaRPr>
          </a:p>
        </p:txBody>
      </p:sp>
      <p:sp>
        <p:nvSpPr>
          <p:cNvPr id="632" name="平行四邊形 37">
            <a:extLst>
              <a:ext uri="{FF2B5EF4-FFF2-40B4-BE49-F238E27FC236}">
                <a16:creationId xmlns:a16="http://schemas.microsoft.com/office/drawing/2014/main" id="{138630B4-B851-CD30-DC97-91D5AC86949A}"/>
              </a:ext>
            </a:extLst>
          </p:cNvPr>
          <p:cNvSpPr>
            <a:spLocks noChangeAspect="1"/>
          </p:cNvSpPr>
          <p:nvPr/>
        </p:nvSpPr>
        <p:spPr>
          <a:xfrm>
            <a:off x="3761250" y="3271569"/>
            <a:ext cx="1512000" cy="504000"/>
          </a:xfrm>
          <a:prstGeom prst="parallelogram">
            <a:avLst>
              <a:gd name="adj" fmla="val 105800"/>
            </a:avLst>
          </a:prstGeom>
          <a:solidFill>
            <a:srgbClr val="BD47C9">
              <a:alpha val="30196"/>
            </a:srgbClr>
          </a:solidFill>
          <a:ln w="12700" cap="flat" cmpd="sng" algn="ctr">
            <a:solidFill>
              <a:srgbClr val="BD47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rPr>
              <a:t>N4</a:t>
            </a:r>
          </a:p>
        </p:txBody>
      </p:sp>
      <p:sp>
        <p:nvSpPr>
          <p:cNvPr id="633" name="平行四邊形 38">
            <a:extLst>
              <a:ext uri="{FF2B5EF4-FFF2-40B4-BE49-F238E27FC236}">
                <a16:creationId xmlns:a16="http://schemas.microsoft.com/office/drawing/2014/main" id="{B3083E91-3224-70FD-B16C-6240F3319657}"/>
              </a:ext>
            </a:extLst>
          </p:cNvPr>
          <p:cNvSpPr>
            <a:spLocks noChangeAspect="1"/>
          </p:cNvSpPr>
          <p:nvPr/>
        </p:nvSpPr>
        <p:spPr>
          <a:xfrm>
            <a:off x="3920108" y="2835735"/>
            <a:ext cx="1283003" cy="432000"/>
          </a:xfrm>
          <a:prstGeom prst="parallelogram">
            <a:avLst>
              <a:gd name="adj" fmla="val 105800"/>
            </a:avLst>
          </a:prstGeom>
          <a:solidFill>
            <a:srgbClr val="BD47C9">
              <a:alpha val="30196"/>
            </a:srgbClr>
          </a:solidFill>
          <a:ln w="19050" cap="flat" cmpd="sng" algn="ctr">
            <a:solidFill>
              <a:srgbClr val="BD47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rPr>
              <a:t>N5</a:t>
            </a:r>
            <a:endParaRPr kumimoji="0" lang="zh-TW" altLang="en-US"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endParaRPr>
          </a:p>
        </p:txBody>
      </p:sp>
      <p:cxnSp>
        <p:nvCxnSpPr>
          <p:cNvPr id="634" name="直線單箭頭接點 96">
            <a:extLst>
              <a:ext uri="{FF2B5EF4-FFF2-40B4-BE49-F238E27FC236}">
                <a16:creationId xmlns:a16="http://schemas.microsoft.com/office/drawing/2014/main" id="{19A9BCAF-61E0-5727-FCBD-2A604B53D2B2}"/>
              </a:ext>
            </a:extLst>
          </p:cNvPr>
          <p:cNvCxnSpPr/>
          <p:nvPr/>
        </p:nvCxnSpPr>
        <p:spPr>
          <a:xfrm flipV="1">
            <a:off x="4541901" y="3260357"/>
            <a:ext cx="0" cy="216000"/>
          </a:xfrm>
          <a:prstGeom prst="straightConnector1">
            <a:avLst/>
          </a:prstGeom>
          <a:noFill/>
          <a:ln w="19050" cap="flat" cmpd="sng" algn="ctr">
            <a:solidFill>
              <a:srgbClr val="7030A0"/>
            </a:solidFill>
            <a:prstDash val="solid"/>
            <a:miter lim="800000"/>
            <a:tailEnd type="triangle"/>
          </a:ln>
          <a:effectLst/>
        </p:spPr>
      </p:cxnSp>
      <p:cxnSp>
        <p:nvCxnSpPr>
          <p:cNvPr id="635" name="直線單箭頭接點 100">
            <a:extLst>
              <a:ext uri="{FF2B5EF4-FFF2-40B4-BE49-F238E27FC236}">
                <a16:creationId xmlns:a16="http://schemas.microsoft.com/office/drawing/2014/main" id="{30680B89-F660-F8F6-3AA9-00990B2E88A0}"/>
              </a:ext>
            </a:extLst>
          </p:cNvPr>
          <p:cNvCxnSpPr/>
          <p:nvPr/>
        </p:nvCxnSpPr>
        <p:spPr>
          <a:xfrm flipV="1">
            <a:off x="4542650" y="3760853"/>
            <a:ext cx="0" cy="180000"/>
          </a:xfrm>
          <a:prstGeom prst="straightConnector1">
            <a:avLst/>
          </a:prstGeom>
          <a:noFill/>
          <a:ln w="19050" cap="flat" cmpd="sng" algn="ctr">
            <a:solidFill>
              <a:srgbClr val="7030A0"/>
            </a:solidFill>
            <a:prstDash val="solid"/>
            <a:miter lim="800000"/>
            <a:tailEnd type="triangle"/>
          </a:ln>
          <a:effectLst/>
        </p:spPr>
      </p:cxnSp>
      <p:sp>
        <p:nvSpPr>
          <p:cNvPr id="636" name="矩形 118">
            <a:extLst>
              <a:ext uri="{FF2B5EF4-FFF2-40B4-BE49-F238E27FC236}">
                <a16:creationId xmlns:a16="http://schemas.microsoft.com/office/drawing/2014/main" id="{19753F5C-5E1B-26D2-42D9-98725BB4A8DF}"/>
              </a:ext>
            </a:extLst>
          </p:cNvPr>
          <p:cNvSpPr/>
          <p:nvPr/>
        </p:nvSpPr>
        <p:spPr>
          <a:xfrm>
            <a:off x="1921539" y="2406746"/>
            <a:ext cx="1723144" cy="3723005"/>
          </a:xfrm>
          <a:prstGeom prst="rect">
            <a:avLst/>
          </a:prstGeom>
          <a:noFill/>
          <a:ln w="12700" cap="flat" cmpd="sng" algn="ctr">
            <a:solidFill>
              <a:srgbClr val="00B05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B050"/>
              </a:solidFill>
              <a:effectLst/>
              <a:uLnTx/>
              <a:uFillTx/>
              <a:latin typeface="Calibri" panose="020F0502020204030204"/>
              <a:ea typeface="新細明體" panose="02020500000000000000" pitchFamily="18" charset="-120"/>
              <a:cs typeface="+mn-cs"/>
            </a:endParaRPr>
          </a:p>
        </p:txBody>
      </p:sp>
      <p:sp>
        <p:nvSpPr>
          <p:cNvPr id="637" name="文字方塊 119">
            <a:extLst>
              <a:ext uri="{FF2B5EF4-FFF2-40B4-BE49-F238E27FC236}">
                <a16:creationId xmlns:a16="http://schemas.microsoft.com/office/drawing/2014/main" id="{30C8B4FF-808F-32E4-D0E5-C5C1C55467DB}"/>
              </a:ext>
            </a:extLst>
          </p:cNvPr>
          <p:cNvSpPr txBox="1"/>
          <p:nvPr/>
        </p:nvSpPr>
        <p:spPr>
          <a:xfrm>
            <a:off x="1857291" y="2470524"/>
            <a:ext cx="1922259" cy="246221"/>
          </a:xfrm>
          <a:prstGeom prst="rect">
            <a:avLst/>
          </a:prstGeom>
          <a:noFill/>
        </p:spPr>
        <p:txBody>
          <a:bodyPr wrap="square" rtlCol="0">
            <a:spAutoFit/>
          </a:bodyPr>
          <a:lstStyle/>
          <a:p>
            <a:r>
              <a:rPr lang="en-US" altLang="zh-TW" sz="1000" dirty="0">
                <a:solidFill>
                  <a:srgbClr val="00B050"/>
                </a:solidFill>
                <a:latin typeface="Calibri" panose="020F0502020204030204"/>
              </a:rPr>
              <a:t>2) Feature Pyramid Network (FPN)</a:t>
            </a:r>
            <a:endParaRPr lang="zh-TW" altLang="en-US" sz="1000" dirty="0">
              <a:solidFill>
                <a:srgbClr val="00B050"/>
              </a:solidFill>
              <a:latin typeface="Calibri" panose="020F0502020204030204"/>
            </a:endParaRPr>
          </a:p>
        </p:txBody>
      </p:sp>
      <p:sp>
        <p:nvSpPr>
          <p:cNvPr id="638" name="矩形 120">
            <a:extLst>
              <a:ext uri="{FF2B5EF4-FFF2-40B4-BE49-F238E27FC236}">
                <a16:creationId xmlns:a16="http://schemas.microsoft.com/office/drawing/2014/main" id="{F3A9E8A9-8C1D-D1BA-CAFF-4F01A303A304}"/>
              </a:ext>
            </a:extLst>
          </p:cNvPr>
          <p:cNvSpPr/>
          <p:nvPr/>
        </p:nvSpPr>
        <p:spPr>
          <a:xfrm>
            <a:off x="3681964" y="2406746"/>
            <a:ext cx="1880716" cy="3723005"/>
          </a:xfrm>
          <a:prstGeom prst="rect">
            <a:avLst/>
          </a:prstGeom>
          <a:noFill/>
          <a:ln w="12700" cap="flat" cmpd="sng" algn="ctr">
            <a:solidFill>
              <a:srgbClr val="7030A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7030A0"/>
              </a:solidFill>
              <a:effectLst/>
              <a:uLnTx/>
              <a:uFillTx/>
              <a:latin typeface="Calibri" panose="020F0502020204030204"/>
              <a:ea typeface="新細明體" panose="02020500000000000000" pitchFamily="18" charset="-120"/>
              <a:cs typeface="+mn-cs"/>
            </a:endParaRPr>
          </a:p>
        </p:txBody>
      </p:sp>
      <p:sp>
        <p:nvSpPr>
          <p:cNvPr id="639" name="文字方塊 123">
            <a:extLst>
              <a:ext uri="{FF2B5EF4-FFF2-40B4-BE49-F238E27FC236}">
                <a16:creationId xmlns:a16="http://schemas.microsoft.com/office/drawing/2014/main" id="{48643A06-F167-8183-1FD7-7BE72AD643A9}"/>
              </a:ext>
            </a:extLst>
          </p:cNvPr>
          <p:cNvSpPr txBox="1"/>
          <p:nvPr/>
        </p:nvSpPr>
        <p:spPr>
          <a:xfrm>
            <a:off x="161114" y="2345252"/>
            <a:ext cx="1723144" cy="246221"/>
          </a:xfrm>
          <a:prstGeom prst="rect">
            <a:avLst/>
          </a:prstGeom>
          <a:noFill/>
        </p:spPr>
        <p:txBody>
          <a:bodyPr wrap="square" rtlCol="0">
            <a:spAutoFit/>
          </a:bodyPr>
          <a:lstStyle/>
          <a:p>
            <a:pPr algn="ctr"/>
            <a:r>
              <a:rPr lang="en-US" altLang="zh-TW" sz="1000" b="1" dirty="0">
                <a:solidFill>
                  <a:srgbClr val="FF0000"/>
                </a:solidFill>
                <a:latin typeface="Calibri" panose="020F0502020204030204"/>
              </a:rPr>
              <a:t>Bottom-up</a:t>
            </a:r>
            <a:endParaRPr lang="zh-TW" altLang="en-US" sz="1000" b="1" dirty="0">
              <a:solidFill>
                <a:srgbClr val="FF0000"/>
              </a:solidFill>
              <a:latin typeface="Calibri" panose="020F0502020204030204"/>
            </a:endParaRPr>
          </a:p>
        </p:txBody>
      </p:sp>
      <p:sp>
        <p:nvSpPr>
          <p:cNvPr id="640" name="文字方塊 124">
            <a:extLst>
              <a:ext uri="{FF2B5EF4-FFF2-40B4-BE49-F238E27FC236}">
                <a16:creationId xmlns:a16="http://schemas.microsoft.com/office/drawing/2014/main" id="{80051D6A-41D0-461A-9537-94ABB01C230F}"/>
              </a:ext>
            </a:extLst>
          </p:cNvPr>
          <p:cNvSpPr txBox="1"/>
          <p:nvPr/>
        </p:nvSpPr>
        <p:spPr>
          <a:xfrm>
            <a:off x="3680514" y="2349992"/>
            <a:ext cx="1882166" cy="246221"/>
          </a:xfrm>
          <a:prstGeom prst="rect">
            <a:avLst/>
          </a:prstGeom>
          <a:noFill/>
        </p:spPr>
        <p:txBody>
          <a:bodyPr wrap="square" rtlCol="0">
            <a:spAutoFit/>
          </a:bodyPr>
          <a:lstStyle/>
          <a:p>
            <a:pPr algn="ctr"/>
            <a:r>
              <a:rPr lang="en-US" altLang="zh-TW" sz="1000" b="1" dirty="0">
                <a:solidFill>
                  <a:srgbClr val="FF0000"/>
                </a:solidFill>
                <a:latin typeface="Calibri" panose="020F0502020204030204"/>
              </a:rPr>
              <a:t>Bottom-up</a:t>
            </a:r>
            <a:endParaRPr lang="zh-TW" altLang="en-US" sz="1000" b="1" dirty="0">
              <a:solidFill>
                <a:srgbClr val="FF0000"/>
              </a:solidFill>
              <a:latin typeface="Calibri" panose="020F0502020204030204"/>
            </a:endParaRPr>
          </a:p>
        </p:txBody>
      </p:sp>
      <p:sp>
        <p:nvSpPr>
          <p:cNvPr id="641" name="文字方塊 125">
            <a:extLst>
              <a:ext uri="{FF2B5EF4-FFF2-40B4-BE49-F238E27FC236}">
                <a16:creationId xmlns:a16="http://schemas.microsoft.com/office/drawing/2014/main" id="{9025B04C-CEFB-8CA0-3FAA-D01A673D0C92}"/>
              </a:ext>
            </a:extLst>
          </p:cNvPr>
          <p:cNvSpPr txBox="1"/>
          <p:nvPr/>
        </p:nvSpPr>
        <p:spPr>
          <a:xfrm>
            <a:off x="1922356" y="2351087"/>
            <a:ext cx="1730269" cy="246221"/>
          </a:xfrm>
          <a:prstGeom prst="rect">
            <a:avLst/>
          </a:prstGeom>
          <a:noFill/>
        </p:spPr>
        <p:txBody>
          <a:bodyPr wrap="square" rtlCol="0">
            <a:spAutoFit/>
          </a:bodyPr>
          <a:lstStyle/>
          <a:p>
            <a:pPr algn="ctr"/>
            <a:r>
              <a:rPr lang="en-US" altLang="zh-TW" sz="1000" b="1" dirty="0">
                <a:solidFill>
                  <a:srgbClr val="FF0000"/>
                </a:solidFill>
                <a:latin typeface="Calibri" panose="020F0502020204030204"/>
              </a:rPr>
              <a:t>Top-down</a:t>
            </a:r>
            <a:endParaRPr lang="zh-TW" altLang="en-US" sz="1000" b="1" dirty="0">
              <a:solidFill>
                <a:srgbClr val="FF0000"/>
              </a:solidFill>
              <a:latin typeface="Calibri" panose="020F0502020204030204"/>
            </a:endParaRPr>
          </a:p>
        </p:txBody>
      </p:sp>
      <p:cxnSp>
        <p:nvCxnSpPr>
          <p:cNvPr id="642" name="直線單箭頭接點 136">
            <a:extLst>
              <a:ext uri="{FF2B5EF4-FFF2-40B4-BE49-F238E27FC236}">
                <a16:creationId xmlns:a16="http://schemas.microsoft.com/office/drawing/2014/main" id="{A54B3597-92A2-5F9C-F319-F3B59BD02227}"/>
              </a:ext>
            </a:extLst>
          </p:cNvPr>
          <p:cNvCxnSpPr>
            <a:cxnSpLocks/>
            <a:stCxn id="633" idx="2"/>
            <a:endCxn id="676" idx="5"/>
          </p:cNvCxnSpPr>
          <p:nvPr/>
        </p:nvCxnSpPr>
        <p:spPr>
          <a:xfrm flipV="1">
            <a:off x="4974583" y="3039423"/>
            <a:ext cx="844514" cy="12312"/>
          </a:xfrm>
          <a:prstGeom prst="straightConnector1">
            <a:avLst/>
          </a:prstGeom>
          <a:noFill/>
          <a:ln w="12700" cap="flat" cmpd="sng" algn="ctr">
            <a:solidFill>
              <a:srgbClr val="00B0F0"/>
            </a:solidFill>
            <a:prstDash val="solid"/>
            <a:miter lim="800000"/>
            <a:tailEnd type="triangle"/>
          </a:ln>
          <a:effectLst/>
        </p:spPr>
      </p:cxnSp>
      <p:cxnSp>
        <p:nvCxnSpPr>
          <p:cNvPr id="643" name="直線單箭頭接點 138">
            <a:extLst>
              <a:ext uri="{FF2B5EF4-FFF2-40B4-BE49-F238E27FC236}">
                <a16:creationId xmlns:a16="http://schemas.microsoft.com/office/drawing/2014/main" id="{EAE4D69F-0729-888B-E591-E0A7A2AE85CF}"/>
              </a:ext>
            </a:extLst>
          </p:cNvPr>
          <p:cNvCxnSpPr>
            <a:cxnSpLocks/>
            <a:stCxn id="632" idx="2"/>
            <a:endCxn id="675" idx="5"/>
          </p:cNvCxnSpPr>
          <p:nvPr/>
        </p:nvCxnSpPr>
        <p:spPr>
          <a:xfrm flipV="1">
            <a:off x="5006634" y="3513194"/>
            <a:ext cx="682724" cy="10375"/>
          </a:xfrm>
          <a:prstGeom prst="straightConnector1">
            <a:avLst/>
          </a:prstGeom>
          <a:noFill/>
          <a:ln w="12700" cap="flat" cmpd="sng" algn="ctr">
            <a:solidFill>
              <a:srgbClr val="00B0F0"/>
            </a:solidFill>
            <a:prstDash val="solid"/>
            <a:miter lim="800000"/>
            <a:tailEnd type="triangle"/>
          </a:ln>
          <a:effectLst/>
        </p:spPr>
      </p:cxnSp>
      <p:cxnSp>
        <p:nvCxnSpPr>
          <p:cNvPr id="644" name="直線單箭頭接點 140">
            <a:extLst>
              <a:ext uri="{FF2B5EF4-FFF2-40B4-BE49-F238E27FC236}">
                <a16:creationId xmlns:a16="http://schemas.microsoft.com/office/drawing/2014/main" id="{4B6AA3D9-D345-C331-9C9C-68A4F5829A6E}"/>
              </a:ext>
            </a:extLst>
          </p:cNvPr>
          <p:cNvCxnSpPr>
            <a:cxnSpLocks/>
            <a:stCxn id="631" idx="2"/>
            <a:endCxn id="674" idx="5"/>
          </p:cNvCxnSpPr>
          <p:nvPr/>
        </p:nvCxnSpPr>
        <p:spPr>
          <a:xfrm flipV="1">
            <a:off x="5113898" y="4020383"/>
            <a:ext cx="465194" cy="1"/>
          </a:xfrm>
          <a:prstGeom prst="straightConnector1">
            <a:avLst/>
          </a:prstGeom>
          <a:noFill/>
          <a:ln w="12700" cap="flat" cmpd="sng" algn="ctr">
            <a:solidFill>
              <a:srgbClr val="00B0F0"/>
            </a:solidFill>
            <a:prstDash val="solid"/>
            <a:miter lim="800000"/>
            <a:tailEnd type="triangle"/>
          </a:ln>
          <a:effectLst/>
        </p:spPr>
      </p:cxnSp>
      <p:sp>
        <p:nvSpPr>
          <p:cNvPr id="645" name="文字方塊 274">
            <a:extLst>
              <a:ext uri="{FF2B5EF4-FFF2-40B4-BE49-F238E27FC236}">
                <a16:creationId xmlns:a16="http://schemas.microsoft.com/office/drawing/2014/main" id="{ACAF9938-4040-E790-868F-E3F9BDAB2CBD}"/>
              </a:ext>
            </a:extLst>
          </p:cNvPr>
          <p:cNvSpPr txBox="1"/>
          <p:nvPr/>
        </p:nvSpPr>
        <p:spPr>
          <a:xfrm>
            <a:off x="3692820" y="2472448"/>
            <a:ext cx="1869860" cy="246221"/>
          </a:xfrm>
          <a:prstGeom prst="rect">
            <a:avLst/>
          </a:prstGeom>
          <a:noFill/>
        </p:spPr>
        <p:txBody>
          <a:bodyPr wrap="square" rtlCol="0">
            <a:spAutoFit/>
          </a:bodyPr>
          <a:lstStyle/>
          <a:p>
            <a:r>
              <a:rPr lang="en-US" altLang="zh-TW" sz="1000" dirty="0">
                <a:solidFill>
                  <a:srgbClr val="7030A0"/>
                </a:solidFill>
                <a:latin typeface="Calibri" panose="020F0502020204030204"/>
              </a:rPr>
              <a:t>3) Bottom-up Path Aggregation</a:t>
            </a:r>
            <a:endParaRPr lang="zh-TW" altLang="en-US" sz="1000" dirty="0">
              <a:solidFill>
                <a:srgbClr val="7030A0"/>
              </a:solidFill>
              <a:latin typeface="Calibri" panose="020F0502020204030204"/>
            </a:endParaRPr>
          </a:p>
        </p:txBody>
      </p:sp>
      <p:sp>
        <p:nvSpPr>
          <p:cNvPr id="646" name="文字方塊 281">
            <a:extLst>
              <a:ext uri="{FF2B5EF4-FFF2-40B4-BE49-F238E27FC236}">
                <a16:creationId xmlns:a16="http://schemas.microsoft.com/office/drawing/2014/main" id="{59F7060D-302B-8108-31B2-698051D0F7FE}"/>
              </a:ext>
            </a:extLst>
          </p:cNvPr>
          <p:cNvSpPr txBox="1"/>
          <p:nvPr/>
        </p:nvSpPr>
        <p:spPr>
          <a:xfrm>
            <a:off x="2853234" y="3566430"/>
            <a:ext cx="615370" cy="215444"/>
          </a:xfrm>
          <a:prstGeom prst="rect">
            <a:avLst/>
          </a:prstGeom>
          <a:noFill/>
        </p:spPr>
        <p:txBody>
          <a:bodyPr wrap="square" rtlCol="0">
            <a:spAutoFit/>
          </a:bodyPr>
          <a:lstStyle/>
          <a:p>
            <a:r>
              <a:rPr lang="en-US" altLang="zh-TW" sz="800" dirty="0" err="1">
                <a:solidFill>
                  <a:srgbClr val="00B050"/>
                </a:solidFill>
                <a:latin typeface="Calibri" panose="020F0502020204030204"/>
              </a:rPr>
              <a:t>Upsample</a:t>
            </a:r>
            <a:endParaRPr lang="zh-TW" altLang="en-US" sz="800" dirty="0">
              <a:solidFill>
                <a:srgbClr val="00B050"/>
              </a:solidFill>
              <a:latin typeface="Calibri" panose="020F0502020204030204"/>
            </a:endParaRPr>
          </a:p>
        </p:txBody>
      </p:sp>
      <p:sp>
        <p:nvSpPr>
          <p:cNvPr id="647" name="文字方塊 282">
            <a:extLst>
              <a:ext uri="{FF2B5EF4-FFF2-40B4-BE49-F238E27FC236}">
                <a16:creationId xmlns:a16="http://schemas.microsoft.com/office/drawing/2014/main" id="{0055D618-E1B9-B106-4699-2BEF67F1F5DA}"/>
              </a:ext>
            </a:extLst>
          </p:cNvPr>
          <p:cNvSpPr txBox="1"/>
          <p:nvPr/>
        </p:nvSpPr>
        <p:spPr>
          <a:xfrm>
            <a:off x="2858659" y="4044142"/>
            <a:ext cx="615370" cy="215444"/>
          </a:xfrm>
          <a:prstGeom prst="rect">
            <a:avLst/>
          </a:prstGeom>
          <a:noFill/>
        </p:spPr>
        <p:txBody>
          <a:bodyPr wrap="square" rtlCol="0">
            <a:spAutoFit/>
          </a:bodyPr>
          <a:lstStyle/>
          <a:p>
            <a:r>
              <a:rPr lang="en-US" altLang="zh-TW" sz="800" dirty="0" err="1">
                <a:solidFill>
                  <a:srgbClr val="00B050"/>
                </a:solidFill>
                <a:latin typeface="Calibri" panose="020F0502020204030204"/>
              </a:rPr>
              <a:t>Upsample</a:t>
            </a:r>
            <a:endParaRPr lang="zh-TW" altLang="en-US" sz="800" dirty="0">
              <a:solidFill>
                <a:srgbClr val="00B050"/>
              </a:solidFill>
              <a:latin typeface="Calibri" panose="020F0502020204030204"/>
            </a:endParaRPr>
          </a:p>
        </p:txBody>
      </p:sp>
      <p:sp>
        <p:nvSpPr>
          <p:cNvPr id="648" name="文字方塊 296">
            <a:extLst>
              <a:ext uri="{FF2B5EF4-FFF2-40B4-BE49-F238E27FC236}">
                <a16:creationId xmlns:a16="http://schemas.microsoft.com/office/drawing/2014/main" id="{F9A4B951-48EB-17AE-4862-C49CFD52DDEB}"/>
              </a:ext>
            </a:extLst>
          </p:cNvPr>
          <p:cNvSpPr txBox="1"/>
          <p:nvPr/>
        </p:nvSpPr>
        <p:spPr>
          <a:xfrm>
            <a:off x="1857069" y="3670702"/>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49" name="文字方塊 192">
            <a:extLst>
              <a:ext uri="{FF2B5EF4-FFF2-40B4-BE49-F238E27FC236}">
                <a16:creationId xmlns:a16="http://schemas.microsoft.com/office/drawing/2014/main" id="{CE96E4C5-56E6-0A27-9988-38DC1320985D}"/>
              </a:ext>
            </a:extLst>
          </p:cNvPr>
          <p:cNvSpPr txBox="1"/>
          <p:nvPr/>
        </p:nvSpPr>
        <p:spPr>
          <a:xfrm>
            <a:off x="126256" y="6214588"/>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608x608x3c</a:t>
            </a:r>
            <a:endParaRPr lang="zh-TW" altLang="en-US" sz="800" dirty="0">
              <a:solidFill>
                <a:prstClr val="black"/>
              </a:solidFill>
              <a:latin typeface="Calibri" panose="020F0502020204030204"/>
            </a:endParaRPr>
          </a:p>
        </p:txBody>
      </p:sp>
      <p:sp>
        <p:nvSpPr>
          <p:cNvPr id="650" name="圓角矩形 26">
            <a:extLst>
              <a:ext uri="{FF2B5EF4-FFF2-40B4-BE49-F238E27FC236}">
                <a16:creationId xmlns:a16="http://schemas.microsoft.com/office/drawing/2014/main" id="{5A78D7C1-3742-18AC-DAA2-13D6DD227AD2}"/>
              </a:ext>
            </a:extLst>
          </p:cNvPr>
          <p:cNvSpPr/>
          <p:nvPr/>
        </p:nvSpPr>
        <p:spPr>
          <a:xfrm>
            <a:off x="1947213" y="2692813"/>
            <a:ext cx="612439" cy="29937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SPP</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51" name="文字方塊 227">
            <a:extLst>
              <a:ext uri="{FF2B5EF4-FFF2-40B4-BE49-F238E27FC236}">
                <a16:creationId xmlns:a16="http://schemas.microsoft.com/office/drawing/2014/main" id="{E0A598D9-E7AA-7391-2131-7199F02DFA23}"/>
              </a:ext>
            </a:extLst>
          </p:cNvPr>
          <p:cNvSpPr txBox="1"/>
          <p:nvPr/>
        </p:nvSpPr>
        <p:spPr>
          <a:xfrm>
            <a:off x="1857069" y="4155717"/>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52" name="文字方塊 237">
            <a:extLst>
              <a:ext uri="{FF2B5EF4-FFF2-40B4-BE49-F238E27FC236}">
                <a16:creationId xmlns:a16="http://schemas.microsoft.com/office/drawing/2014/main" id="{96E8A3B4-999F-AE69-6830-4E5FC953FE90}"/>
              </a:ext>
            </a:extLst>
          </p:cNvPr>
          <p:cNvSpPr txBox="1"/>
          <p:nvPr/>
        </p:nvSpPr>
        <p:spPr>
          <a:xfrm>
            <a:off x="4554685" y="6132694"/>
            <a:ext cx="862240" cy="215444"/>
          </a:xfrm>
          <a:prstGeom prst="rect">
            <a:avLst/>
          </a:prstGeom>
          <a:noFill/>
        </p:spPr>
        <p:txBody>
          <a:bodyPr wrap="square" rtlCol="0">
            <a:spAutoFit/>
          </a:bodyPr>
          <a:lstStyle/>
          <a:p>
            <a:r>
              <a:rPr lang="en-US" altLang="zh-TW" sz="800" dirty="0">
                <a:solidFill>
                  <a:prstClr val="black"/>
                </a:solidFill>
                <a:latin typeface="Calibri" panose="020F0502020204030204"/>
              </a:rPr>
              <a:t>concatenation</a:t>
            </a:r>
            <a:endParaRPr lang="zh-TW" altLang="en-US" sz="800" dirty="0">
              <a:solidFill>
                <a:prstClr val="black"/>
              </a:solidFill>
              <a:latin typeface="Calibri" panose="020F0502020204030204"/>
            </a:endParaRPr>
          </a:p>
        </p:txBody>
      </p:sp>
      <p:sp>
        <p:nvSpPr>
          <p:cNvPr id="653" name="文字方塊 73">
            <a:extLst>
              <a:ext uri="{FF2B5EF4-FFF2-40B4-BE49-F238E27FC236}">
                <a16:creationId xmlns:a16="http://schemas.microsoft.com/office/drawing/2014/main" id="{CE4F7CBA-5FAD-1C8A-319E-E0690F8FA109}"/>
              </a:ext>
            </a:extLst>
          </p:cNvPr>
          <p:cNvSpPr txBox="1"/>
          <p:nvPr/>
        </p:nvSpPr>
        <p:spPr>
          <a:xfrm>
            <a:off x="2501664" y="2650017"/>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19x19x2048c</a:t>
            </a:r>
            <a:endParaRPr lang="zh-TW" altLang="en-US" sz="800" dirty="0">
              <a:solidFill>
                <a:prstClr val="black"/>
              </a:solidFill>
              <a:latin typeface="Calibri" panose="020F0502020204030204"/>
            </a:endParaRPr>
          </a:p>
        </p:txBody>
      </p:sp>
      <p:cxnSp>
        <p:nvCxnSpPr>
          <p:cNvPr id="654" name="接點: 肘形 52">
            <a:extLst>
              <a:ext uri="{FF2B5EF4-FFF2-40B4-BE49-F238E27FC236}">
                <a16:creationId xmlns:a16="http://schemas.microsoft.com/office/drawing/2014/main" id="{EC79541C-B56D-93CA-423E-02AAE23E36C7}"/>
              </a:ext>
            </a:extLst>
          </p:cNvPr>
          <p:cNvCxnSpPr>
            <a:cxnSpLocks/>
            <a:stCxn id="493" idx="1"/>
            <a:endCxn id="650" idx="1"/>
          </p:cNvCxnSpPr>
          <p:nvPr/>
        </p:nvCxnSpPr>
        <p:spPr>
          <a:xfrm rot="5400000" flipH="1" flipV="1">
            <a:off x="1533253" y="2711847"/>
            <a:ext cx="283303" cy="544617"/>
          </a:xfrm>
          <a:prstGeom prst="bentConnector2">
            <a:avLst/>
          </a:prstGeom>
          <a:noFill/>
          <a:ln w="19050" cap="flat" cmpd="sng" algn="ctr">
            <a:solidFill>
              <a:srgbClr val="FFC000"/>
            </a:solidFill>
            <a:prstDash val="solid"/>
            <a:miter lim="800000"/>
            <a:tailEnd type="triangle"/>
          </a:ln>
          <a:effectLst/>
        </p:spPr>
      </p:cxnSp>
      <p:sp>
        <p:nvSpPr>
          <p:cNvPr id="655" name="文字方塊 228">
            <a:extLst>
              <a:ext uri="{FF2B5EF4-FFF2-40B4-BE49-F238E27FC236}">
                <a16:creationId xmlns:a16="http://schemas.microsoft.com/office/drawing/2014/main" id="{52ADAAFE-7C00-3C64-E646-B9F0A3E48650}"/>
              </a:ext>
            </a:extLst>
          </p:cNvPr>
          <p:cNvSpPr txBox="1"/>
          <p:nvPr/>
        </p:nvSpPr>
        <p:spPr>
          <a:xfrm>
            <a:off x="4554421" y="3736331"/>
            <a:ext cx="821957" cy="338554"/>
          </a:xfrm>
          <a:prstGeom prst="rect">
            <a:avLst/>
          </a:prstGeom>
          <a:noFill/>
        </p:spPr>
        <p:txBody>
          <a:bodyPr wrap="square" rtlCol="0">
            <a:spAutoFit/>
          </a:bodyPr>
          <a:lstStyle/>
          <a:p>
            <a:r>
              <a:rPr lang="en-US" altLang="zh-TW" sz="800" dirty="0" err="1">
                <a:solidFill>
                  <a:srgbClr val="7030A0"/>
                </a:solidFill>
                <a:latin typeface="Calibri" panose="020F0502020204030204"/>
              </a:rPr>
              <a:t>Downsample</a:t>
            </a:r>
            <a:r>
              <a:rPr lang="en-US" altLang="zh-TW" sz="800" dirty="0">
                <a:solidFill>
                  <a:srgbClr val="7030A0"/>
                </a:solidFill>
                <a:latin typeface="Calibri" panose="020F0502020204030204"/>
              </a:rPr>
              <a:t> by conv</a:t>
            </a:r>
          </a:p>
        </p:txBody>
      </p:sp>
      <p:sp>
        <p:nvSpPr>
          <p:cNvPr id="656" name="十字形 286">
            <a:extLst>
              <a:ext uri="{FF2B5EF4-FFF2-40B4-BE49-F238E27FC236}">
                <a16:creationId xmlns:a16="http://schemas.microsoft.com/office/drawing/2014/main" id="{4C09DB52-E9D8-9801-708B-40DE838FE198}"/>
              </a:ext>
            </a:extLst>
          </p:cNvPr>
          <p:cNvSpPr/>
          <p:nvPr/>
        </p:nvSpPr>
        <p:spPr>
          <a:xfrm rot="18758156">
            <a:off x="4493276" y="6186416"/>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57" name="十字形 286">
            <a:extLst>
              <a:ext uri="{FF2B5EF4-FFF2-40B4-BE49-F238E27FC236}">
                <a16:creationId xmlns:a16="http://schemas.microsoft.com/office/drawing/2014/main" id="{9D30ED49-051B-BC46-1DAE-532599BFA514}"/>
              </a:ext>
            </a:extLst>
          </p:cNvPr>
          <p:cNvSpPr/>
          <p:nvPr/>
        </p:nvSpPr>
        <p:spPr>
          <a:xfrm rot="18758156">
            <a:off x="2855128" y="4137946"/>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58" name="十字形 286">
            <a:extLst>
              <a:ext uri="{FF2B5EF4-FFF2-40B4-BE49-F238E27FC236}">
                <a16:creationId xmlns:a16="http://schemas.microsoft.com/office/drawing/2014/main" id="{BCCF1037-42C9-1128-79B2-70764696ADDE}"/>
              </a:ext>
            </a:extLst>
          </p:cNvPr>
          <p:cNvSpPr/>
          <p:nvPr/>
        </p:nvSpPr>
        <p:spPr>
          <a:xfrm rot="18758156">
            <a:off x="2840981" y="3672762"/>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59" name="十字形 286">
            <a:extLst>
              <a:ext uri="{FF2B5EF4-FFF2-40B4-BE49-F238E27FC236}">
                <a16:creationId xmlns:a16="http://schemas.microsoft.com/office/drawing/2014/main" id="{5819E798-98CD-E783-A8E8-5AA895650BFC}"/>
              </a:ext>
            </a:extLst>
          </p:cNvPr>
          <p:cNvSpPr/>
          <p:nvPr/>
        </p:nvSpPr>
        <p:spPr>
          <a:xfrm rot="18758156">
            <a:off x="4495444" y="3345841"/>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0" name="十字形 286">
            <a:extLst>
              <a:ext uri="{FF2B5EF4-FFF2-40B4-BE49-F238E27FC236}">
                <a16:creationId xmlns:a16="http://schemas.microsoft.com/office/drawing/2014/main" id="{F2F953C5-3A48-9029-9A4A-171A36EBCDFD}"/>
              </a:ext>
            </a:extLst>
          </p:cNvPr>
          <p:cNvSpPr/>
          <p:nvPr/>
        </p:nvSpPr>
        <p:spPr>
          <a:xfrm rot="18758156">
            <a:off x="4495445" y="3834402"/>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1" name="文字方塊 296">
            <a:extLst>
              <a:ext uri="{FF2B5EF4-FFF2-40B4-BE49-F238E27FC236}">
                <a16:creationId xmlns:a16="http://schemas.microsoft.com/office/drawing/2014/main" id="{03956B38-555B-E9B8-9C81-7DDA880C156C}"/>
              </a:ext>
            </a:extLst>
          </p:cNvPr>
          <p:cNvSpPr txBox="1"/>
          <p:nvPr/>
        </p:nvSpPr>
        <p:spPr>
          <a:xfrm>
            <a:off x="905298" y="2847063"/>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62" name="文字方塊 296">
            <a:extLst>
              <a:ext uri="{FF2B5EF4-FFF2-40B4-BE49-F238E27FC236}">
                <a16:creationId xmlns:a16="http://schemas.microsoft.com/office/drawing/2014/main" id="{E7DE8725-314C-7494-0DF1-C52176E73400}"/>
              </a:ext>
            </a:extLst>
          </p:cNvPr>
          <p:cNvSpPr txBox="1"/>
          <p:nvPr/>
        </p:nvSpPr>
        <p:spPr>
          <a:xfrm>
            <a:off x="2834438" y="2827515"/>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63" name="文字方塊 73">
            <a:extLst>
              <a:ext uri="{FF2B5EF4-FFF2-40B4-BE49-F238E27FC236}">
                <a16:creationId xmlns:a16="http://schemas.microsoft.com/office/drawing/2014/main" id="{E825369E-8433-4ECC-5831-FEF3F6BE0FF1}"/>
              </a:ext>
            </a:extLst>
          </p:cNvPr>
          <p:cNvSpPr txBox="1"/>
          <p:nvPr/>
        </p:nvSpPr>
        <p:spPr>
          <a:xfrm>
            <a:off x="2840143" y="2945759"/>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19x19x512c</a:t>
            </a:r>
            <a:endParaRPr lang="zh-TW" altLang="en-US" sz="800" dirty="0">
              <a:solidFill>
                <a:prstClr val="black"/>
              </a:solidFill>
              <a:latin typeface="Calibri" panose="020F0502020204030204"/>
            </a:endParaRPr>
          </a:p>
        </p:txBody>
      </p:sp>
      <p:sp>
        <p:nvSpPr>
          <p:cNvPr id="664" name="文字方塊 73">
            <a:extLst>
              <a:ext uri="{FF2B5EF4-FFF2-40B4-BE49-F238E27FC236}">
                <a16:creationId xmlns:a16="http://schemas.microsoft.com/office/drawing/2014/main" id="{9B8F8F6A-71C0-DDB7-8DAE-B6ED234D9BD9}"/>
              </a:ext>
            </a:extLst>
          </p:cNvPr>
          <p:cNvSpPr txBox="1"/>
          <p:nvPr/>
        </p:nvSpPr>
        <p:spPr>
          <a:xfrm>
            <a:off x="793861" y="2746484"/>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19x19x512c</a:t>
            </a:r>
            <a:endParaRPr lang="zh-TW" altLang="en-US" sz="800" dirty="0">
              <a:solidFill>
                <a:prstClr val="black"/>
              </a:solidFill>
              <a:latin typeface="Calibri" panose="020F0502020204030204"/>
            </a:endParaRPr>
          </a:p>
        </p:txBody>
      </p:sp>
      <p:sp>
        <p:nvSpPr>
          <p:cNvPr id="665" name="文字方塊 73">
            <a:extLst>
              <a:ext uri="{FF2B5EF4-FFF2-40B4-BE49-F238E27FC236}">
                <a16:creationId xmlns:a16="http://schemas.microsoft.com/office/drawing/2014/main" id="{FE6C0D4B-363B-4B20-2B18-D90932076C15}"/>
              </a:ext>
            </a:extLst>
          </p:cNvPr>
          <p:cNvSpPr txBox="1"/>
          <p:nvPr/>
        </p:nvSpPr>
        <p:spPr>
          <a:xfrm>
            <a:off x="2284615" y="3432554"/>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19x19x1024c</a:t>
            </a:r>
            <a:endParaRPr lang="zh-TW" altLang="en-US" sz="800" dirty="0">
              <a:solidFill>
                <a:prstClr val="black"/>
              </a:solidFill>
              <a:latin typeface="Calibri" panose="020F0502020204030204"/>
            </a:endParaRPr>
          </a:p>
        </p:txBody>
      </p:sp>
      <p:sp>
        <p:nvSpPr>
          <p:cNvPr id="666" name="文字方塊 73">
            <a:extLst>
              <a:ext uri="{FF2B5EF4-FFF2-40B4-BE49-F238E27FC236}">
                <a16:creationId xmlns:a16="http://schemas.microsoft.com/office/drawing/2014/main" id="{79BBBE30-6145-A23F-1AFE-D0D6A9C6C1D0}"/>
              </a:ext>
            </a:extLst>
          </p:cNvPr>
          <p:cNvSpPr txBox="1"/>
          <p:nvPr/>
        </p:nvSpPr>
        <p:spPr>
          <a:xfrm>
            <a:off x="2163677" y="3928318"/>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38x38x512c</a:t>
            </a:r>
            <a:endParaRPr lang="zh-TW" altLang="en-US" sz="800" dirty="0">
              <a:solidFill>
                <a:prstClr val="black"/>
              </a:solidFill>
              <a:latin typeface="Calibri" panose="020F0502020204030204"/>
            </a:endParaRPr>
          </a:p>
        </p:txBody>
      </p:sp>
      <p:sp>
        <p:nvSpPr>
          <p:cNvPr id="667" name="文字方塊 228">
            <a:extLst>
              <a:ext uri="{FF2B5EF4-FFF2-40B4-BE49-F238E27FC236}">
                <a16:creationId xmlns:a16="http://schemas.microsoft.com/office/drawing/2014/main" id="{2E03C912-90FE-9060-6061-457761B00EDD}"/>
              </a:ext>
            </a:extLst>
          </p:cNvPr>
          <p:cNvSpPr txBox="1"/>
          <p:nvPr/>
        </p:nvSpPr>
        <p:spPr>
          <a:xfrm>
            <a:off x="4523969" y="3295631"/>
            <a:ext cx="821957" cy="338554"/>
          </a:xfrm>
          <a:prstGeom prst="rect">
            <a:avLst/>
          </a:prstGeom>
          <a:noFill/>
        </p:spPr>
        <p:txBody>
          <a:bodyPr wrap="square" rtlCol="0">
            <a:spAutoFit/>
          </a:bodyPr>
          <a:lstStyle/>
          <a:p>
            <a:r>
              <a:rPr lang="en-US" altLang="zh-TW" sz="800" dirty="0" err="1">
                <a:solidFill>
                  <a:srgbClr val="7030A0"/>
                </a:solidFill>
                <a:latin typeface="Calibri" panose="020F0502020204030204"/>
              </a:rPr>
              <a:t>Downsample</a:t>
            </a:r>
            <a:r>
              <a:rPr lang="en-US" altLang="zh-TW" sz="800" dirty="0">
                <a:solidFill>
                  <a:srgbClr val="7030A0"/>
                </a:solidFill>
                <a:latin typeface="Calibri" panose="020F0502020204030204"/>
              </a:rPr>
              <a:t> by conv</a:t>
            </a:r>
          </a:p>
        </p:txBody>
      </p:sp>
      <p:sp>
        <p:nvSpPr>
          <p:cNvPr id="668" name="文字方塊 48">
            <a:extLst>
              <a:ext uri="{FF2B5EF4-FFF2-40B4-BE49-F238E27FC236}">
                <a16:creationId xmlns:a16="http://schemas.microsoft.com/office/drawing/2014/main" id="{5B375F75-BAF5-D593-7A94-EC4264B8C811}"/>
              </a:ext>
            </a:extLst>
          </p:cNvPr>
          <p:cNvSpPr txBox="1"/>
          <p:nvPr/>
        </p:nvSpPr>
        <p:spPr>
          <a:xfrm>
            <a:off x="3786210" y="4135546"/>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76x76x256c</a:t>
            </a:r>
            <a:endParaRPr lang="zh-TW" altLang="en-US" sz="800" dirty="0">
              <a:solidFill>
                <a:prstClr val="black"/>
              </a:solidFill>
              <a:latin typeface="Calibri" panose="020F0502020204030204"/>
            </a:endParaRPr>
          </a:p>
        </p:txBody>
      </p:sp>
      <p:sp>
        <p:nvSpPr>
          <p:cNvPr id="669" name="文字方塊 73">
            <a:extLst>
              <a:ext uri="{FF2B5EF4-FFF2-40B4-BE49-F238E27FC236}">
                <a16:creationId xmlns:a16="http://schemas.microsoft.com/office/drawing/2014/main" id="{A7D39CAA-3AA3-0CDF-4D50-AE53E7614004}"/>
              </a:ext>
            </a:extLst>
          </p:cNvPr>
          <p:cNvSpPr txBox="1"/>
          <p:nvPr/>
        </p:nvSpPr>
        <p:spPr>
          <a:xfrm>
            <a:off x="3945574" y="309484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19x19x1024c</a:t>
            </a:r>
            <a:endParaRPr lang="zh-TW" altLang="en-US" sz="800" dirty="0">
              <a:solidFill>
                <a:prstClr val="black"/>
              </a:solidFill>
              <a:latin typeface="Calibri" panose="020F0502020204030204"/>
            </a:endParaRPr>
          </a:p>
        </p:txBody>
      </p:sp>
      <p:sp>
        <p:nvSpPr>
          <p:cNvPr id="670" name="文字方塊 73">
            <a:extLst>
              <a:ext uri="{FF2B5EF4-FFF2-40B4-BE49-F238E27FC236}">
                <a16:creationId xmlns:a16="http://schemas.microsoft.com/office/drawing/2014/main" id="{8F3E43F7-7DE1-AA1C-78C2-C5AD90C6164A}"/>
              </a:ext>
            </a:extLst>
          </p:cNvPr>
          <p:cNvSpPr txBox="1"/>
          <p:nvPr/>
        </p:nvSpPr>
        <p:spPr>
          <a:xfrm>
            <a:off x="3824636" y="3590609"/>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38x38x512c</a:t>
            </a:r>
            <a:endParaRPr lang="zh-TW" altLang="en-US" sz="800" dirty="0">
              <a:solidFill>
                <a:prstClr val="black"/>
              </a:solidFill>
              <a:latin typeface="Calibri" panose="020F0502020204030204"/>
            </a:endParaRPr>
          </a:p>
        </p:txBody>
      </p:sp>
      <p:sp>
        <p:nvSpPr>
          <p:cNvPr id="671" name="文字方塊 278">
            <a:extLst>
              <a:ext uri="{FF2B5EF4-FFF2-40B4-BE49-F238E27FC236}">
                <a16:creationId xmlns:a16="http://schemas.microsoft.com/office/drawing/2014/main" id="{D6CA19F3-89F1-9A03-50A3-869D0D7E6CC0}"/>
              </a:ext>
            </a:extLst>
          </p:cNvPr>
          <p:cNvSpPr txBox="1"/>
          <p:nvPr/>
        </p:nvSpPr>
        <p:spPr>
          <a:xfrm>
            <a:off x="3690602" y="4698701"/>
            <a:ext cx="550628" cy="215444"/>
          </a:xfrm>
          <a:prstGeom prst="rect">
            <a:avLst/>
          </a:prstGeom>
          <a:noFill/>
        </p:spPr>
        <p:txBody>
          <a:bodyPr wrap="square" rtlCol="0">
            <a:spAutoFit/>
          </a:bodyPr>
          <a:lstStyle/>
          <a:p>
            <a:r>
              <a:rPr lang="en-US" altLang="zh-TW" sz="800" dirty="0">
                <a:solidFill>
                  <a:srgbClr val="7030A0"/>
                </a:solidFill>
                <a:latin typeface="Calibri" panose="020F0502020204030204"/>
              </a:rPr>
              <a:t>copy</a:t>
            </a:r>
            <a:endParaRPr lang="zh-TW" altLang="en-US" sz="800" dirty="0">
              <a:solidFill>
                <a:srgbClr val="7030A0"/>
              </a:solidFill>
              <a:latin typeface="Calibri" panose="020F0502020204030204"/>
            </a:endParaRPr>
          </a:p>
        </p:txBody>
      </p:sp>
      <p:sp>
        <p:nvSpPr>
          <p:cNvPr id="672" name="文字方塊 48">
            <a:extLst>
              <a:ext uri="{FF2B5EF4-FFF2-40B4-BE49-F238E27FC236}">
                <a16:creationId xmlns:a16="http://schemas.microsoft.com/office/drawing/2014/main" id="{A2DA8824-E3BA-0D30-EEC5-3D6F5F5F69F3}"/>
              </a:ext>
            </a:extLst>
          </p:cNvPr>
          <p:cNvSpPr txBox="1"/>
          <p:nvPr/>
        </p:nvSpPr>
        <p:spPr>
          <a:xfrm>
            <a:off x="334874" y="431626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76x76x256c</a:t>
            </a:r>
            <a:endParaRPr lang="zh-TW" altLang="en-US" sz="800" dirty="0">
              <a:solidFill>
                <a:prstClr val="black"/>
              </a:solidFill>
              <a:latin typeface="Calibri" panose="020F0502020204030204"/>
            </a:endParaRPr>
          </a:p>
        </p:txBody>
      </p:sp>
      <p:pic>
        <p:nvPicPr>
          <p:cNvPr id="673" name="Picture 243">
            <a:extLst>
              <a:ext uri="{FF2B5EF4-FFF2-40B4-BE49-F238E27FC236}">
                <a16:creationId xmlns:a16="http://schemas.microsoft.com/office/drawing/2014/main" id="{277C4CC3-715A-0609-471F-01DEB5D1E5F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561" y="818587"/>
            <a:ext cx="6528380" cy="1450800"/>
          </a:xfrm>
          <a:prstGeom prst="rect">
            <a:avLst/>
          </a:prstGeom>
        </p:spPr>
      </p:pic>
      <p:sp>
        <p:nvSpPr>
          <p:cNvPr id="674" name="平行四邊形 36">
            <a:extLst>
              <a:ext uri="{FF2B5EF4-FFF2-40B4-BE49-F238E27FC236}">
                <a16:creationId xmlns:a16="http://schemas.microsoft.com/office/drawing/2014/main" id="{FE415527-BE7D-8CF5-878F-14B1EBC55E1A}"/>
              </a:ext>
            </a:extLst>
          </p:cNvPr>
          <p:cNvSpPr>
            <a:spLocks noChangeAspect="1"/>
          </p:cNvSpPr>
          <p:nvPr/>
        </p:nvSpPr>
        <p:spPr>
          <a:xfrm>
            <a:off x="5274388" y="3732383"/>
            <a:ext cx="1728000" cy="576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rPr>
              <a:t>Det3</a:t>
            </a:r>
            <a:endParaRPr kumimoji="0" lang="zh-TW" altLang="en-US"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endParaRPr>
          </a:p>
        </p:txBody>
      </p:sp>
      <p:sp>
        <p:nvSpPr>
          <p:cNvPr id="675" name="平行四邊形 37">
            <a:extLst>
              <a:ext uri="{FF2B5EF4-FFF2-40B4-BE49-F238E27FC236}">
                <a16:creationId xmlns:a16="http://schemas.microsoft.com/office/drawing/2014/main" id="{0E7CB4E0-6D5D-A3ED-A556-9FB730A87476}"/>
              </a:ext>
            </a:extLst>
          </p:cNvPr>
          <p:cNvSpPr>
            <a:spLocks noChangeAspect="1"/>
          </p:cNvSpPr>
          <p:nvPr/>
        </p:nvSpPr>
        <p:spPr>
          <a:xfrm>
            <a:off x="5422742" y="3261194"/>
            <a:ext cx="1512000" cy="504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rPr>
              <a:t>Det 4</a:t>
            </a:r>
          </a:p>
        </p:txBody>
      </p:sp>
      <p:sp>
        <p:nvSpPr>
          <p:cNvPr id="676" name="平行四邊形 38">
            <a:extLst>
              <a:ext uri="{FF2B5EF4-FFF2-40B4-BE49-F238E27FC236}">
                <a16:creationId xmlns:a16="http://schemas.microsoft.com/office/drawing/2014/main" id="{6505D4BB-4019-8158-C57D-E37E21D1E8AF}"/>
              </a:ext>
            </a:extLst>
          </p:cNvPr>
          <p:cNvSpPr>
            <a:spLocks noChangeAspect="1"/>
          </p:cNvSpPr>
          <p:nvPr/>
        </p:nvSpPr>
        <p:spPr>
          <a:xfrm>
            <a:off x="5590569" y="2823423"/>
            <a:ext cx="1283003" cy="432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rPr>
              <a:t>Det 5</a:t>
            </a:r>
            <a:endParaRPr kumimoji="0" lang="zh-TW" altLang="en-US"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endParaRPr>
          </a:p>
        </p:txBody>
      </p:sp>
      <p:sp>
        <p:nvSpPr>
          <p:cNvPr id="677" name="文字方塊 112">
            <a:extLst>
              <a:ext uri="{FF2B5EF4-FFF2-40B4-BE49-F238E27FC236}">
                <a16:creationId xmlns:a16="http://schemas.microsoft.com/office/drawing/2014/main" id="{A9329EFF-42D0-D2E9-DEBD-0A7FBEC69A6B}"/>
              </a:ext>
            </a:extLst>
          </p:cNvPr>
          <p:cNvSpPr txBox="1"/>
          <p:nvPr/>
        </p:nvSpPr>
        <p:spPr>
          <a:xfrm>
            <a:off x="6713903" y="2847106"/>
            <a:ext cx="1272502" cy="415498"/>
          </a:xfrm>
          <a:prstGeom prst="rect">
            <a:avLst/>
          </a:prstGeom>
          <a:noFill/>
        </p:spPr>
        <p:txBody>
          <a:bodyPr wrap="square" rtlCol="0">
            <a:spAutoFit/>
          </a:bodyPr>
          <a:lstStyle/>
          <a:p>
            <a:r>
              <a:rPr lang="en-US" altLang="zh-TW" sz="1050" b="1" dirty="0">
                <a:solidFill>
                  <a:srgbClr val="00B0F0"/>
                </a:solidFill>
                <a:latin typeface="Calibri" panose="020F0502020204030204"/>
              </a:rPr>
              <a:t>Stage 3: Large Object Detector</a:t>
            </a:r>
            <a:endParaRPr lang="zh-TW" altLang="en-US" sz="1050" b="1" dirty="0">
              <a:solidFill>
                <a:srgbClr val="00B0F0"/>
              </a:solidFill>
              <a:latin typeface="Calibri" panose="020F0502020204030204"/>
            </a:endParaRPr>
          </a:p>
        </p:txBody>
      </p:sp>
      <p:sp>
        <p:nvSpPr>
          <p:cNvPr id="678" name="文字方塊 225">
            <a:extLst>
              <a:ext uri="{FF2B5EF4-FFF2-40B4-BE49-F238E27FC236}">
                <a16:creationId xmlns:a16="http://schemas.microsoft.com/office/drawing/2014/main" id="{B245DD8C-DCCF-F7BC-E9CD-422182A8091E}"/>
              </a:ext>
            </a:extLst>
          </p:cNvPr>
          <p:cNvSpPr txBox="1"/>
          <p:nvPr/>
        </p:nvSpPr>
        <p:spPr>
          <a:xfrm>
            <a:off x="6591798" y="3871701"/>
            <a:ext cx="1160738" cy="415498"/>
          </a:xfrm>
          <a:prstGeom prst="rect">
            <a:avLst/>
          </a:prstGeom>
          <a:noFill/>
        </p:spPr>
        <p:txBody>
          <a:bodyPr wrap="square" rtlCol="0">
            <a:spAutoFit/>
          </a:bodyPr>
          <a:lstStyle/>
          <a:p>
            <a:r>
              <a:rPr lang="en-US" altLang="zh-TW" sz="1050" b="1" dirty="0">
                <a:solidFill>
                  <a:srgbClr val="00B0F0"/>
                </a:solidFill>
                <a:latin typeface="Calibri" panose="020F0502020204030204"/>
              </a:rPr>
              <a:t>Stage 1: Small Object Detector</a:t>
            </a:r>
            <a:endParaRPr lang="zh-TW" altLang="en-US" sz="1050" b="1" dirty="0">
              <a:solidFill>
                <a:srgbClr val="00B0F0"/>
              </a:solidFill>
              <a:latin typeface="Calibri" panose="020F0502020204030204"/>
            </a:endParaRPr>
          </a:p>
        </p:txBody>
      </p:sp>
      <p:sp>
        <p:nvSpPr>
          <p:cNvPr id="679" name="文字方塊 48">
            <a:extLst>
              <a:ext uri="{FF2B5EF4-FFF2-40B4-BE49-F238E27FC236}">
                <a16:creationId xmlns:a16="http://schemas.microsoft.com/office/drawing/2014/main" id="{5E036D1A-A76F-BAD5-C222-CF4783B3B1B6}"/>
              </a:ext>
            </a:extLst>
          </p:cNvPr>
          <p:cNvSpPr txBox="1"/>
          <p:nvPr/>
        </p:nvSpPr>
        <p:spPr>
          <a:xfrm>
            <a:off x="5356710" y="4104986"/>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76x76x27c</a:t>
            </a:r>
            <a:endParaRPr lang="zh-TW" altLang="en-US" sz="800" dirty="0">
              <a:solidFill>
                <a:prstClr val="black"/>
              </a:solidFill>
              <a:latin typeface="Calibri" panose="020F0502020204030204"/>
            </a:endParaRPr>
          </a:p>
        </p:txBody>
      </p:sp>
      <p:sp>
        <p:nvSpPr>
          <p:cNvPr id="680" name="文字方塊 73">
            <a:extLst>
              <a:ext uri="{FF2B5EF4-FFF2-40B4-BE49-F238E27FC236}">
                <a16:creationId xmlns:a16="http://schemas.microsoft.com/office/drawing/2014/main" id="{FB0B974E-0448-572A-FB9B-F6DFF92FA642}"/>
              </a:ext>
            </a:extLst>
          </p:cNvPr>
          <p:cNvSpPr txBox="1"/>
          <p:nvPr/>
        </p:nvSpPr>
        <p:spPr>
          <a:xfrm>
            <a:off x="5471010" y="3589284"/>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38x38x27c</a:t>
            </a:r>
            <a:endParaRPr lang="zh-TW" altLang="en-US" sz="800" dirty="0">
              <a:solidFill>
                <a:prstClr val="black"/>
              </a:solidFill>
              <a:latin typeface="Calibri" panose="020F0502020204030204"/>
            </a:endParaRPr>
          </a:p>
        </p:txBody>
      </p:sp>
      <p:sp>
        <p:nvSpPr>
          <p:cNvPr id="681" name="文字方塊 73">
            <a:extLst>
              <a:ext uri="{FF2B5EF4-FFF2-40B4-BE49-F238E27FC236}">
                <a16:creationId xmlns:a16="http://schemas.microsoft.com/office/drawing/2014/main" id="{61BE4977-CC91-2E6D-C62C-E1A61A573FA1}"/>
              </a:ext>
            </a:extLst>
          </p:cNvPr>
          <p:cNvSpPr txBox="1"/>
          <p:nvPr/>
        </p:nvSpPr>
        <p:spPr>
          <a:xfrm>
            <a:off x="5568947" y="3112700"/>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19x19x27c</a:t>
            </a:r>
            <a:endParaRPr lang="zh-TW" altLang="en-US" sz="800" dirty="0">
              <a:solidFill>
                <a:prstClr val="black"/>
              </a:solidFill>
              <a:latin typeface="Calibri" panose="020F0502020204030204"/>
            </a:endParaRPr>
          </a:p>
        </p:txBody>
      </p:sp>
      <p:sp>
        <p:nvSpPr>
          <p:cNvPr id="682" name="矩形: 圓角 126">
            <a:extLst>
              <a:ext uri="{FF2B5EF4-FFF2-40B4-BE49-F238E27FC236}">
                <a16:creationId xmlns:a16="http://schemas.microsoft.com/office/drawing/2014/main" id="{7E551A2D-E097-1D8B-1019-811465BDCDE8}"/>
              </a:ext>
            </a:extLst>
          </p:cNvPr>
          <p:cNvSpPr/>
          <p:nvPr/>
        </p:nvSpPr>
        <p:spPr>
          <a:xfrm>
            <a:off x="8060228" y="2746370"/>
            <a:ext cx="926660" cy="1519739"/>
          </a:xfrm>
          <a:prstGeom prst="round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70AD47"/>
                </a:solidFill>
                <a:effectLst/>
                <a:uLnTx/>
                <a:uFillTx/>
                <a:latin typeface="Calibri" panose="020F0502020204030204"/>
                <a:ea typeface="新細明體" panose="02020500000000000000" pitchFamily="18" charset="-120"/>
                <a:cs typeface="+mn-cs"/>
              </a:rPr>
              <a:t>Bboxes</a:t>
            </a: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 are scaled to input size.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NMS is at input image size</a:t>
            </a:r>
            <a:endParaRPr kumimoji="0" lang="zh-TW" altLang="en-US"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endParaRPr>
          </a:p>
        </p:txBody>
      </p:sp>
      <p:cxnSp>
        <p:nvCxnSpPr>
          <p:cNvPr id="683" name="直線單箭頭接點 138">
            <a:extLst>
              <a:ext uri="{FF2B5EF4-FFF2-40B4-BE49-F238E27FC236}">
                <a16:creationId xmlns:a16="http://schemas.microsoft.com/office/drawing/2014/main" id="{4220486D-34E7-17A5-43E9-B914E41129E4}"/>
              </a:ext>
            </a:extLst>
          </p:cNvPr>
          <p:cNvCxnSpPr>
            <a:cxnSpLocks/>
            <a:stCxn id="675" idx="2"/>
            <a:endCxn id="682" idx="1"/>
          </p:cNvCxnSpPr>
          <p:nvPr/>
        </p:nvCxnSpPr>
        <p:spPr>
          <a:xfrm flipV="1">
            <a:off x="6668126" y="3506240"/>
            <a:ext cx="1392102" cy="6954"/>
          </a:xfrm>
          <a:prstGeom prst="straightConnector1">
            <a:avLst/>
          </a:prstGeom>
          <a:noFill/>
          <a:ln w="12700" cap="flat" cmpd="sng" algn="ctr">
            <a:solidFill>
              <a:srgbClr val="FF0000"/>
            </a:solidFill>
            <a:prstDash val="dash"/>
            <a:miter lim="800000"/>
            <a:tailEnd type="triangle"/>
          </a:ln>
          <a:effectLst/>
        </p:spPr>
      </p:cxnSp>
      <p:sp>
        <p:nvSpPr>
          <p:cNvPr id="684" name="文字方塊 224">
            <a:extLst>
              <a:ext uri="{FF2B5EF4-FFF2-40B4-BE49-F238E27FC236}">
                <a16:creationId xmlns:a16="http://schemas.microsoft.com/office/drawing/2014/main" id="{2D7F6896-5DC2-1885-07A7-CACB15E63BF2}"/>
              </a:ext>
            </a:extLst>
          </p:cNvPr>
          <p:cNvSpPr txBox="1"/>
          <p:nvPr/>
        </p:nvSpPr>
        <p:spPr>
          <a:xfrm>
            <a:off x="6666624" y="3339686"/>
            <a:ext cx="1272502" cy="415498"/>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50" b="1" dirty="0">
                <a:solidFill>
                  <a:srgbClr val="00B0F0"/>
                </a:solidFill>
                <a:latin typeface="Calibri" panose="020F0502020204030204"/>
              </a:rPr>
              <a:t>Stage 2: Medium Object  Detector</a:t>
            </a:r>
            <a:endParaRPr lang="zh-TW" altLang="en-US" sz="1050" b="1" dirty="0">
              <a:solidFill>
                <a:srgbClr val="00B0F0"/>
              </a:solidFill>
              <a:latin typeface="Calibri" panose="020F0502020204030204"/>
            </a:endParaRPr>
          </a:p>
        </p:txBody>
      </p:sp>
      <p:cxnSp>
        <p:nvCxnSpPr>
          <p:cNvPr id="685" name="直線單箭頭接點 138">
            <a:extLst>
              <a:ext uri="{FF2B5EF4-FFF2-40B4-BE49-F238E27FC236}">
                <a16:creationId xmlns:a16="http://schemas.microsoft.com/office/drawing/2014/main" id="{47BD636A-3622-C6BD-F2E8-EC2E4C62A332}"/>
              </a:ext>
            </a:extLst>
          </p:cNvPr>
          <p:cNvCxnSpPr>
            <a:cxnSpLocks/>
            <a:endCxn id="682" idx="1"/>
          </p:cNvCxnSpPr>
          <p:nvPr/>
        </p:nvCxnSpPr>
        <p:spPr>
          <a:xfrm flipV="1">
            <a:off x="6668126" y="3506240"/>
            <a:ext cx="1392102" cy="565877"/>
          </a:xfrm>
          <a:prstGeom prst="straightConnector1">
            <a:avLst/>
          </a:prstGeom>
          <a:noFill/>
          <a:ln w="12700" cap="flat" cmpd="sng" algn="ctr">
            <a:solidFill>
              <a:srgbClr val="FF0000"/>
            </a:solidFill>
            <a:prstDash val="dash"/>
            <a:miter lim="800000"/>
            <a:tailEnd type="triangle"/>
          </a:ln>
          <a:effectLst/>
        </p:spPr>
      </p:cxnSp>
      <p:cxnSp>
        <p:nvCxnSpPr>
          <p:cNvPr id="686" name="直線單箭頭接點 138">
            <a:extLst>
              <a:ext uri="{FF2B5EF4-FFF2-40B4-BE49-F238E27FC236}">
                <a16:creationId xmlns:a16="http://schemas.microsoft.com/office/drawing/2014/main" id="{5D13C4F9-2913-0777-F933-80306D0F2E92}"/>
              </a:ext>
            </a:extLst>
          </p:cNvPr>
          <p:cNvCxnSpPr>
            <a:cxnSpLocks/>
            <a:endCxn id="682" idx="1"/>
          </p:cNvCxnSpPr>
          <p:nvPr/>
        </p:nvCxnSpPr>
        <p:spPr>
          <a:xfrm>
            <a:off x="6663436" y="3035495"/>
            <a:ext cx="1396792" cy="470745"/>
          </a:xfrm>
          <a:prstGeom prst="straightConnector1">
            <a:avLst/>
          </a:prstGeom>
          <a:noFill/>
          <a:ln w="12700" cap="flat" cmpd="sng" algn="ctr">
            <a:solidFill>
              <a:srgbClr val="FF0000"/>
            </a:solidFill>
            <a:prstDash val="dash"/>
            <a:miter lim="800000"/>
            <a:tailEnd type="triangle"/>
          </a:ln>
          <a:effectLst/>
        </p:spPr>
      </p:cxnSp>
      <p:sp>
        <p:nvSpPr>
          <p:cNvPr id="687" name="文字方塊 227">
            <a:extLst>
              <a:ext uri="{FF2B5EF4-FFF2-40B4-BE49-F238E27FC236}">
                <a16:creationId xmlns:a16="http://schemas.microsoft.com/office/drawing/2014/main" id="{AA6FCF76-9FA9-7D8A-918A-69FFBAC72B92}"/>
              </a:ext>
            </a:extLst>
          </p:cNvPr>
          <p:cNvSpPr txBox="1"/>
          <p:nvPr/>
        </p:nvSpPr>
        <p:spPr>
          <a:xfrm>
            <a:off x="5153521" y="3866872"/>
            <a:ext cx="602824" cy="215444"/>
          </a:xfrm>
          <a:prstGeom prst="rect">
            <a:avLst/>
          </a:prstGeom>
          <a:noFill/>
        </p:spPr>
        <p:txBody>
          <a:bodyPr wrap="square" rtlCol="0">
            <a:spAutoFit/>
          </a:bodyPr>
          <a:lstStyle/>
          <a:p>
            <a:r>
              <a:rPr lang="en-US" altLang="zh-TW" sz="800" dirty="0" err="1">
                <a:solidFill>
                  <a:srgbClr val="00B050"/>
                </a:solidFill>
                <a:latin typeface="Calibri" panose="020F0502020204030204"/>
              </a:rPr>
              <a:t>convs</a:t>
            </a:r>
            <a:endParaRPr lang="zh-TW" altLang="en-US" sz="800" dirty="0">
              <a:solidFill>
                <a:srgbClr val="00B050"/>
              </a:solidFill>
              <a:latin typeface="Calibri" panose="020F0502020204030204"/>
            </a:endParaRPr>
          </a:p>
        </p:txBody>
      </p:sp>
      <p:sp>
        <p:nvSpPr>
          <p:cNvPr id="688" name="文字方塊 227">
            <a:extLst>
              <a:ext uri="{FF2B5EF4-FFF2-40B4-BE49-F238E27FC236}">
                <a16:creationId xmlns:a16="http://schemas.microsoft.com/office/drawing/2014/main" id="{C2FF8CF3-7D04-A953-6907-D24913E05B0E}"/>
              </a:ext>
            </a:extLst>
          </p:cNvPr>
          <p:cNvSpPr txBox="1"/>
          <p:nvPr/>
        </p:nvSpPr>
        <p:spPr>
          <a:xfrm>
            <a:off x="5153521" y="3350267"/>
            <a:ext cx="602824" cy="215444"/>
          </a:xfrm>
          <a:prstGeom prst="rect">
            <a:avLst/>
          </a:prstGeom>
          <a:noFill/>
        </p:spPr>
        <p:txBody>
          <a:bodyPr wrap="square" rtlCol="0">
            <a:spAutoFit/>
          </a:bodyPr>
          <a:lstStyle/>
          <a:p>
            <a:r>
              <a:rPr lang="en-US" altLang="zh-TW" sz="800" dirty="0" err="1">
                <a:solidFill>
                  <a:srgbClr val="00B050"/>
                </a:solidFill>
                <a:latin typeface="Calibri" panose="020F0502020204030204"/>
              </a:rPr>
              <a:t>convs</a:t>
            </a:r>
            <a:endParaRPr lang="zh-TW" altLang="en-US" sz="800" dirty="0">
              <a:solidFill>
                <a:srgbClr val="00B050"/>
              </a:solidFill>
              <a:latin typeface="Calibri" panose="020F0502020204030204"/>
            </a:endParaRPr>
          </a:p>
        </p:txBody>
      </p:sp>
      <p:sp>
        <p:nvSpPr>
          <p:cNvPr id="689" name="文字方塊 227">
            <a:extLst>
              <a:ext uri="{FF2B5EF4-FFF2-40B4-BE49-F238E27FC236}">
                <a16:creationId xmlns:a16="http://schemas.microsoft.com/office/drawing/2014/main" id="{1A30BEA3-83E3-F768-DF4D-E98530F65C64}"/>
              </a:ext>
            </a:extLst>
          </p:cNvPr>
          <p:cNvSpPr txBox="1"/>
          <p:nvPr/>
        </p:nvSpPr>
        <p:spPr>
          <a:xfrm>
            <a:off x="5153521" y="2857722"/>
            <a:ext cx="602824" cy="215444"/>
          </a:xfrm>
          <a:prstGeom prst="rect">
            <a:avLst/>
          </a:prstGeom>
          <a:noFill/>
        </p:spPr>
        <p:txBody>
          <a:bodyPr wrap="square" rtlCol="0">
            <a:spAutoFit/>
          </a:bodyPr>
          <a:lstStyle/>
          <a:p>
            <a:r>
              <a:rPr lang="en-US" altLang="zh-TW" sz="800" dirty="0" err="1">
                <a:solidFill>
                  <a:srgbClr val="00B050"/>
                </a:solidFill>
                <a:latin typeface="Calibri" panose="020F0502020204030204"/>
              </a:rPr>
              <a:t>convs</a:t>
            </a:r>
            <a:endParaRPr lang="zh-TW" altLang="en-US" sz="800" dirty="0">
              <a:solidFill>
                <a:srgbClr val="00B050"/>
              </a:solidFill>
              <a:latin typeface="Calibri" panose="020F0502020204030204"/>
            </a:endParaRPr>
          </a:p>
        </p:txBody>
      </p:sp>
      <p:sp>
        <p:nvSpPr>
          <p:cNvPr id="690" name="文字方塊 112">
            <a:extLst>
              <a:ext uri="{FF2B5EF4-FFF2-40B4-BE49-F238E27FC236}">
                <a16:creationId xmlns:a16="http://schemas.microsoft.com/office/drawing/2014/main" id="{82CBDDC3-4DA5-FC2B-0538-3662E085FCBA}"/>
              </a:ext>
            </a:extLst>
          </p:cNvPr>
          <p:cNvSpPr txBox="1"/>
          <p:nvPr/>
        </p:nvSpPr>
        <p:spPr>
          <a:xfrm>
            <a:off x="2413748" y="5052248"/>
            <a:ext cx="3269386" cy="1061829"/>
          </a:xfrm>
          <a:prstGeom prst="rect">
            <a:avLst/>
          </a:prstGeom>
          <a:noFill/>
        </p:spPr>
        <p:txBody>
          <a:bodyPr wrap="square" rtlCol="0">
            <a:spAutoFit/>
          </a:bodyPr>
          <a:lstStyle/>
          <a:p>
            <a:r>
              <a:rPr lang="en-US" altLang="zh-TW" sz="1050" dirty="0">
                <a:solidFill>
                  <a:srgbClr val="FF0000"/>
                </a:solidFill>
                <a:latin typeface="Calibri" panose="020F0502020204030204"/>
              </a:rPr>
              <a:t>[J]: Why not use c1 and c2??</a:t>
            </a:r>
          </a:p>
          <a:p>
            <a:r>
              <a:rPr lang="en-US" altLang="zh-TW" sz="1050" dirty="0">
                <a:solidFill>
                  <a:srgbClr val="FF0000"/>
                </a:solidFill>
                <a:latin typeface="Calibri" panose="020F0502020204030204"/>
              </a:rPr>
              <a:t>[P]: C1 and C2 have not enough semantic information and maybe contain noises, while the spatial resolution is high that cost a lot of memory and slow down process.</a:t>
            </a:r>
          </a:p>
          <a:p>
            <a:r>
              <a:rPr lang="en-US" altLang="zh-TW" sz="1050" dirty="0">
                <a:solidFill>
                  <a:srgbClr val="FF0000"/>
                </a:solidFill>
                <a:latin typeface="Calibri" panose="020F0502020204030204"/>
              </a:rPr>
              <a:t>Beside, information was already preserved by CSP connections. (CSPDarknet53)</a:t>
            </a:r>
            <a:endParaRPr lang="zh-TW" altLang="en-US" sz="1050" dirty="0">
              <a:solidFill>
                <a:srgbClr val="FF0000"/>
              </a:solidFill>
              <a:latin typeface="Calibri" panose="020F0502020204030204"/>
            </a:endParaRPr>
          </a:p>
        </p:txBody>
      </p:sp>
      <p:sp>
        <p:nvSpPr>
          <p:cNvPr id="691" name="文字方塊 225">
            <a:extLst>
              <a:ext uri="{FF2B5EF4-FFF2-40B4-BE49-F238E27FC236}">
                <a16:creationId xmlns:a16="http://schemas.microsoft.com/office/drawing/2014/main" id="{8589F820-96A5-82E4-C784-6B11CEC7B965}"/>
              </a:ext>
            </a:extLst>
          </p:cNvPr>
          <p:cNvSpPr txBox="1"/>
          <p:nvPr/>
        </p:nvSpPr>
        <p:spPr>
          <a:xfrm>
            <a:off x="5819097" y="4720650"/>
            <a:ext cx="2682168" cy="415498"/>
          </a:xfrm>
          <a:prstGeom prst="rect">
            <a:avLst/>
          </a:prstGeom>
          <a:noFill/>
        </p:spPr>
        <p:txBody>
          <a:bodyPr wrap="square" rtlCol="0">
            <a:spAutoFit/>
          </a:bodyPr>
          <a:lstStyle/>
          <a:p>
            <a:r>
              <a:rPr lang="en-US" altLang="zh-TW" sz="1050" b="1" dirty="0">
                <a:solidFill>
                  <a:srgbClr val="00B0F0"/>
                </a:solidFill>
                <a:latin typeface="Calibri" panose="020F0502020204030204"/>
              </a:rPr>
              <a:t>Small feature maps =&gt; more global feature</a:t>
            </a:r>
          </a:p>
          <a:p>
            <a:r>
              <a:rPr lang="en-US" altLang="zh-TW" sz="1050" b="1" dirty="0">
                <a:solidFill>
                  <a:srgbClr val="00B0F0"/>
                </a:solidFill>
                <a:latin typeface="Calibri" panose="020F0502020204030204"/>
              </a:rPr>
              <a:t>Large object detector =&gt; large </a:t>
            </a:r>
            <a:r>
              <a:rPr lang="en-US" altLang="zh-TW" sz="1050" b="1" dirty="0" err="1">
                <a:solidFill>
                  <a:srgbClr val="00B0F0"/>
                </a:solidFill>
                <a:latin typeface="Calibri" panose="020F0502020204030204"/>
              </a:rPr>
              <a:t>bboxes</a:t>
            </a:r>
            <a:endParaRPr lang="zh-TW" altLang="en-US" sz="1050" b="1" dirty="0">
              <a:solidFill>
                <a:srgbClr val="00B0F0"/>
              </a:solidFill>
              <a:latin typeface="Calibri" panose="020F0502020204030204"/>
            </a:endParaRPr>
          </a:p>
        </p:txBody>
      </p:sp>
      <p:sp>
        <p:nvSpPr>
          <p:cNvPr id="692" name="文字方塊 274">
            <a:extLst>
              <a:ext uri="{FF2B5EF4-FFF2-40B4-BE49-F238E27FC236}">
                <a16:creationId xmlns:a16="http://schemas.microsoft.com/office/drawing/2014/main" id="{EB643326-28BE-653D-DA96-4EE9A0E2E61D}"/>
              </a:ext>
            </a:extLst>
          </p:cNvPr>
          <p:cNvSpPr txBox="1"/>
          <p:nvPr/>
        </p:nvSpPr>
        <p:spPr>
          <a:xfrm>
            <a:off x="5721750" y="2472447"/>
            <a:ext cx="2135474" cy="246221"/>
          </a:xfrm>
          <a:prstGeom prst="rect">
            <a:avLst/>
          </a:prstGeom>
          <a:noFill/>
        </p:spPr>
        <p:txBody>
          <a:bodyPr wrap="square" rtlCol="0">
            <a:spAutoFit/>
          </a:bodyPr>
          <a:lstStyle/>
          <a:p>
            <a:r>
              <a:rPr lang="en-US" altLang="zh-TW" sz="1000" dirty="0">
                <a:solidFill>
                  <a:srgbClr val="4472C4"/>
                </a:solidFill>
                <a:latin typeface="Calibri" panose="020F0502020204030204"/>
              </a:rPr>
              <a:t>4) heads</a:t>
            </a:r>
            <a:endParaRPr lang="zh-TW" altLang="en-US" sz="1000" dirty="0">
              <a:solidFill>
                <a:srgbClr val="4472C4"/>
              </a:solidFill>
              <a:latin typeface="Calibri" panose="020F0502020204030204"/>
            </a:endParaRPr>
          </a:p>
        </p:txBody>
      </p:sp>
      <p:sp>
        <p:nvSpPr>
          <p:cNvPr id="693" name="投影片編號版面配置區 2">
            <a:extLst>
              <a:ext uri="{FF2B5EF4-FFF2-40B4-BE49-F238E27FC236}">
                <a16:creationId xmlns:a16="http://schemas.microsoft.com/office/drawing/2014/main" id="{534775D3-591E-C369-FD52-FBD665DCAB2E}"/>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26</a:t>
            </a:fld>
            <a:endParaRPr lang="zh-TW" altLang="en-US">
              <a:solidFill>
                <a:prstClr val="black"/>
              </a:solidFill>
              <a:latin typeface="Calibri" panose="020F0502020204030204"/>
            </a:endParaRPr>
          </a:p>
        </p:txBody>
      </p:sp>
    </p:spTree>
    <p:extLst>
      <p:ext uri="{BB962C8B-B14F-4D97-AF65-F5344CB8AC3E}">
        <p14:creationId xmlns:p14="http://schemas.microsoft.com/office/powerpoint/2010/main" val="7984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C02B9-8227-5AFF-098B-3FD7F6E9085E}"/>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95183332-E7E8-42F8-D87C-8853E84B266E}"/>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2" name="Rectangle 113">
            <a:extLst>
              <a:ext uri="{FF2B5EF4-FFF2-40B4-BE49-F238E27FC236}">
                <a16:creationId xmlns:a16="http://schemas.microsoft.com/office/drawing/2014/main" id="{1879B0F8-81BB-93B9-3597-8FC2FE49DBE9}"/>
              </a:ext>
            </a:extLst>
          </p:cNvPr>
          <p:cNvSpPr/>
          <p:nvPr/>
        </p:nvSpPr>
        <p:spPr>
          <a:xfrm>
            <a:off x="3915764" y="6569874"/>
            <a:ext cx="2835776"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output prediction </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3" name="群組 18">
            <a:extLst>
              <a:ext uri="{FF2B5EF4-FFF2-40B4-BE49-F238E27FC236}">
                <a16:creationId xmlns:a16="http://schemas.microsoft.com/office/drawing/2014/main" id="{A3A1C01F-1834-808F-8306-405A104DA2E1}"/>
              </a:ext>
            </a:extLst>
          </p:cNvPr>
          <p:cNvGrpSpPr/>
          <p:nvPr/>
        </p:nvGrpSpPr>
        <p:grpSpPr>
          <a:xfrm>
            <a:off x="944252" y="2865002"/>
            <a:ext cx="1296000" cy="604687"/>
            <a:chOff x="623189" y="608163"/>
            <a:chExt cx="1296000" cy="604687"/>
          </a:xfrm>
          <a:solidFill>
            <a:srgbClr val="00B0F0">
              <a:alpha val="50196"/>
            </a:srgbClr>
          </a:solidFill>
        </p:grpSpPr>
        <p:sp>
          <p:nvSpPr>
            <p:cNvPr id="4" name="平行四邊形 19">
              <a:extLst>
                <a:ext uri="{FF2B5EF4-FFF2-40B4-BE49-F238E27FC236}">
                  <a16:creationId xmlns:a16="http://schemas.microsoft.com/office/drawing/2014/main" id="{889113AF-B25C-FF88-3766-DB47A7F60C47}"/>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 name="平行四邊形 20">
              <a:extLst>
                <a:ext uri="{FF2B5EF4-FFF2-40B4-BE49-F238E27FC236}">
                  <a16:creationId xmlns:a16="http://schemas.microsoft.com/office/drawing/2014/main" id="{EABAD968-5CD4-84A4-ED00-A59D0DB5D70E}"/>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 name="平行四邊形 21">
              <a:extLst>
                <a:ext uri="{FF2B5EF4-FFF2-40B4-BE49-F238E27FC236}">
                  <a16:creationId xmlns:a16="http://schemas.microsoft.com/office/drawing/2014/main" id="{54D7D9A7-2697-2736-3496-1CB90C18B0BF}"/>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8" name="群組 14">
            <a:extLst>
              <a:ext uri="{FF2B5EF4-FFF2-40B4-BE49-F238E27FC236}">
                <a16:creationId xmlns:a16="http://schemas.microsoft.com/office/drawing/2014/main" id="{9CC2E488-4341-EAD1-C1E4-965767A3443E}"/>
              </a:ext>
            </a:extLst>
          </p:cNvPr>
          <p:cNvGrpSpPr/>
          <p:nvPr/>
        </p:nvGrpSpPr>
        <p:grpSpPr>
          <a:xfrm>
            <a:off x="944252" y="2693552"/>
            <a:ext cx="1296000" cy="604687"/>
            <a:chOff x="623189" y="608163"/>
            <a:chExt cx="1296000" cy="604687"/>
          </a:xfrm>
          <a:solidFill>
            <a:srgbClr val="0070C0">
              <a:alpha val="50196"/>
            </a:srgbClr>
          </a:solidFill>
        </p:grpSpPr>
        <p:sp>
          <p:nvSpPr>
            <p:cNvPr id="9" name="平行四邊形 15">
              <a:extLst>
                <a:ext uri="{FF2B5EF4-FFF2-40B4-BE49-F238E27FC236}">
                  <a16:creationId xmlns:a16="http://schemas.microsoft.com/office/drawing/2014/main" id="{315BCEF7-6EA0-D9D0-B560-FC247B5DB3AE}"/>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0" name="平行四邊形 16">
              <a:extLst>
                <a:ext uri="{FF2B5EF4-FFF2-40B4-BE49-F238E27FC236}">
                  <a16:creationId xmlns:a16="http://schemas.microsoft.com/office/drawing/2014/main" id="{ED97BFDD-F900-7AE8-1B1E-0E30AC818104}"/>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1" name="平行四邊形 17">
              <a:extLst>
                <a:ext uri="{FF2B5EF4-FFF2-40B4-BE49-F238E27FC236}">
                  <a16:creationId xmlns:a16="http://schemas.microsoft.com/office/drawing/2014/main" id="{28B0D63C-2DE7-2AFF-D431-C5FDBE4C549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12" name="群組 13">
            <a:extLst>
              <a:ext uri="{FF2B5EF4-FFF2-40B4-BE49-F238E27FC236}">
                <a16:creationId xmlns:a16="http://schemas.microsoft.com/office/drawing/2014/main" id="{A995D3B2-E92B-CDB6-F3B0-1261094AD9E0}"/>
              </a:ext>
            </a:extLst>
          </p:cNvPr>
          <p:cNvGrpSpPr/>
          <p:nvPr/>
        </p:nvGrpSpPr>
        <p:grpSpPr>
          <a:xfrm>
            <a:off x="944252" y="2522102"/>
            <a:ext cx="1296000" cy="604687"/>
            <a:chOff x="623189" y="608163"/>
            <a:chExt cx="1296000" cy="604687"/>
          </a:xfrm>
          <a:solidFill>
            <a:srgbClr val="002060">
              <a:alpha val="50196"/>
            </a:srgbClr>
          </a:solidFill>
        </p:grpSpPr>
        <p:sp>
          <p:nvSpPr>
            <p:cNvPr id="13" name="平行四邊形 6">
              <a:extLst>
                <a:ext uri="{FF2B5EF4-FFF2-40B4-BE49-F238E27FC236}">
                  <a16:creationId xmlns:a16="http://schemas.microsoft.com/office/drawing/2014/main" id="{AC08D8CB-2680-9053-00F7-F4D68974B35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14" name="平行四邊形 11">
              <a:extLst>
                <a:ext uri="{FF2B5EF4-FFF2-40B4-BE49-F238E27FC236}">
                  <a16:creationId xmlns:a16="http://schemas.microsoft.com/office/drawing/2014/main" id="{97956946-4ECA-4051-3B23-012D52530744}"/>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15" name="平行四邊形 12">
              <a:extLst>
                <a:ext uri="{FF2B5EF4-FFF2-40B4-BE49-F238E27FC236}">
                  <a16:creationId xmlns:a16="http://schemas.microsoft.com/office/drawing/2014/main" id="{DEA1D57D-1701-D807-4A6A-91E762A23696}"/>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16" name="文字方塊 22">
            <a:extLst>
              <a:ext uri="{FF2B5EF4-FFF2-40B4-BE49-F238E27FC236}">
                <a16:creationId xmlns:a16="http://schemas.microsoft.com/office/drawing/2014/main" id="{AB54ED53-3AC2-A354-0ADD-56A541996C25}"/>
              </a:ext>
            </a:extLst>
          </p:cNvPr>
          <p:cNvSpPr txBox="1"/>
          <p:nvPr/>
        </p:nvSpPr>
        <p:spPr>
          <a:xfrm>
            <a:off x="870231" y="3420616"/>
            <a:ext cx="97736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19x19x27c</a:t>
            </a:r>
            <a:endParaRPr lang="zh-TW" altLang="en-US" sz="800" dirty="0">
              <a:solidFill>
                <a:prstClr val="black"/>
              </a:solidFill>
              <a:latin typeface="Calibri" panose="020F0502020204030204"/>
            </a:endParaRPr>
          </a:p>
        </p:txBody>
      </p:sp>
      <p:grpSp>
        <p:nvGrpSpPr>
          <p:cNvPr id="17" name="群組 23">
            <a:extLst>
              <a:ext uri="{FF2B5EF4-FFF2-40B4-BE49-F238E27FC236}">
                <a16:creationId xmlns:a16="http://schemas.microsoft.com/office/drawing/2014/main" id="{60D62919-3909-618E-5ED6-1D21FD09C87D}"/>
              </a:ext>
            </a:extLst>
          </p:cNvPr>
          <p:cNvGrpSpPr/>
          <p:nvPr/>
        </p:nvGrpSpPr>
        <p:grpSpPr>
          <a:xfrm>
            <a:off x="2493998" y="2003942"/>
            <a:ext cx="1296000" cy="604687"/>
            <a:chOff x="623189" y="608163"/>
            <a:chExt cx="1296000" cy="604687"/>
          </a:xfrm>
          <a:solidFill>
            <a:srgbClr val="002060">
              <a:alpha val="50196"/>
            </a:srgbClr>
          </a:solidFill>
        </p:grpSpPr>
        <p:sp>
          <p:nvSpPr>
            <p:cNvPr id="18" name="平行四邊形 24">
              <a:extLst>
                <a:ext uri="{FF2B5EF4-FFF2-40B4-BE49-F238E27FC236}">
                  <a16:creationId xmlns:a16="http://schemas.microsoft.com/office/drawing/2014/main" id="{80409A60-5305-7C90-8591-C968FAA7FE41}"/>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19" name="平行四邊形 25">
              <a:extLst>
                <a:ext uri="{FF2B5EF4-FFF2-40B4-BE49-F238E27FC236}">
                  <a16:creationId xmlns:a16="http://schemas.microsoft.com/office/drawing/2014/main" id="{38A91978-65F6-8BB9-C5E6-01D65067243D}"/>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20" name="平行四邊形 26">
              <a:extLst>
                <a:ext uri="{FF2B5EF4-FFF2-40B4-BE49-F238E27FC236}">
                  <a16:creationId xmlns:a16="http://schemas.microsoft.com/office/drawing/2014/main" id="{52D476A7-37C5-D3DD-DEB9-9F9EEDACA53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21" name="群組 27">
            <a:extLst>
              <a:ext uri="{FF2B5EF4-FFF2-40B4-BE49-F238E27FC236}">
                <a16:creationId xmlns:a16="http://schemas.microsoft.com/office/drawing/2014/main" id="{4F516D19-318A-1980-608A-280432B82A71}"/>
              </a:ext>
            </a:extLst>
          </p:cNvPr>
          <p:cNvGrpSpPr/>
          <p:nvPr/>
        </p:nvGrpSpPr>
        <p:grpSpPr>
          <a:xfrm>
            <a:off x="2493998" y="2693552"/>
            <a:ext cx="1296000" cy="604687"/>
            <a:chOff x="623189" y="608163"/>
            <a:chExt cx="1296000" cy="604687"/>
          </a:xfrm>
          <a:solidFill>
            <a:srgbClr val="0070C0">
              <a:alpha val="50196"/>
            </a:srgbClr>
          </a:solidFill>
        </p:grpSpPr>
        <p:sp>
          <p:nvSpPr>
            <p:cNvPr id="22" name="平行四邊形 28">
              <a:extLst>
                <a:ext uri="{FF2B5EF4-FFF2-40B4-BE49-F238E27FC236}">
                  <a16:creationId xmlns:a16="http://schemas.microsoft.com/office/drawing/2014/main" id="{38F39187-58F3-7CCA-1C61-8D347BB7FF5F}"/>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Det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3" name="平行四邊形 29">
              <a:extLst>
                <a:ext uri="{FF2B5EF4-FFF2-40B4-BE49-F238E27FC236}">
                  <a16:creationId xmlns:a16="http://schemas.microsoft.com/office/drawing/2014/main" id="{F7278FE5-D408-ADA4-768B-CED0526C9980}"/>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4" name="平行四邊形 30">
              <a:extLst>
                <a:ext uri="{FF2B5EF4-FFF2-40B4-BE49-F238E27FC236}">
                  <a16:creationId xmlns:a16="http://schemas.microsoft.com/office/drawing/2014/main" id="{467B1182-F2CC-2F03-41CE-3E559D726755}"/>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25" name="群組 31">
            <a:extLst>
              <a:ext uri="{FF2B5EF4-FFF2-40B4-BE49-F238E27FC236}">
                <a16:creationId xmlns:a16="http://schemas.microsoft.com/office/drawing/2014/main" id="{6A219E2A-098D-D7E0-B58E-87DC88240FC1}"/>
              </a:ext>
            </a:extLst>
          </p:cNvPr>
          <p:cNvGrpSpPr/>
          <p:nvPr/>
        </p:nvGrpSpPr>
        <p:grpSpPr>
          <a:xfrm>
            <a:off x="2493998" y="3383162"/>
            <a:ext cx="1296000" cy="604687"/>
            <a:chOff x="623189" y="608163"/>
            <a:chExt cx="1296000" cy="604687"/>
          </a:xfrm>
          <a:solidFill>
            <a:srgbClr val="00B0F0">
              <a:alpha val="50196"/>
            </a:srgbClr>
          </a:solidFill>
        </p:grpSpPr>
        <p:sp>
          <p:nvSpPr>
            <p:cNvPr id="26" name="平行四邊形 32">
              <a:extLst>
                <a:ext uri="{FF2B5EF4-FFF2-40B4-BE49-F238E27FC236}">
                  <a16:creationId xmlns:a16="http://schemas.microsoft.com/office/drawing/2014/main" id="{4FFCF181-28E2-A933-34A1-FD97730ED2FC}"/>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Det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27" name="平行四邊形 33">
              <a:extLst>
                <a:ext uri="{FF2B5EF4-FFF2-40B4-BE49-F238E27FC236}">
                  <a16:creationId xmlns:a16="http://schemas.microsoft.com/office/drawing/2014/main" id="{3CFD31FB-307A-F19B-43D5-B229B3EE8C28}"/>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28" name="平行四邊形 34">
              <a:extLst>
                <a:ext uri="{FF2B5EF4-FFF2-40B4-BE49-F238E27FC236}">
                  <a16:creationId xmlns:a16="http://schemas.microsoft.com/office/drawing/2014/main" id="{314F3495-8EC4-F2FA-796D-812D4C5729E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cxnSp>
        <p:nvCxnSpPr>
          <p:cNvPr id="29" name="直線單箭頭接點 36">
            <a:extLst>
              <a:ext uri="{FF2B5EF4-FFF2-40B4-BE49-F238E27FC236}">
                <a16:creationId xmlns:a16="http://schemas.microsoft.com/office/drawing/2014/main" id="{70105CFC-3954-CD42-49B4-C690E151BDB4}"/>
              </a:ext>
            </a:extLst>
          </p:cNvPr>
          <p:cNvCxnSpPr>
            <a:stCxn id="14" idx="2"/>
            <a:endCxn id="18" idx="5"/>
          </p:cNvCxnSpPr>
          <p:nvPr/>
        </p:nvCxnSpPr>
        <p:spPr>
          <a:xfrm flipV="1">
            <a:off x="2012495" y="2219942"/>
            <a:ext cx="710031" cy="520067"/>
          </a:xfrm>
          <a:prstGeom prst="straightConnector1">
            <a:avLst/>
          </a:prstGeom>
          <a:noFill/>
          <a:ln w="19050" cap="flat" cmpd="sng" algn="ctr">
            <a:solidFill>
              <a:srgbClr val="FF0000"/>
            </a:solidFill>
            <a:prstDash val="solid"/>
            <a:miter lim="800000"/>
            <a:tailEnd type="triangle"/>
          </a:ln>
          <a:effectLst/>
        </p:spPr>
      </p:cxnSp>
      <p:cxnSp>
        <p:nvCxnSpPr>
          <p:cNvPr id="30" name="直線單箭頭接點 38">
            <a:extLst>
              <a:ext uri="{FF2B5EF4-FFF2-40B4-BE49-F238E27FC236}">
                <a16:creationId xmlns:a16="http://schemas.microsoft.com/office/drawing/2014/main" id="{D4BE7672-89CA-0C29-9D50-9402F726C420}"/>
              </a:ext>
            </a:extLst>
          </p:cNvPr>
          <p:cNvCxnSpPr>
            <a:stCxn id="10" idx="2"/>
            <a:endCxn id="22" idx="5"/>
          </p:cNvCxnSpPr>
          <p:nvPr/>
        </p:nvCxnSpPr>
        <p:spPr>
          <a:xfrm flipV="1">
            <a:off x="2012495" y="2909552"/>
            <a:ext cx="710031" cy="1907"/>
          </a:xfrm>
          <a:prstGeom prst="straightConnector1">
            <a:avLst/>
          </a:prstGeom>
          <a:noFill/>
          <a:ln w="19050" cap="flat" cmpd="sng" algn="ctr">
            <a:solidFill>
              <a:srgbClr val="FF0000"/>
            </a:solidFill>
            <a:prstDash val="solid"/>
            <a:miter lim="800000"/>
            <a:tailEnd type="triangle"/>
          </a:ln>
          <a:effectLst/>
        </p:spPr>
      </p:cxnSp>
      <p:cxnSp>
        <p:nvCxnSpPr>
          <p:cNvPr id="31" name="直線單箭頭接點 40">
            <a:extLst>
              <a:ext uri="{FF2B5EF4-FFF2-40B4-BE49-F238E27FC236}">
                <a16:creationId xmlns:a16="http://schemas.microsoft.com/office/drawing/2014/main" id="{EFDEC6A0-B673-8482-BEC3-6194EDAA9D81}"/>
              </a:ext>
            </a:extLst>
          </p:cNvPr>
          <p:cNvCxnSpPr>
            <a:stCxn id="5" idx="2"/>
            <a:endCxn id="26" idx="5"/>
          </p:cNvCxnSpPr>
          <p:nvPr/>
        </p:nvCxnSpPr>
        <p:spPr>
          <a:xfrm>
            <a:off x="2012495" y="3082909"/>
            <a:ext cx="710031" cy="516253"/>
          </a:xfrm>
          <a:prstGeom prst="straightConnector1">
            <a:avLst/>
          </a:prstGeom>
          <a:noFill/>
          <a:ln w="19050" cap="flat" cmpd="sng" algn="ctr">
            <a:solidFill>
              <a:srgbClr val="FF0000"/>
            </a:solidFill>
            <a:prstDash val="solid"/>
            <a:miter lim="800000"/>
            <a:tailEnd type="triangle"/>
          </a:ln>
          <a:effectLst/>
        </p:spPr>
      </p:cxnSp>
      <p:sp>
        <p:nvSpPr>
          <p:cNvPr id="32" name="文字方塊 41">
            <a:extLst>
              <a:ext uri="{FF2B5EF4-FFF2-40B4-BE49-F238E27FC236}">
                <a16:creationId xmlns:a16="http://schemas.microsoft.com/office/drawing/2014/main" id="{64611876-CF71-ED26-2561-F6EC84A1EAA4}"/>
              </a:ext>
            </a:extLst>
          </p:cNvPr>
          <p:cNvSpPr txBox="1"/>
          <p:nvPr/>
        </p:nvSpPr>
        <p:spPr>
          <a:xfrm>
            <a:off x="2446203" y="243007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33" name="文字方塊 42">
            <a:extLst>
              <a:ext uri="{FF2B5EF4-FFF2-40B4-BE49-F238E27FC236}">
                <a16:creationId xmlns:a16="http://schemas.microsoft.com/office/drawing/2014/main" id="{EF5E669F-D25D-0954-4998-7E1DC216517F}"/>
              </a:ext>
            </a:extLst>
          </p:cNvPr>
          <p:cNvSpPr txBox="1"/>
          <p:nvPr/>
        </p:nvSpPr>
        <p:spPr>
          <a:xfrm>
            <a:off x="2443086" y="312316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34" name="文字方塊 43">
            <a:extLst>
              <a:ext uri="{FF2B5EF4-FFF2-40B4-BE49-F238E27FC236}">
                <a16:creationId xmlns:a16="http://schemas.microsoft.com/office/drawing/2014/main" id="{BB4EE1C6-B0AA-499C-E27A-4D0B6DAE1C89}"/>
              </a:ext>
            </a:extLst>
          </p:cNvPr>
          <p:cNvSpPr txBox="1"/>
          <p:nvPr/>
        </p:nvSpPr>
        <p:spPr>
          <a:xfrm>
            <a:off x="2443086" y="3818435"/>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35" name="矩形 44">
            <a:extLst>
              <a:ext uri="{FF2B5EF4-FFF2-40B4-BE49-F238E27FC236}">
                <a16:creationId xmlns:a16="http://schemas.microsoft.com/office/drawing/2014/main" id="{646B10D3-4993-EA05-0AE3-08296237ACF0}"/>
              </a:ext>
            </a:extLst>
          </p:cNvPr>
          <p:cNvSpPr/>
          <p:nvPr/>
        </p:nvSpPr>
        <p:spPr>
          <a:xfrm>
            <a:off x="90000" y="1772957"/>
            <a:ext cx="8964000" cy="5116171"/>
          </a:xfrm>
          <a:prstGeom prst="rect">
            <a:avLst/>
          </a:prstGeom>
          <a:noFill/>
          <a:ln w="12700" cap="flat" cmpd="sng" algn="ctr">
            <a:solidFill>
              <a:srgbClr val="00B0F0"/>
            </a:solidFill>
            <a:prstDash val="lgDash"/>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030A0"/>
              </a:solidFill>
              <a:effectLst/>
              <a:uLnTx/>
              <a:uFillTx/>
              <a:latin typeface="Calibri" panose="020F0502020204030204"/>
              <a:ea typeface="新細明體" panose="02020500000000000000" pitchFamily="18" charset="-120"/>
              <a:cs typeface="+mn-cs"/>
            </a:endParaRPr>
          </a:p>
        </p:txBody>
      </p:sp>
      <p:cxnSp>
        <p:nvCxnSpPr>
          <p:cNvPr id="36" name="直線單箭頭接點 53">
            <a:extLst>
              <a:ext uri="{FF2B5EF4-FFF2-40B4-BE49-F238E27FC236}">
                <a16:creationId xmlns:a16="http://schemas.microsoft.com/office/drawing/2014/main" id="{41984751-9E9A-6293-7ACE-0485BC0FEC7A}"/>
              </a:ext>
            </a:extLst>
          </p:cNvPr>
          <p:cNvCxnSpPr>
            <a:cxnSpLocks/>
            <a:stCxn id="19" idx="2"/>
            <a:endCxn id="39" idx="1"/>
          </p:cNvCxnSpPr>
          <p:nvPr/>
        </p:nvCxnSpPr>
        <p:spPr>
          <a:xfrm>
            <a:off x="3562241" y="2221849"/>
            <a:ext cx="499361" cy="2701"/>
          </a:xfrm>
          <a:prstGeom prst="straightConnector1">
            <a:avLst/>
          </a:prstGeom>
          <a:noFill/>
          <a:ln w="19050" cap="flat" cmpd="sng" algn="ctr">
            <a:solidFill>
              <a:srgbClr val="FF0000"/>
            </a:solidFill>
            <a:prstDash val="solid"/>
            <a:miter lim="800000"/>
            <a:tailEnd type="triangle"/>
          </a:ln>
          <a:effectLst/>
        </p:spPr>
      </p:cxnSp>
      <p:cxnSp>
        <p:nvCxnSpPr>
          <p:cNvPr id="37" name="直線單箭頭接點 55">
            <a:extLst>
              <a:ext uri="{FF2B5EF4-FFF2-40B4-BE49-F238E27FC236}">
                <a16:creationId xmlns:a16="http://schemas.microsoft.com/office/drawing/2014/main" id="{BF6C3411-1447-020D-48A4-717EEEA4C36B}"/>
              </a:ext>
            </a:extLst>
          </p:cNvPr>
          <p:cNvCxnSpPr>
            <a:cxnSpLocks/>
            <a:stCxn id="23" idx="2"/>
            <a:endCxn id="40" idx="1"/>
          </p:cNvCxnSpPr>
          <p:nvPr/>
        </p:nvCxnSpPr>
        <p:spPr>
          <a:xfrm flipV="1">
            <a:off x="3562241" y="2905275"/>
            <a:ext cx="499682" cy="6184"/>
          </a:xfrm>
          <a:prstGeom prst="straightConnector1">
            <a:avLst/>
          </a:prstGeom>
          <a:noFill/>
          <a:ln w="19050" cap="flat" cmpd="sng" algn="ctr">
            <a:solidFill>
              <a:srgbClr val="FF0000"/>
            </a:solidFill>
            <a:prstDash val="solid"/>
            <a:miter lim="800000"/>
            <a:tailEnd type="triangle"/>
          </a:ln>
          <a:effectLst/>
        </p:spPr>
      </p:cxnSp>
      <p:cxnSp>
        <p:nvCxnSpPr>
          <p:cNvPr id="38" name="直線單箭頭接點 57">
            <a:extLst>
              <a:ext uri="{FF2B5EF4-FFF2-40B4-BE49-F238E27FC236}">
                <a16:creationId xmlns:a16="http://schemas.microsoft.com/office/drawing/2014/main" id="{1E99B67A-446A-E792-012A-24CEEB2DDDE4}"/>
              </a:ext>
            </a:extLst>
          </p:cNvPr>
          <p:cNvCxnSpPr>
            <a:cxnSpLocks/>
            <a:stCxn id="27" idx="2"/>
            <a:endCxn id="41" idx="1"/>
          </p:cNvCxnSpPr>
          <p:nvPr/>
        </p:nvCxnSpPr>
        <p:spPr>
          <a:xfrm flipV="1">
            <a:off x="3562241" y="3599162"/>
            <a:ext cx="496834" cy="1907"/>
          </a:xfrm>
          <a:prstGeom prst="straightConnector1">
            <a:avLst/>
          </a:prstGeom>
          <a:noFill/>
          <a:ln w="19050" cap="flat" cmpd="sng" algn="ctr">
            <a:solidFill>
              <a:srgbClr val="FF0000"/>
            </a:solidFill>
            <a:prstDash val="solid"/>
            <a:miter lim="800000"/>
            <a:tailEnd type="triangle"/>
          </a:ln>
          <a:effectLst/>
        </p:spPr>
      </p:cxnSp>
      <p:sp>
        <p:nvSpPr>
          <p:cNvPr id="39" name="矩形: 圓角 82">
            <a:extLst>
              <a:ext uri="{FF2B5EF4-FFF2-40B4-BE49-F238E27FC236}">
                <a16:creationId xmlns:a16="http://schemas.microsoft.com/office/drawing/2014/main" id="{3D67684C-35F2-1CD6-B6B4-84337A35311C}"/>
              </a:ext>
            </a:extLst>
          </p:cNvPr>
          <p:cNvSpPr/>
          <p:nvPr/>
        </p:nvSpPr>
        <p:spPr>
          <a:xfrm>
            <a:off x="4061602" y="2108449"/>
            <a:ext cx="2022360"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40" name="矩形: 圓角 83">
            <a:extLst>
              <a:ext uri="{FF2B5EF4-FFF2-40B4-BE49-F238E27FC236}">
                <a16:creationId xmlns:a16="http://schemas.microsoft.com/office/drawing/2014/main" id="{EF50C003-48C2-413E-CD67-CE8C42B41162}"/>
              </a:ext>
            </a:extLst>
          </p:cNvPr>
          <p:cNvSpPr/>
          <p:nvPr/>
        </p:nvSpPr>
        <p:spPr>
          <a:xfrm>
            <a:off x="4061923" y="2789174"/>
            <a:ext cx="20162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41" name="矩形: 圓角 84">
            <a:extLst>
              <a:ext uri="{FF2B5EF4-FFF2-40B4-BE49-F238E27FC236}">
                <a16:creationId xmlns:a16="http://schemas.microsoft.com/office/drawing/2014/main" id="{A6A02287-32E5-A10F-30E6-7181E38815E4}"/>
              </a:ext>
            </a:extLst>
          </p:cNvPr>
          <p:cNvSpPr/>
          <p:nvPr/>
        </p:nvSpPr>
        <p:spPr>
          <a:xfrm>
            <a:off x="4059075" y="3483061"/>
            <a:ext cx="19964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grpSp>
        <p:nvGrpSpPr>
          <p:cNvPr id="42" name="群組 94">
            <a:extLst>
              <a:ext uri="{FF2B5EF4-FFF2-40B4-BE49-F238E27FC236}">
                <a16:creationId xmlns:a16="http://schemas.microsoft.com/office/drawing/2014/main" id="{00F4E834-9170-8870-C87B-F359BD462A74}"/>
              </a:ext>
            </a:extLst>
          </p:cNvPr>
          <p:cNvGrpSpPr/>
          <p:nvPr/>
        </p:nvGrpSpPr>
        <p:grpSpPr>
          <a:xfrm>
            <a:off x="6263132" y="2689564"/>
            <a:ext cx="1296000" cy="604687"/>
            <a:chOff x="623189" y="608163"/>
            <a:chExt cx="1296000" cy="604687"/>
          </a:xfrm>
          <a:solidFill>
            <a:srgbClr val="0070C0">
              <a:alpha val="50196"/>
            </a:srgbClr>
          </a:solidFill>
        </p:grpSpPr>
        <p:sp>
          <p:nvSpPr>
            <p:cNvPr id="43" name="平行四邊形 95">
              <a:extLst>
                <a:ext uri="{FF2B5EF4-FFF2-40B4-BE49-F238E27FC236}">
                  <a16:creationId xmlns:a16="http://schemas.microsoft.com/office/drawing/2014/main" id="{5E1EFBD3-2927-4691-38B5-429F7D78FDE8}"/>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70C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4" name="平行四邊形 96">
              <a:extLst>
                <a:ext uri="{FF2B5EF4-FFF2-40B4-BE49-F238E27FC236}">
                  <a16:creationId xmlns:a16="http://schemas.microsoft.com/office/drawing/2014/main" id="{B6DC9F0B-6FD2-C61B-CD02-C3396877881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5" name="平行四邊形 97">
              <a:extLst>
                <a:ext uri="{FF2B5EF4-FFF2-40B4-BE49-F238E27FC236}">
                  <a16:creationId xmlns:a16="http://schemas.microsoft.com/office/drawing/2014/main" id="{2E7894E7-D4EC-7AB0-B399-BB4054FC6E8D}"/>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46" name="群組 99">
            <a:extLst>
              <a:ext uri="{FF2B5EF4-FFF2-40B4-BE49-F238E27FC236}">
                <a16:creationId xmlns:a16="http://schemas.microsoft.com/office/drawing/2014/main" id="{97BDDECB-3097-2E53-FA9B-95C5BCB72A8D}"/>
              </a:ext>
            </a:extLst>
          </p:cNvPr>
          <p:cNvGrpSpPr/>
          <p:nvPr/>
        </p:nvGrpSpPr>
        <p:grpSpPr>
          <a:xfrm>
            <a:off x="6268624" y="1998533"/>
            <a:ext cx="1296000" cy="604687"/>
            <a:chOff x="623189" y="608163"/>
            <a:chExt cx="1296000" cy="604687"/>
          </a:xfrm>
          <a:solidFill>
            <a:srgbClr val="002060">
              <a:alpha val="50196"/>
            </a:srgbClr>
          </a:solidFill>
        </p:grpSpPr>
        <p:sp>
          <p:nvSpPr>
            <p:cNvPr id="47" name="平行四邊形 100">
              <a:extLst>
                <a:ext uri="{FF2B5EF4-FFF2-40B4-BE49-F238E27FC236}">
                  <a16:creationId xmlns:a16="http://schemas.microsoft.com/office/drawing/2014/main" id="{2630C0C0-55B7-7EF9-60EF-951D32C52EB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206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8" name="平行四邊形 101">
              <a:extLst>
                <a:ext uri="{FF2B5EF4-FFF2-40B4-BE49-F238E27FC236}">
                  <a16:creationId xmlns:a16="http://schemas.microsoft.com/office/drawing/2014/main" id="{B91368CB-1327-3083-2C0A-DE6E2E16641C}"/>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9" name="平行四邊形 102">
              <a:extLst>
                <a:ext uri="{FF2B5EF4-FFF2-40B4-BE49-F238E27FC236}">
                  <a16:creationId xmlns:a16="http://schemas.microsoft.com/office/drawing/2014/main" id="{EB65A064-740E-9F47-0C87-B1B8F01A16B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50" name="群組 103">
            <a:extLst>
              <a:ext uri="{FF2B5EF4-FFF2-40B4-BE49-F238E27FC236}">
                <a16:creationId xmlns:a16="http://schemas.microsoft.com/office/drawing/2014/main" id="{7AD2144B-4586-C397-38C1-C4352EEE4039}"/>
              </a:ext>
            </a:extLst>
          </p:cNvPr>
          <p:cNvGrpSpPr/>
          <p:nvPr/>
        </p:nvGrpSpPr>
        <p:grpSpPr>
          <a:xfrm>
            <a:off x="6256099" y="3380595"/>
            <a:ext cx="1296000" cy="604687"/>
            <a:chOff x="623189" y="608163"/>
            <a:chExt cx="1296000" cy="604687"/>
          </a:xfrm>
          <a:solidFill>
            <a:srgbClr val="00B0F0">
              <a:alpha val="50196"/>
            </a:srgbClr>
          </a:solidFill>
        </p:grpSpPr>
        <p:sp>
          <p:nvSpPr>
            <p:cNvPr id="51" name="平行四邊形 104">
              <a:extLst>
                <a:ext uri="{FF2B5EF4-FFF2-40B4-BE49-F238E27FC236}">
                  <a16:creationId xmlns:a16="http://schemas.microsoft.com/office/drawing/2014/main" id="{C24774D6-8DC7-3586-6BE0-6B63C05D634C}"/>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B0F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2" name="平行四邊形 105">
              <a:extLst>
                <a:ext uri="{FF2B5EF4-FFF2-40B4-BE49-F238E27FC236}">
                  <a16:creationId xmlns:a16="http://schemas.microsoft.com/office/drawing/2014/main" id="{AEC5F36A-AD87-8DAB-0947-92EB6687A482}"/>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3" name="平行四邊形 106">
              <a:extLst>
                <a:ext uri="{FF2B5EF4-FFF2-40B4-BE49-F238E27FC236}">
                  <a16:creationId xmlns:a16="http://schemas.microsoft.com/office/drawing/2014/main" id="{2DC49CE8-D3F3-6CC4-48A9-0405099B6B2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sp>
        <p:nvSpPr>
          <p:cNvPr id="54" name="文字方塊 107">
            <a:extLst>
              <a:ext uri="{FF2B5EF4-FFF2-40B4-BE49-F238E27FC236}">
                <a16:creationId xmlns:a16="http://schemas.microsoft.com/office/drawing/2014/main" id="{C0D86854-CD7E-499D-1820-0A4DB7B9AD18}"/>
              </a:ext>
            </a:extLst>
          </p:cNvPr>
          <p:cNvSpPr txBox="1"/>
          <p:nvPr/>
        </p:nvSpPr>
        <p:spPr>
          <a:xfrm>
            <a:off x="6212883" y="243007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55" name="文字方塊 108">
            <a:extLst>
              <a:ext uri="{FF2B5EF4-FFF2-40B4-BE49-F238E27FC236}">
                <a16:creationId xmlns:a16="http://schemas.microsoft.com/office/drawing/2014/main" id="{B53D3A36-F802-00A5-A71A-5EC27C7F3443}"/>
              </a:ext>
            </a:extLst>
          </p:cNvPr>
          <p:cNvSpPr txBox="1"/>
          <p:nvPr/>
        </p:nvSpPr>
        <p:spPr>
          <a:xfrm>
            <a:off x="6209766" y="312316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56" name="文字方塊 109">
            <a:extLst>
              <a:ext uri="{FF2B5EF4-FFF2-40B4-BE49-F238E27FC236}">
                <a16:creationId xmlns:a16="http://schemas.microsoft.com/office/drawing/2014/main" id="{88CF4D81-1559-9C68-B5BA-E6A85241FFCD}"/>
              </a:ext>
            </a:extLst>
          </p:cNvPr>
          <p:cNvSpPr txBox="1"/>
          <p:nvPr/>
        </p:nvSpPr>
        <p:spPr>
          <a:xfrm>
            <a:off x="6209766" y="3818435"/>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cxnSp>
        <p:nvCxnSpPr>
          <p:cNvPr id="57" name="直線單箭頭接點 111">
            <a:extLst>
              <a:ext uri="{FF2B5EF4-FFF2-40B4-BE49-F238E27FC236}">
                <a16:creationId xmlns:a16="http://schemas.microsoft.com/office/drawing/2014/main" id="{38779082-A823-0CE9-62B3-DB86F109B1B5}"/>
              </a:ext>
            </a:extLst>
          </p:cNvPr>
          <p:cNvCxnSpPr>
            <a:cxnSpLocks/>
            <a:stCxn id="39" idx="3"/>
            <a:endCxn id="47" idx="5"/>
          </p:cNvCxnSpPr>
          <p:nvPr/>
        </p:nvCxnSpPr>
        <p:spPr>
          <a:xfrm flipV="1">
            <a:off x="6083962" y="2214533"/>
            <a:ext cx="413190" cy="10017"/>
          </a:xfrm>
          <a:prstGeom prst="straightConnector1">
            <a:avLst/>
          </a:prstGeom>
          <a:noFill/>
          <a:ln w="19050" cap="flat" cmpd="sng" algn="ctr">
            <a:solidFill>
              <a:srgbClr val="FF0000"/>
            </a:solidFill>
            <a:prstDash val="solid"/>
            <a:miter lim="800000"/>
            <a:tailEnd type="triangle"/>
          </a:ln>
          <a:effectLst/>
        </p:spPr>
      </p:cxnSp>
      <p:cxnSp>
        <p:nvCxnSpPr>
          <p:cNvPr id="58" name="直線單箭頭接點 112">
            <a:extLst>
              <a:ext uri="{FF2B5EF4-FFF2-40B4-BE49-F238E27FC236}">
                <a16:creationId xmlns:a16="http://schemas.microsoft.com/office/drawing/2014/main" id="{0B2D1C1C-E126-4374-5B35-3F18CD01E897}"/>
              </a:ext>
            </a:extLst>
          </p:cNvPr>
          <p:cNvCxnSpPr>
            <a:cxnSpLocks/>
            <a:stCxn id="40" idx="3"/>
            <a:endCxn id="43" idx="5"/>
          </p:cNvCxnSpPr>
          <p:nvPr/>
        </p:nvCxnSpPr>
        <p:spPr>
          <a:xfrm>
            <a:off x="6078149" y="2905275"/>
            <a:ext cx="413511" cy="289"/>
          </a:xfrm>
          <a:prstGeom prst="straightConnector1">
            <a:avLst/>
          </a:prstGeom>
          <a:noFill/>
          <a:ln w="19050" cap="flat" cmpd="sng" algn="ctr">
            <a:solidFill>
              <a:srgbClr val="FF0000"/>
            </a:solidFill>
            <a:prstDash val="solid"/>
            <a:miter lim="800000"/>
            <a:tailEnd type="triangle"/>
          </a:ln>
          <a:effectLst/>
        </p:spPr>
      </p:cxnSp>
      <p:cxnSp>
        <p:nvCxnSpPr>
          <p:cNvPr id="59" name="直線單箭頭接點 115">
            <a:extLst>
              <a:ext uri="{FF2B5EF4-FFF2-40B4-BE49-F238E27FC236}">
                <a16:creationId xmlns:a16="http://schemas.microsoft.com/office/drawing/2014/main" id="{77DE0D83-F249-E1F0-94E2-7D8496E62BC2}"/>
              </a:ext>
            </a:extLst>
          </p:cNvPr>
          <p:cNvCxnSpPr>
            <a:cxnSpLocks/>
            <a:stCxn id="41" idx="3"/>
            <a:endCxn id="51" idx="5"/>
          </p:cNvCxnSpPr>
          <p:nvPr/>
        </p:nvCxnSpPr>
        <p:spPr>
          <a:xfrm flipV="1">
            <a:off x="6055501" y="3596595"/>
            <a:ext cx="429126" cy="2567"/>
          </a:xfrm>
          <a:prstGeom prst="straightConnector1">
            <a:avLst/>
          </a:prstGeom>
          <a:noFill/>
          <a:ln w="19050" cap="flat" cmpd="sng" algn="ctr">
            <a:solidFill>
              <a:srgbClr val="FF0000"/>
            </a:solidFill>
            <a:prstDash val="solid"/>
            <a:miter lim="800000"/>
            <a:tailEnd type="triangle"/>
          </a:ln>
          <a:effectLst/>
        </p:spPr>
      </p:cxnSp>
      <p:sp>
        <p:nvSpPr>
          <p:cNvPr id="60" name="矩形: 圓角 126">
            <a:extLst>
              <a:ext uri="{FF2B5EF4-FFF2-40B4-BE49-F238E27FC236}">
                <a16:creationId xmlns:a16="http://schemas.microsoft.com/office/drawing/2014/main" id="{CA8BD7F9-A6E8-31A4-385E-703E93A73163}"/>
              </a:ext>
            </a:extLst>
          </p:cNvPr>
          <p:cNvSpPr/>
          <p:nvPr/>
        </p:nvSpPr>
        <p:spPr>
          <a:xfrm>
            <a:off x="8021192" y="2627285"/>
            <a:ext cx="926660" cy="579102"/>
          </a:xfrm>
          <a:prstGeom prst="roundRect">
            <a:avLst/>
          </a:prstGeom>
          <a:solidFill>
            <a:srgbClr val="70AD47">
              <a:alpha val="50196"/>
            </a:srgbClr>
          </a:solidFill>
          <a:ln w="12700" cap="flat" cmpd="sng" algn="ctr">
            <a:solidFill>
              <a:srgbClr val="70AD4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Stage Prediction</a:t>
            </a:r>
            <a:endParaRPr kumimoji="0" lang="zh-TW" altLang="en-US"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endParaRPr>
          </a:p>
        </p:txBody>
      </p:sp>
      <p:cxnSp>
        <p:nvCxnSpPr>
          <p:cNvPr id="61" name="直線單箭頭接點 122">
            <a:extLst>
              <a:ext uri="{FF2B5EF4-FFF2-40B4-BE49-F238E27FC236}">
                <a16:creationId xmlns:a16="http://schemas.microsoft.com/office/drawing/2014/main" id="{83F1196C-11E9-336D-6210-245A72AC776A}"/>
              </a:ext>
            </a:extLst>
          </p:cNvPr>
          <p:cNvCxnSpPr>
            <a:cxnSpLocks/>
            <a:stCxn id="48" idx="2"/>
            <a:endCxn id="60" idx="1"/>
          </p:cNvCxnSpPr>
          <p:nvPr/>
        </p:nvCxnSpPr>
        <p:spPr>
          <a:xfrm>
            <a:off x="7336867" y="2216440"/>
            <a:ext cx="684325" cy="700396"/>
          </a:xfrm>
          <a:prstGeom prst="straightConnector1">
            <a:avLst/>
          </a:prstGeom>
          <a:noFill/>
          <a:ln w="19050" cap="flat" cmpd="sng" algn="ctr">
            <a:solidFill>
              <a:srgbClr val="FF0000"/>
            </a:solidFill>
            <a:prstDash val="solid"/>
            <a:miter lim="800000"/>
            <a:tailEnd type="triangle"/>
          </a:ln>
          <a:effectLst/>
        </p:spPr>
      </p:cxnSp>
      <p:cxnSp>
        <p:nvCxnSpPr>
          <p:cNvPr id="62" name="直線單箭頭接點 1023">
            <a:extLst>
              <a:ext uri="{FF2B5EF4-FFF2-40B4-BE49-F238E27FC236}">
                <a16:creationId xmlns:a16="http://schemas.microsoft.com/office/drawing/2014/main" id="{DD640873-F098-A336-FE5F-87CC0D207080}"/>
              </a:ext>
            </a:extLst>
          </p:cNvPr>
          <p:cNvCxnSpPr>
            <a:cxnSpLocks/>
            <a:stCxn id="44" idx="2"/>
            <a:endCxn id="60" idx="1"/>
          </p:cNvCxnSpPr>
          <p:nvPr/>
        </p:nvCxnSpPr>
        <p:spPr>
          <a:xfrm>
            <a:off x="7331375" y="2907471"/>
            <a:ext cx="689817" cy="9365"/>
          </a:xfrm>
          <a:prstGeom prst="straightConnector1">
            <a:avLst/>
          </a:prstGeom>
          <a:noFill/>
          <a:ln w="19050" cap="flat" cmpd="sng" algn="ctr">
            <a:solidFill>
              <a:srgbClr val="FF0000"/>
            </a:solidFill>
            <a:prstDash val="solid"/>
            <a:miter lim="800000"/>
            <a:tailEnd type="triangle"/>
          </a:ln>
          <a:effectLst/>
        </p:spPr>
      </p:cxnSp>
      <p:cxnSp>
        <p:nvCxnSpPr>
          <p:cNvPr id="63" name="直線單箭頭接點 1026">
            <a:extLst>
              <a:ext uri="{FF2B5EF4-FFF2-40B4-BE49-F238E27FC236}">
                <a16:creationId xmlns:a16="http://schemas.microsoft.com/office/drawing/2014/main" id="{46E8DD8F-9136-305D-384E-781CE053B95B}"/>
              </a:ext>
            </a:extLst>
          </p:cNvPr>
          <p:cNvCxnSpPr>
            <a:cxnSpLocks/>
            <a:stCxn id="52" idx="2"/>
            <a:endCxn id="60" idx="1"/>
          </p:cNvCxnSpPr>
          <p:nvPr/>
        </p:nvCxnSpPr>
        <p:spPr>
          <a:xfrm flipV="1">
            <a:off x="7324342" y="2916836"/>
            <a:ext cx="696850" cy="681666"/>
          </a:xfrm>
          <a:prstGeom prst="straightConnector1">
            <a:avLst/>
          </a:prstGeom>
          <a:noFill/>
          <a:ln w="19050" cap="flat" cmpd="sng" algn="ctr">
            <a:solidFill>
              <a:srgbClr val="FF0000"/>
            </a:solidFill>
            <a:prstDash val="solid"/>
            <a:miter lim="800000"/>
            <a:tailEnd type="triangle"/>
          </a:ln>
          <a:effectLst/>
        </p:spPr>
      </p:cxnSp>
      <p:graphicFrame>
        <p:nvGraphicFramePr>
          <p:cNvPr id="448" name="Table 283">
            <a:extLst>
              <a:ext uri="{FF2B5EF4-FFF2-40B4-BE49-F238E27FC236}">
                <a16:creationId xmlns:a16="http://schemas.microsoft.com/office/drawing/2014/main" id="{9131E18C-02CA-9B97-2739-BC0CDB4430DC}"/>
              </a:ext>
            </a:extLst>
          </p:cNvPr>
          <p:cNvGraphicFramePr>
            <a:graphicFrameLocks noGrp="1"/>
          </p:cNvGraphicFramePr>
          <p:nvPr>
            <p:extLst>
              <p:ext uri="{D42A27DB-BD31-4B8C-83A1-F6EECF244321}">
                <p14:modId xmlns:p14="http://schemas.microsoft.com/office/powerpoint/2010/main" val="3937264851"/>
              </p:ext>
            </p:extLst>
          </p:nvPr>
        </p:nvGraphicFramePr>
        <p:xfrm>
          <a:off x="3761973" y="4089182"/>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t</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449" name="直線接點 75">
            <a:extLst>
              <a:ext uri="{FF2B5EF4-FFF2-40B4-BE49-F238E27FC236}">
                <a16:creationId xmlns:a16="http://schemas.microsoft.com/office/drawing/2014/main" id="{6B79EDA5-6488-772B-B164-CAAA00962EBC}"/>
              </a:ext>
            </a:extLst>
          </p:cNvPr>
          <p:cNvCxnSpPr>
            <a:cxnSpLocks/>
          </p:cNvCxnSpPr>
          <p:nvPr/>
        </p:nvCxnSpPr>
        <p:spPr>
          <a:xfrm>
            <a:off x="3308898" y="3790015"/>
            <a:ext cx="448385" cy="299167"/>
          </a:xfrm>
          <a:prstGeom prst="line">
            <a:avLst/>
          </a:prstGeom>
          <a:noFill/>
          <a:ln w="6350" cap="flat" cmpd="sng" algn="ctr">
            <a:solidFill>
              <a:sysClr val="windowText" lastClr="000000"/>
            </a:solidFill>
            <a:prstDash val="solid"/>
            <a:miter lim="800000"/>
          </a:ln>
          <a:effectLst/>
        </p:spPr>
      </p:cxnSp>
      <p:cxnSp>
        <p:nvCxnSpPr>
          <p:cNvPr id="450" name="直線接點 79">
            <a:extLst>
              <a:ext uri="{FF2B5EF4-FFF2-40B4-BE49-F238E27FC236}">
                <a16:creationId xmlns:a16="http://schemas.microsoft.com/office/drawing/2014/main" id="{06C4A040-E970-FB16-5EC3-0129E47011FB}"/>
              </a:ext>
            </a:extLst>
          </p:cNvPr>
          <p:cNvCxnSpPr>
            <a:cxnSpLocks/>
          </p:cNvCxnSpPr>
          <p:nvPr/>
        </p:nvCxnSpPr>
        <p:spPr>
          <a:xfrm flipH="1" flipV="1">
            <a:off x="3315252" y="3972394"/>
            <a:ext cx="442031" cy="2575416"/>
          </a:xfrm>
          <a:prstGeom prst="line">
            <a:avLst/>
          </a:prstGeom>
          <a:noFill/>
          <a:ln w="6350" cap="flat" cmpd="sng" algn="ctr">
            <a:solidFill>
              <a:sysClr val="windowText" lastClr="000000"/>
            </a:solidFill>
            <a:prstDash val="solid"/>
            <a:miter lim="800000"/>
          </a:ln>
          <a:effectLst/>
        </p:spPr>
      </p:cxnSp>
      <p:sp>
        <p:nvSpPr>
          <p:cNvPr id="451" name="矩形: 圓角 49">
            <a:extLst>
              <a:ext uri="{FF2B5EF4-FFF2-40B4-BE49-F238E27FC236}">
                <a16:creationId xmlns:a16="http://schemas.microsoft.com/office/drawing/2014/main" id="{BB31C17E-9B89-49DC-FEFE-D2D55123860E}"/>
              </a:ext>
            </a:extLst>
          </p:cNvPr>
          <p:cNvSpPr/>
          <p:nvPr/>
        </p:nvSpPr>
        <p:spPr>
          <a:xfrm>
            <a:off x="4061923" y="1810049"/>
            <a:ext cx="2150960" cy="213570"/>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8</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52" name="矩形: 圓角 50">
            <a:extLst>
              <a:ext uri="{FF2B5EF4-FFF2-40B4-BE49-F238E27FC236}">
                <a16:creationId xmlns:a16="http://schemas.microsoft.com/office/drawing/2014/main" id="{D3A367C2-3B5E-E3B7-6FB2-8AC7DAA5ECD7}"/>
              </a:ext>
            </a:extLst>
          </p:cNvPr>
          <p:cNvSpPr/>
          <p:nvPr/>
        </p:nvSpPr>
        <p:spPr>
          <a:xfrm>
            <a:off x="4061922" y="2499469"/>
            <a:ext cx="2115035" cy="210003"/>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7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53" name="矩形: 圓角 51">
            <a:extLst>
              <a:ext uri="{FF2B5EF4-FFF2-40B4-BE49-F238E27FC236}">
                <a16:creationId xmlns:a16="http://schemas.microsoft.com/office/drawing/2014/main" id="{0630B7FA-2667-1934-F2D3-905BCEC49619}"/>
              </a:ext>
            </a:extLst>
          </p:cNvPr>
          <p:cNvSpPr/>
          <p:nvPr/>
        </p:nvSpPr>
        <p:spPr>
          <a:xfrm>
            <a:off x="4059075" y="3182322"/>
            <a:ext cx="2087470" cy="207266"/>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6</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54" name="Picture 289">
            <a:extLst>
              <a:ext uri="{FF2B5EF4-FFF2-40B4-BE49-F238E27FC236}">
                <a16:creationId xmlns:a16="http://schemas.microsoft.com/office/drawing/2014/main" id="{C033FF7B-4812-4ED2-CAEE-7C61CE86A107}"/>
              </a:ext>
            </a:extLst>
          </p:cNvPr>
          <p:cNvPicPr>
            <a:picLocks noChangeAspect="1"/>
          </p:cNvPicPr>
          <p:nvPr/>
        </p:nvPicPr>
        <p:blipFill rotWithShape="1">
          <a:blip r:embed="rId2"/>
          <a:srcRect l="11553" r="12004"/>
          <a:stretch/>
        </p:blipFill>
        <p:spPr>
          <a:xfrm>
            <a:off x="4238129" y="4276821"/>
            <a:ext cx="2952598" cy="2212647"/>
          </a:xfrm>
          <a:prstGeom prst="rect">
            <a:avLst/>
          </a:prstGeom>
        </p:spPr>
      </p:pic>
      <p:graphicFrame>
        <p:nvGraphicFramePr>
          <p:cNvPr id="455" name="Table 290">
            <a:extLst>
              <a:ext uri="{FF2B5EF4-FFF2-40B4-BE49-F238E27FC236}">
                <a16:creationId xmlns:a16="http://schemas.microsoft.com/office/drawing/2014/main" id="{3C1E2F52-AA39-45B9-3FFE-381BBDEA7E85}"/>
              </a:ext>
            </a:extLst>
          </p:cNvPr>
          <p:cNvGraphicFramePr>
            <a:graphicFrameLocks noGrp="1"/>
          </p:cNvGraphicFramePr>
          <p:nvPr>
            <p:extLst>
              <p:ext uri="{D42A27DB-BD31-4B8C-83A1-F6EECF244321}">
                <p14:modId xmlns:p14="http://schemas.microsoft.com/office/powerpoint/2010/main" val="2646301124"/>
              </p:ext>
            </p:extLst>
          </p:nvPr>
        </p:nvGraphicFramePr>
        <p:xfrm>
          <a:off x="7538419" y="4074149"/>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456" name="直線接點 75">
            <a:extLst>
              <a:ext uri="{FF2B5EF4-FFF2-40B4-BE49-F238E27FC236}">
                <a16:creationId xmlns:a16="http://schemas.microsoft.com/office/drawing/2014/main" id="{638C6AD9-12C8-27B4-F5FF-4623C8C12208}"/>
              </a:ext>
            </a:extLst>
          </p:cNvPr>
          <p:cNvCxnSpPr>
            <a:cxnSpLocks/>
          </p:cNvCxnSpPr>
          <p:nvPr/>
        </p:nvCxnSpPr>
        <p:spPr>
          <a:xfrm>
            <a:off x="7085344" y="3774982"/>
            <a:ext cx="448385" cy="299167"/>
          </a:xfrm>
          <a:prstGeom prst="line">
            <a:avLst/>
          </a:prstGeom>
          <a:noFill/>
          <a:ln w="6350" cap="flat" cmpd="sng" algn="ctr">
            <a:solidFill>
              <a:sysClr val="windowText" lastClr="000000"/>
            </a:solidFill>
            <a:prstDash val="solid"/>
            <a:miter lim="800000"/>
          </a:ln>
          <a:effectLst/>
        </p:spPr>
      </p:cxnSp>
      <p:cxnSp>
        <p:nvCxnSpPr>
          <p:cNvPr id="457" name="直線接點 79">
            <a:extLst>
              <a:ext uri="{FF2B5EF4-FFF2-40B4-BE49-F238E27FC236}">
                <a16:creationId xmlns:a16="http://schemas.microsoft.com/office/drawing/2014/main" id="{89365599-4358-DB9E-4050-13A1974D170E}"/>
              </a:ext>
            </a:extLst>
          </p:cNvPr>
          <p:cNvCxnSpPr>
            <a:cxnSpLocks/>
          </p:cNvCxnSpPr>
          <p:nvPr/>
        </p:nvCxnSpPr>
        <p:spPr>
          <a:xfrm flipH="1" flipV="1">
            <a:off x="7091698" y="3957361"/>
            <a:ext cx="442031" cy="2575416"/>
          </a:xfrm>
          <a:prstGeom prst="line">
            <a:avLst/>
          </a:prstGeom>
          <a:noFill/>
          <a:ln w="6350" cap="flat" cmpd="sng" algn="ctr">
            <a:solidFill>
              <a:sysClr val="windowText" lastClr="000000"/>
            </a:solidFill>
            <a:prstDash val="solid"/>
            <a:miter lim="800000"/>
          </a:ln>
          <a:effectLst/>
        </p:spPr>
      </p:cxnSp>
      <p:cxnSp>
        <p:nvCxnSpPr>
          <p:cNvPr id="458" name="Straight Arrow Connector 293">
            <a:extLst>
              <a:ext uri="{FF2B5EF4-FFF2-40B4-BE49-F238E27FC236}">
                <a16:creationId xmlns:a16="http://schemas.microsoft.com/office/drawing/2014/main" id="{239FC32B-8759-23A0-7701-E3BD5C2FBBBD}"/>
              </a:ext>
            </a:extLst>
          </p:cNvPr>
          <p:cNvCxnSpPr>
            <a:cxnSpLocks/>
            <a:stCxn id="451" idx="2"/>
            <a:endCxn id="39" idx="0"/>
          </p:cNvCxnSpPr>
          <p:nvPr/>
        </p:nvCxnSpPr>
        <p:spPr>
          <a:xfrm flipH="1">
            <a:off x="5072782" y="2023619"/>
            <a:ext cx="64621" cy="84830"/>
          </a:xfrm>
          <a:prstGeom prst="straightConnector1">
            <a:avLst/>
          </a:prstGeom>
          <a:noFill/>
          <a:ln w="6350" cap="flat" cmpd="sng" algn="ctr">
            <a:solidFill>
              <a:srgbClr val="4472C4"/>
            </a:solidFill>
            <a:prstDash val="solid"/>
            <a:miter lim="800000"/>
            <a:tailEnd type="triangle"/>
          </a:ln>
          <a:effectLst/>
        </p:spPr>
      </p:cxnSp>
      <p:cxnSp>
        <p:nvCxnSpPr>
          <p:cNvPr id="459" name="Straight Arrow Connector 294">
            <a:extLst>
              <a:ext uri="{FF2B5EF4-FFF2-40B4-BE49-F238E27FC236}">
                <a16:creationId xmlns:a16="http://schemas.microsoft.com/office/drawing/2014/main" id="{A5FC11BA-E7C3-DA95-AAC0-5357FFC4E8A3}"/>
              </a:ext>
            </a:extLst>
          </p:cNvPr>
          <p:cNvCxnSpPr>
            <a:cxnSpLocks/>
            <a:stCxn id="452" idx="2"/>
            <a:endCxn id="40" idx="0"/>
          </p:cNvCxnSpPr>
          <p:nvPr/>
        </p:nvCxnSpPr>
        <p:spPr>
          <a:xfrm flipH="1">
            <a:off x="5070036" y="2709472"/>
            <a:ext cx="49404" cy="79702"/>
          </a:xfrm>
          <a:prstGeom prst="straightConnector1">
            <a:avLst/>
          </a:prstGeom>
          <a:noFill/>
          <a:ln w="6350" cap="flat" cmpd="sng" algn="ctr">
            <a:solidFill>
              <a:srgbClr val="4472C4"/>
            </a:solidFill>
            <a:prstDash val="solid"/>
            <a:miter lim="800000"/>
            <a:tailEnd type="triangle"/>
          </a:ln>
          <a:effectLst/>
        </p:spPr>
      </p:cxnSp>
      <p:cxnSp>
        <p:nvCxnSpPr>
          <p:cNvPr id="460" name="Straight Arrow Connector 295">
            <a:extLst>
              <a:ext uri="{FF2B5EF4-FFF2-40B4-BE49-F238E27FC236}">
                <a16:creationId xmlns:a16="http://schemas.microsoft.com/office/drawing/2014/main" id="{FBD52416-EAD7-6324-114A-00C4B753C555}"/>
              </a:ext>
            </a:extLst>
          </p:cNvPr>
          <p:cNvCxnSpPr>
            <a:cxnSpLocks/>
            <a:stCxn id="453" idx="2"/>
            <a:endCxn id="41" idx="0"/>
          </p:cNvCxnSpPr>
          <p:nvPr/>
        </p:nvCxnSpPr>
        <p:spPr>
          <a:xfrm flipH="1">
            <a:off x="5057288" y="3389588"/>
            <a:ext cx="45522" cy="93473"/>
          </a:xfrm>
          <a:prstGeom prst="straightConnector1">
            <a:avLst/>
          </a:prstGeom>
          <a:noFill/>
          <a:ln w="6350" cap="flat" cmpd="sng" algn="ctr">
            <a:solidFill>
              <a:srgbClr val="4472C4"/>
            </a:solidFill>
            <a:prstDash val="solid"/>
            <a:miter lim="800000"/>
            <a:tailEnd type="triangle"/>
          </a:ln>
          <a:effectLst/>
        </p:spPr>
      </p:cxnSp>
      <p:cxnSp>
        <p:nvCxnSpPr>
          <p:cNvPr id="461" name="Straight Arrow Connector 296">
            <a:extLst>
              <a:ext uri="{FF2B5EF4-FFF2-40B4-BE49-F238E27FC236}">
                <a16:creationId xmlns:a16="http://schemas.microsoft.com/office/drawing/2014/main" id="{DE67A3B3-5E3A-8436-C8B9-32EB2576293D}"/>
              </a:ext>
            </a:extLst>
          </p:cNvPr>
          <p:cNvCxnSpPr>
            <a:cxnSpLocks/>
            <a:stCxn id="41" idx="2"/>
          </p:cNvCxnSpPr>
          <p:nvPr/>
        </p:nvCxnSpPr>
        <p:spPr>
          <a:xfrm>
            <a:off x="5057288" y="3715263"/>
            <a:ext cx="789344" cy="1075283"/>
          </a:xfrm>
          <a:prstGeom prst="straightConnector1">
            <a:avLst/>
          </a:prstGeom>
          <a:noFill/>
          <a:ln w="6350" cap="flat" cmpd="sng" algn="ctr">
            <a:solidFill>
              <a:srgbClr val="4472C4"/>
            </a:solidFill>
            <a:prstDash val="solid"/>
            <a:miter lim="800000"/>
            <a:tailEnd type="triangle"/>
          </a:ln>
          <a:effectLst/>
        </p:spPr>
      </p:cxnSp>
      <p:sp>
        <p:nvSpPr>
          <p:cNvPr id="462" name="Rectangle 297">
            <a:extLst>
              <a:ext uri="{FF2B5EF4-FFF2-40B4-BE49-F238E27FC236}">
                <a16:creationId xmlns:a16="http://schemas.microsoft.com/office/drawing/2014/main" id="{94E3DD56-CC22-4825-C858-122DCC2EE040}"/>
              </a:ext>
            </a:extLst>
          </p:cNvPr>
          <p:cNvSpPr/>
          <p:nvPr/>
        </p:nvSpPr>
        <p:spPr>
          <a:xfrm>
            <a:off x="5589036" y="704242"/>
            <a:ext cx="3442509" cy="1015663"/>
          </a:xfrm>
          <a:prstGeom prst="rect">
            <a:avLst/>
          </a:prstGeom>
        </p:spPr>
        <p:txBody>
          <a:bodyPr wrap="square">
            <a:spAutoFit/>
          </a:bodyPr>
          <a:lstStyle/>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4 predicted </a:t>
            </a:r>
            <a:r>
              <a:rPr lang="en-US" sz="1200" dirty="0" err="1">
                <a:solidFill>
                  <a:prstClr val="black"/>
                </a:solidFill>
                <a:latin typeface="Times New Roman" panose="02020603050405020304" pitchFamily="18" charset="0"/>
                <a:cs typeface="Times New Roman" panose="02020603050405020304" pitchFamily="18" charset="0"/>
              </a:rPr>
              <a:t>Bbox</a:t>
            </a:r>
            <a:r>
              <a:rPr lang="en-US" sz="1200" dirty="0">
                <a:solidFill>
                  <a:prstClr val="black"/>
                </a:solidFill>
                <a:latin typeface="Times New Roman" panose="02020603050405020304" pitchFamily="18" charset="0"/>
                <a:cs typeface="Times New Roman" panose="02020603050405020304" pitchFamily="18" charset="0"/>
              </a:rPr>
              <a:t> offsets: </a:t>
            </a:r>
            <a:r>
              <a:rPr lang="en-US" sz="1200" dirty="0" err="1">
                <a:solidFill>
                  <a:prstClr val="black"/>
                </a:solidFill>
                <a:latin typeface="Times New Roman" panose="02020603050405020304" pitchFamily="18" charset="0"/>
                <a:cs typeface="Times New Roman" panose="02020603050405020304" pitchFamily="18" charset="0"/>
              </a:rPr>
              <a:t>t</a:t>
            </a:r>
            <a:r>
              <a:rPr lang="en-US" sz="1200" baseline="-25000" dirty="0" err="1">
                <a:solidFill>
                  <a:prstClr val="black"/>
                </a:solidFill>
                <a:latin typeface="Times New Roman" panose="02020603050405020304" pitchFamily="18" charset="0"/>
                <a:cs typeface="Times New Roman" panose="02020603050405020304" pitchFamily="18" charset="0"/>
              </a:rPr>
              <a:t>x</a:t>
            </a:r>
            <a:r>
              <a:rPr lang="en-US" sz="1200" dirty="0">
                <a:solidFill>
                  <a:prstClr val="black"/>
                </a:solidFill>
                <a:latin typeface="Times New Roman" panose="02020603050405020304" pitchFamily="18" charset="0"/>
                <a:cs typeface="Times New Roman" panose="02020603050405020304" pitchFamily="18" charset="0"/>
              </a:rPr>
              <a:t>, t</a:t>
            </a:r>
            <a:r>
              <a:rPr lang="en-US" sz="1200" baseline="-25000" dirty="0">
                <a:solidFill>
                  <a:prstClr val="black"/>
                </a:solidFill>
                <a:latin typeface="Times New Roman" panose="02020603050405020304" pitchFamily="18" charset="0"/>
                <a:cs typeface="Times New Roman" panose="02020603050405020304" pitchFamily="18" charset="0"/>
              </a:rPr>
              <a:t>y</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t</a:t>
            </a:r>
            <a:r>
              <a:rPr lang="en-US" sz="1200" baseline="-25000" dirty="0" err="1">
                <a:solidFill>
                  <a:prstClr val="black"/>
                </a:solidFill>
                <a:latin typeface="Times New Roman" panose="02020603050405020304" pitchFamily="18" charset="0"/>
                <a:cs typeface="Times New Roman" panose="02020603050405020304" pitchFamily="18" charset="0"/>
              </a:rPr>
              <a:t>w</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t</a:t>
            </a:r>
            <a:r>
              <a:rPr lang="en-US" sz="1200" baseline="-25000" dirty="0" err="1">
                <a:solidFill>
                  <a:prstClr val="black"/>
                </a:solidFill>
                <a:latin typeface="Times New Roman" panose="02020603050405020304" pitchFamily="18" charset="0"/>
                <a:cs typeface="Times New Roman" panose="02020603050405020304" pitchFamily="18" charset="0"/>
              </a:rPr>
              <a:t>h</a:t>
            </a:r>
            <a:endParaRPr lang="en-US" sz="1200" baseline="-25000" dirty="0">
              <a:solidFill>
                <a:prstClr val="black"/>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Confident score: c</a:t>
            </a: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4 detect type of class probability: pc</a:t>
            </a:r>
            <a:r>
              <a:rPr lang="en-US" sz="1200" baseline="-25000" dirty="0">
                <a:solidFill>
                  <a:prstClr val="black"/>
                </a:solidFill>
                <a:latin typeface="Times New Roman" panose="02020603050405020304" pitchFamily="18" charset="0"/>
                <a:cs typeface="Times New Roman" panose="02020603050405020304" pitchFamily="18" charset="0"/>
              </a:rPr>
              <a:t>0 </a:t>
            </a:r>
            <a:r>
              <a:rPr lang="en-US" sz="1200" dirty="0">
                <a:solidFill>
                  <a:prstClr val="black"/>
                </a:solidFill>
                <a:latin typeface="Times New Roman" panose="02020603050405020304" pitchFamily="18" charset="0"/>
                <a:cs typeface="Times New Roman" panose="02020603050405020304" pitchFamily="18" charset="0"/>
              </a:rPr>
              <a:t>,pc</a:t>
            </a:r>
            <a:r>
              <a:rPr lang="en-US" sz="1200" baseline="-25000" dirty="0">
                <a:solidFill>
                  <a:prstClr val="black"/>
                </a:solidFill>
                <a:latin typeface="Times New Roman" panose="02020603050405020304" pitchFamily="18" charset="0"/>
                <a:cs typeface="Times New Roman" panose="02020603050405020304" pitchFamily="18" charset="0"/>
              </a:rPr>
              <a:t>1</a:t>
            </a:r>
            <a:r>
              <a:rPr lang="en-US" sz="1200" dirty="0">
                <a:solidFill>
                  <a:prstClr val="black"/>
                </a:solidFill>
                <a:latin typeface="Times New Roman" panose="02020603050405020304" pitchFamily="18" charset="0"/>
                <a:cs typeface="Times New Roman" panose="02020603050405020304" pitchFamily="18" charset="0"/>
              </a:rPr>
              <a:t>, pc</a:t>
            </a:r>
            <a:r>
              <a:rPr lang="en-US" sz="1200" baseline="-25000" dirty="0">
                <a:solidFill>
                  <a:prstClr val="black"/>
                </a:solidFill>
                <a:latin typeface="Times New Roman" panose="02020603050405020304" pitchFamily="18" charset="0"/>
                <a:cs typeface="Times New Roman" panose="02020603050405020304" pitchFamily="18" charset="0"/>
              </a:rPr>
              <a:t>2</a:t>
            </a:r>
            <a:r>
              <a:rPr lang="en-US" sz="1200" dirty="0">
                <a:solidFill>
                  <a:prstClr val="black"/>
                </a:solidFill>
                <a:latin typeface="Times New Roman" panose="02020603050405020304" pitchFamily="18" charset="0"/>
                <a:cs typeface="Times New Roman" panose="02020603050405020304" pitchFamily="18" charset="0"/>
              </a:rPr>
              <a:t>, pc</a:t>
            </a:r>
            <a:r>
              <a:rPr lang="en-US" sz="1200" baseline="-25000" dirty="0">
                <a:solidFill>
                  <a:prstClr val="black"/>
                </a:solidFill>
                <a:latin typeface="Times New Roman" panose="02020603050405020304" pitchFamily="18" charset="0"/>
                <a:cs typeface="Times New Roman" panose="02020603050405020304" pitchFamily="18" charset="0"/>
              </a:rPr>
              <a:t>3</a:t>
            </a: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Pre-defined anchor box size: p</a:t>
            </a:r>
            <a:r>
              <a:rPr lang="en-US" sz="1200" baseline="-25000" dirty="0">
                <a:solidFill>
                  <a:prstClr val="black"/>
                </a:solidFill>
                <a:latin typeface="Times New Roman" panose="02020603050405020304" pitchFamily="18" charset="0"/>
                <a:cs typeface="Times New Roman" panose="02020603050405020304" pitchFamily="18" charset="0"/>
              </a:rPr>
              <a:t>w</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p</a:t>
            </a:r>
            <a:r>
              <a:rPr lang="en-US" sz="1200" baseline="-25000" dirty="0" err="1">
                <a:solidFill>
                  <a:prstClr val="black"/>
                </a:solidFill>
                <a:latin typeface="Times New Roman" panose="02020603050405020304" pitchFamily="18" charset="0"/>
                <a:cs typeface="Times New Roman" panose="02020603050405020304" pitchFamily="18" charset="0"/>
              </a:rPr>
              <a:t>h</a:t>
            </a:r>
            <a:endParaRPr lang="en-US" sz="1200" dirty="0">
              <a:solidFill>
                <a:prstClr val="black"/>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4 output </a:t>
            </a:r>
            <a:r>
              <a:rPr lang="en-US" sz="1200" dirty="0" err="1">
                <a:solidFill>
                  <a:prstClr val="black"/>
                </a:solidFill>
                <a:latin typeface="Times New Roman" panose="02020603050405020304" pitchFamily="18" charset="0"/>
                <a:cs typeface="Times New Roman" panose="02020603050405020304" pitchFamily="18" charset="0"/>
              </a:rPr>
              <a:t>Bbox</a:t>
            </a:r>
            <a:r>
              <a:rPr lang="en-US" sz="1200" dirty="0">
                <a:solidFill>
                  <a:prstClr val="black"/>
                </a:solidFill>
                <a:latin typeface="Times New Roman" panose="02020603050405020304" pitchFamily="18" charset="0"/>
                <a:cs typeface="Times New Roman" panose="02020603050405020304" pitchFamily="18" charset="0"/>
              </a:rPr>
              <a:t> coordinates: b</a:t>
            </a:r>
            <a:r>
              <a:rPr lang="en-US" sz="1200" baseline="-25000" dirty="0">
                <a:solidFill>
                  <a:prstClr val="black"/>
                </a:solidFill>
                <a:latin typeface="Times New Roman" panose="02020603050405020304" pitchFamily="18" charset="0"/>
                <a:cs typeface="Times New Roman" panose="02020603050405020304" pitchFamily="18" charset="0"/>
              </a:rPr>
              <a:t>x</a:t>
            </a:r>
            <a:r>
              <a:rPr lang="en-US" sz="1200" dirty="0">
                <a:solidFill>
                  <a:prstClr val="black"/>
                </a:solidFill>
                <a:latin typeface="Times New Roman" panose="02020603050405020304" pitchFamily="18" charset="0"/>
                <a:cs typeface="Times New Roman" panose="02020603050405020304" pitchFamily="18" charset="0"/>
              </a:rPr>
              <a:t>, b</a:t>
            </a:r>
            <a:r>
              <a:rPr lang="en-US" sz="1200" baseline="-25000" dirty="0">
                <a:solidFill>
                  <a:prstClr val="black"/>
                </a:solidFill>
                <a:latin typeface="Times New Roman" panose="02020603050405020304" pitchFamily="18" charset="0"/>
                <a:cs typeface="Times New Roman" panose="02020603050405020304" pitchFamily="18" charset="0"/>
              </a:rPr>
              <a:t>y</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b</a:t>
            </a:r>
            <a:r>
              <a:rPr lang="en-US" sz="1200" baseline="-25000" dirty="0" err="1">
                <a:solidFill>
                  <a:prstClr val="black"/>
                </a:solidFill>
                <a:latin typeface="Times New Roman" panose="02020603050405020304" pitchFamily="18" charset="0"/>
                <a:cs typeface="Times New Roman" panose="02020603050405020304" pitchFamily="18" charset="0"/>
              </a:rPr>
              <a:t>w</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b</a:t>
            </a:r>
            <a:r>
              <a:rPr lang="en-US" sz="1200" baseline="-25000" dirty="0" err="1">
                <a:solidFill>
                  <a:prstClr val="black"/>
                </a:solidFill>
                <a:latin typeface="Times New Roman" panose="02020603050405020304" pitchFamily="18" charset="0"/>
                <a:cs typeface="Times New Roman" panose="02020603050405020304" pitchFamily="18" charset="0"/>
              </a:rPr>
              <a:t>h</a:t>
            </a:r>
            <a:r>
              <a:rPr lang="en-US" sz="1200" dirty="0">
                <a:solidFill>
                  <a:prstClr val="black"/>
                </a:solidFill>
                <a:latin typeface="Times New Roman" panose="02020603050405020304" pitchFamily="18" charset="0"/>
                <a:cs typeface="Times New Roman" panose="02020603050405020304" pitchFamily="18" charset="0"/>
              </a:rPr>
              <a:t> </a:t>
            </a:r>
          </a:p>
        </p:txBody>
      </p:sp>
      <p:sp>
        <p:nvSpPr>
          <p:cNvPr id="463" name="文字方塊 112">
            <a:extLst>
              <a:ext uri="{FF2B5EF4-FFF2-40B4-BE49-F238E27FC236}">
                <a16:creationId xmlns:a16="http://schemas.microsoft.com/office/drawing/2014/main" id="{FA4B77E6-AF18-5D17-BCA2-547CA1C510D4}"/>
              </a:ext>
            </a:extLst>
          </p:cNvPr>
          <p:cNvSpPr txBox="1"/>
          <p:nvPr/>
        </p:nvSpPr>
        <p:spPr>
          <a:xfrm>
            <a:off x="55850" y="2230234"/>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3: Large Object Detector</a:t>
            </a:r>
            <a:endParaRPr lang="zh-TW" altLang="en-US" sz="1050" b="1" dirty="0">
              <a:solidFill>
                <a:srgbClr val="00B0F0"/>
              </a:solidFill>
              <a:latin typeface="Calibri" panose="020F0502020204030204"/>
            </a:endParaRPr>
          </a:p>
        </p:txBody>
      </p:sp>
      <mc:AlternateContent xmlns:mc="http://schemas.openxmlformats.org/markup-compatibility/2006" xmlns:a14="http://schemas.microsoft.com/office/drawing/2010/main">
        <mc:Choice Requires="a14">
          <p:sp>
            <p:nvSpPr>
              <p:cNvPr id="464" name="Rectangle 299">
                <a:extLst>
                  <a:ext uri="{FF2B5EF4-FFF2-40B4-BE49-F238E27FC236}">
                    <a16:creationId xmlns:a16="http://schemas.microsoft.com/office/drawing/2014/main" id="{F820F8F6-E7A4-1446-27AD-C7869B61D975}"/>
                  </a:ext>
                </a:extLst>
              </p:cNvPr>
              <p:cNvSpPr/>
              <p:nvPr/>
            </p:nvSpPr>
            <p:spPr>
              <a:xfrm>
                <a:off x="7903179" y="3213047"/>
                <a:ext cx="1299749" cy="2800767"/>
              </a:xfrm>
              <a:prstGeom prst="rect">
                <a:avLst/>
              </a:prstGeom>
            </p:spPr>
            <p:txBody>
              <a:bodyPr wrap="square">
                <a:spAutoFit/>
              </a:bodyPr>
              <a:lstStyle/>
              <a:p>
                <a:r>
                  <a:rPr lang="en-US" sz="1100" dirty="0">
                    <a:solidFill>
                      <a:srgbClr val="FF0000"/>
                    </a:solidFill>
                    <a:latin typeface="Calibri" panose="020F0502020204030204"/>
                  </a:rPr>
                  <a:t>After merging from 3 stage (3 scales), the NMS process will be applied to suppress the overlapping boxes</a:t>
                </a:r>
              </a:p>
              <a:p>
                <a:endParaRPr lang="en-US" sz="1100" dirty="0">
                  <a:solidFill>
                    <a:prstClr val="black"/>
                  </a:solidFill>
                  <a:latin typeface="Calibri" panose="020F0502020204030204"/>
                </a:endParaRPr>
              </a:p>
              <a:p>
                <a:r>
                  <a:rPr lang="en-US" sz="1100" dirty="0">
                    <a:solidFill>
                      <a:prstClr val="black"/>
                    </a:solidFill>
                    <a:latin typeface="Calibri" panose="020F0502020204030204"/>
                  </a:rPr>
                  <a:t>NMS (non-maximum suppression): </a:t>
                </a:r>
              </a:p>
              <a:p>
                <a:pPr marL="228600" indent="-228600">
                  <a:buFontTx/>
                  <a:buAutoNum type="arabicPeriod"/>
                </a:pPr>
                <a:r>
                  <a:rPr lang="en-US" sz="1100" dirty="0">
                    <a:solidFill>
                      <a:prstClr val="black"/>
                    </a:solidFill>
                    <a:latin typeface="Calibri" panose="020F0502020204030204"/>
                  </a:rPr>
                  <a:t>Pick the box with largest C</a:t>
                </a:r>
              </a:p>
              <a:p>
                <a:pPr marL="228600" indent="-228600">
                  <a:buFontTx/>
                  <a:buAutoNum type="arabicPeriod"/>
                </a:pPr>
                <a:r>
                  <a:rPr lang="en-US" sz="1100" dirty="0">
                    <a:solidFill>
                      <a:prstClr val="black"/>
                    </a:solidFill>
                    <a:latin typeface="Calibri" panose="020F0502020204030204"/>
                  </a:rPr>
                  <a:t>Discard any remaining box with </a:t>
                </a:r>
                <a:r>
                  <a:rPr lang="en-US" sz="1100" dirty="0" err="1">
                    <a:solidFill>
                      <a:prstClr val="black"/>
                    </a:solidFill>
                    <a:latin typeface="Calibri" panose="020F0502020204030204"/>
                  </a:rPr>
                  <a:t>IoU</a:t>
                </a:r>
                <a:r>
                  <a:rPr lang="en-US" sz="1100" dirty="0">
                    <a:solidFill>
                      <a:prstClr val="black"/>
                    </a:solidFill>
                    <a:latin typeface="Calibri" panose="020F0502020204030204"/>
                  </a:rPr>
                  <a:t> </a:t>
                </a:r>
                <a14:m>
                  <m:oMath xmlns:m="http://schemas.openxmlformats.org/officeDocument/2006/math">
                    <m:r>
                      <a:rPr lang="en-US" sz="1100" i="1" smtClean="0">
                        <a:solidFill>
                          <a:prstClr val="black"/>
                        </a:solidFill>
                        <a:latin typeface="Cambria Math" panose="02040503050406030204" pitchFamily="18" charset="0"/>
                        <a:ea typeface="Cambria Math" panose="02040503050406030204" pitchFamily="18" charset="0"/>
                      </a:rPr>
                      <m:t>≥</m:t>
                    </m:r>
                  </m:oMath>
                </a14:m>
                <a:r>
                  <a:rPr lang="en-US" sz="1100" dirty="0">
                    <a:solidFill>
                      <a:prstClr val="black"/>
                    </a:solidFill>
                    <a:latin typeface="Calibri" panose="020F0502020204030204"/>
                  </a:rPr>
                  <a:t> threshold</a:t>
                </a:r>
              </a:p>
            </p:txBody>
          </p:sp>
        </mc:Choice>
        <mc:Fallback xmlns="">
          <p:sp>
            <p:nvSpPr>
              <p:cNvPr id="464" name="Rectangle 299">
                <a:extLst>
                  <a:ext uri="{FF2B5EF4-FFF2-40B4-BE49-F238E27FC236}">
                    <a16:creationId xmlns:a16="http://schemas.microsoft.com/office/drawing/2014/main" id="{F820F8F6-E7A4-1446-27AD-C7869B61D975}"/>
                  </a:ext>
                </a:extLst>
              </p:cNvPr>
              <p:cNvSpPr>
                <a:spLocks noRot="1" noChangeAspect="1" noMove="1" noResize="1" noEditPoints="1" noAdjustHandles="1" noChangeArrowheads="1" noChangeShapeType="1" noTextEdit="1"/>
              </p:cNvSpPr>
              <p:nvPr/>
            </p:nvSpPr>
            <p:spPr>
              <a:xfrm>
                <a:off x="7903179" y="3213047"/>
                <a:ext cx="1299749" cy="2800767"/>
              </a:xfrm>
              <a:prstGeom prst="rect">
                <a:avLst/>
              </a:prstGeom>
              <a:blipFill>
                <a:blip r:embed="rId3"/>
                <a:stretch>
                  <a:fillRect t="-217" r="-467" b="-435"/>
                </a:stretch>
              </a:blipFill>
            </p:spPr>
            <p:txBody>
              <a:bodyPr/>
              <a:lstStyle/>
              <a:p>
                <a:r>
                  <a:rPr lang="zh-TW" altLang="en-US">
                    <a:noFill/>
                  </a:rPr>
                  <a:t> </a:t>
                </a:r>
              </a:p>
            </p:txBody>
          </p:sp>
        </mc:Fallback>
      </mc:AlternateContent>
      <p:sp>
        <p:nvSpPr>
          <p:cNvPr id="465" name="Arrow: Right 300">
            <a:extLst>
              <a:ext uri="{FF2B5EF4-FFF2-40B4-BE49-F238E27FC236}">
                <a16:creationId xmlns:a16="http://schemas.microsoft.com/office/drawing/2014/main" id="{DC81EAB8-15CC-6ACC-559E-90D64C5DB58A}"/>
              </a:ext>
            </a:extLst>
          </p:cNvPr>
          <p:cNvSpPr/>
          <p:nvPr/>
        </p:nvSpPr>
        <p:spPr>
          <a:xfrm>
            <a:off x="650983" y="2574667"/>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66" name="群組 18">
            <a:extLst>
              <a:ext uri="{FF2B5EF4-FFF2-40B4-BE49-F238E27FC236}">
                <a16:creationId xmlns:a16="http://schemas.microsoft.com/office/drawing/2014/main" id="{8DC71F03-A6A2-5531-8726-4A8804F995CF}"/>
              </a:ext>
            </a:extLst>
          </p:cNvPr>
          <p:cNvGrpSpPr/>
          <p:nvPr/>
        </p:nvGrpSpPr>
        <p:grpSpPr>
          <a:xfrm>
            <a:off x="789899" y="4294501"/>
            <a:ext cx="1504504" cy="701970"/>
            <a:chOff x="623189" y="608163"/>
            <a:chExt cx="1296000" cy="604687"/>
          </a:xfrm>
          <a:solidFill>
            <a:srgbClr val="00B0F0">
              <a:alpha val="50196"/>
            </a:srgbClr>
          </a:solidFill>
        </p:grpSpPr>
        <p:sp>
          <p:nvSpPr>
            <p:cNvPr id="467" name="平行四邊形 19">
              <a:extLst>
                <a:ext uri="{FF2B5EF4-FFF2-40B4-BE49-F238E27FC236}">
                  <a16:creationId xmlns:a16="http://schemas.microsoft.com/office/drawing/2014/main" id="{93492A27-BB99-48E6-F4B6-F248751A888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68" name="平行四邊形 20">
              <a:extLst>
                <a:ext uri="{FF2B5EF4-FFF2-40B4-BE49-F238E27FC236}">
                  <a16:creationId xmlns:a16="http://schemas.microsoft.com/office/drawing/2014/main" id="{6BA0452A-8809-AB11-67CB-3585AF7F4B2C}"/>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69" name="平行四邊形 21">
              <a:extLst>
                <a:ext uri="{FF2B5EF4-FFF2-40B4-BE49-F238E27FC236}">
                  <a16:creationId xmlns:a16="http://schemas.microsoft.com/office/drawing/2014/main" id="{4C5B87B8-39EB-635E-D377-7AE9ECF0CB8C}"/>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470" name="群組 14">
            <a:extLst>
              <a:ext uri="{FF2B5EF4-FFF2-40B4-BE49-F238E27FC236}">
                <a16:creationId xmlns:a16="http://schemas.microsoft.com/office/drawing/2014/main" id="{A0C86E19-EE65-C9B6-DB6A-D506E2F6D4AC}"/>
              </a:ext>
            </a:extLst>
          </p:cNvPr>
          <p:cNvGrpSpPr/>
          <p:nvPr/>
        </p:nvGrpSpPr>
        <p:grpSpPr>
          <a:xfrm>
            <a:off x="789899" y="4123051"/>
            <a:ext cx="1504504" cy="701970"/>
            <a:chOff x="623189" y="608163"/>
            <a:chExt cx="1296000" cy="604687"/>
          </a:xfrm>
          <a:solidFill>
            <a:srgbClr val="0070C0">
              <a:alpha val="50196"/>
            </a:srgbClr>
          </a:solidFill>
        </p:grpSpPr>
        <p:sp>
          <p:nvSpPr>
            <p:cNvPr id="471" name="平行四邊形 15">
              <a:extLst>
                <a:ext uri="{FF2B5EF4-FFF2-40B4-BE49-F238E27FC236}">
                  <a16:creationId xmlns:a16="http://schemas.microsoft.com/office/drawing/2014/main" id="{01E026C3-1FE9-D8D2-9C2E-54677FCE9993}"/>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72" name="平行四邊形 16">
              <a:extLst>
                <a:ext uri="{FF2B5EF4-FFF2-40B4-BE49-F238E27FC236}">
                  <a16:creationId xmlns:a16="http://schemas.microsoft.com/office/drawing/2014/main" id="{099D569F-26A3-38DE-7E55-09638C437EBE}"/>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73" name="平行四邊形 17">
              <a:extLst>
                <a:ext uri="{FF2B5EF4-FFF2-40B4-BE49-F238E27FC236}">
                  <a16:creationId xmlns:a16="http://schemas.microsoft.com/office/drawing/2014/main" id="{2E4A6343-1592-5BC9-13CA-758A8450A17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474" name="群組 13">
            <a:extLst>
              <a:ext uri="{FF2B5EF4-FFF2-40B4-BE49-F238E27FC236}">
                <a16:creationId xmlns:a16="http://schemas.microsoft.com/office/drawing/2014/main" id="{04246A34-66FB-C434-AC94-15479BFEBF47}"/>
              </a:ext>
            </a:extLst>
          </p:cNvPr>
          <p:cNvGrpSpPr/>
          <p:nvPr/>
        </p:nvGrpSpPr>
        <p:grpSpPr>
          <a:xfrm>
            <a:off x="789899" y="3951601"/>
            <a:ext cx="1504504" cy="701970"/>
            <a:chOff x="623189" y="608163"/>
            <a:chExt cx="1296000" cy="604687"/>
          </a:xfrm>
          <a:solidFill>
            <a:srgbClr val="002060">
              <a:alpha val="50196"/>
            </a:srgbClr>
          </a:solidFill>
        </p:grpSpPr>
        <p:sp>
          <p:nvSpPr>
            <p:cNvPr id="475" name="平行四邊形 6">
              <a:extLst>
                <a:ext uri="{FF2B5EF4-FFF2-40B4-BE49-F238E27FC236}">
                  <a16:creationId xmlns:a16="http://schemas.microsoft.com/office/drawing/2014/main" id="{CF62BCEE-73E6-9A5F-A0B2-9D81E8522C50}"/>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4</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76" name="平行四邊形 11">
              <a:extLst>
                <a:ext uri="{FF2B5EF4-FFF2-40B4-BE49-F238E27FC236}">
                  <a16:creationId xmlns:a16="http://schemas.microsoft.com/office/drawing/2014/main" id="{BAE842E4-7588-2067-5C39-749CDBDC6139}"/>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77" name="平行四邊形 12">
              <a:extLst>
                <a:ext uri="{FF2B5EF4-FFF2-40B4-BE49-F238E27FC236}">
                  <a16:creationId xmlns:a16="http://schemas.microsoft.com/office/drawing/2014/main" id="{2CA267DF-EC56-3F12-19FA-C52279A5B681}"/>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478" name="文字方塊 22">
            <a:extLst>
              <a:ext uri="{FF2B5EF4-FFF2-40B4-BE49-F238E27FC236}">
                <a16:creationId xmlns:a16="http://schemas.microsoft.com/office/drawing/2014/main" id="{670A32BC-80A2-1E4A-9361-506947DBC531}"/>
              </a:ext>
            </a:extLst>
          </p:cNvPr>
          <p:cNvSpPr txBox="1"/>
          <p:nvPr/>
        </p:nvSpPr>
        <p:spPr>
          <a:xfrm>
            <a:off x="730313" y="4954022"/>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38x38x27c</a:t>
            </a:r>
            <a:endParaRPr lang="zh-TW" altLang="en-US" sz="800" dirty="0">
              <a:solidFill>
                <a:prstClr val="black"/>
              </a:solidFill>
              <a:latin typeface="Calibri" panose="020F0502020204030204"/>
            </a:endParaRPr>
          </a:p>
        </p:txBody>
      </p:sp>
      <p:sp>
        <p:nvSpPr>
          <p:cNvPr id="479" name="文字方塊 112">
            <a:extLst>
              <a:ext uri="{FF2B5EF4-FFF2-40B4-BE49-F238E27FC236}">
                <a16:creationId xmlns:a16="http://schemas.microsoft.com/office/drawing/2014/main" id="{F7F56F48-5174-9776-E759-C05207659B86}"/>
              </a:ext>
            </a:extLst>
          </p:cNvPr>
          <p:cNvSpPr txBox="1"/>
          <p:nvPr/>
        </p:nvSpPr>
        <p:spPr>
          <a:xfrm>
            <a:off x="39753" y="3808611"/>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2: Medium Object Detector</a:t>
            </a:r>
            <a:endParaRPr lang="zh-TW" altLang="en-US" sz="1050" b="1" dirty="0">
              <a:solidFill>
                <a:srgbClr val="00B0F0"/>
              </a:solidFill>
              <a:latin typeface="Calibri" panose="020F0502020204030204"/>
            </a:endParaRPr>
          </a:p>
        </p:txBody>
      </p:sp>
      <p:sp>
        <p:nvSpPr>
          <p:cNvPr id="505" name="Arrow: Right 315">
            <a:extLst>
              <a:ext uri="{FF2B5EF4-FFF2-40B4-BE49-F238E27FC236}">
                <a16:creationId xmlns:a16="http://schemas.microsoft.com/office/drawing/2014/main" id="{994D6DF9-84AF-D9B1-222F-08F2DFD562A0}"/>
              </a:ext>
            </a:extLst>
          </p:cNvPr>
          <p:cNvSpPr/>
          <p:nvPr/>
        </p:nvSpPr>
        <p:spPr>
          <a:xfrm>
            <a:off x="642780" y="3984553"/>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6" name="群組 18">
            <a:extLst>
              <a:ext uri="{FF2B5EF4-FFF2-40B4-BE49-F238E27FC236}">
                <a16:creationId xmlns:a16="http://schemas.microsoft.com/office/drawing/2014/main" id="{1D50580A-29D3-66D9-9812-5E832CF828C6}"/>
              </a:ext>
            </a:extLst>
          </p:cNvPr>
          <p:cNvGrpSpPr/>
          <p:nvPr/>
        </p:nvGrpSpPr>
        <p:grpSpPr>
          <a:xfrm>
            <a:off x="620042" y="5852388"/>
            <a:ext cx="1867732" cy="875446"/>
            <a:chOff x="623189" y="608163"/>
            <a:chExt cx="1296000" cy="604687"/>
          </a:xfrm>
          <a:solidFill>
            <a:srgbClr val="00B0F0">
              <a:alpha val="50196"/>
            </a:srgbClr>
          </a:solidFill>
        </p:grpSpPr>
        <p:sp>
          <p:nvSpPr>
            <p:cNvPr id="507" name="平行四邊形 19">
              <a:extLst>
                <a:ext uri="{FF2B5EF4-FFF2-40B4-BE49-F238E27FC236}">
                  <a16:creationId xmlns:a16="http://schemas.microsoft.com/office/drawing/2014/main" id="{D91EF3D9-4CDD-D541-8C61-41FEDA42D4DF}"/>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08" name="平行四邊形 20">
              <a:extLst>
                <a:ext uri="{FF2B5EF4-FFF2-40B4-BE49-F238E27FC236}">
                  <a16:creationId xmlns:a16="http://schemas.microsoft.com/office/drawing/2014/main" id="{E45B7D09-904F-0281-9E92-6005A861A0F0}"/>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09" name="平行四邊形 21">
              <a:extLst>
                <a:ext uri="{FF2B5EF4-FFF2-40B4-BE49-F238E27FC236}">
                  <a16:creationId xmlns:a16="http://schemas.microsoft.com/office/drawing/2014/main" id="{CC188FA2-D718-0BCA-15D6-887639561564}"/>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510" name="群組 14">
            <a:extLst>
              <a:ext uri="{FF2B5EF4-FFF2-40B4-BE49-F238E27FC236}">
                <a16:creationId xmlns:a16="http://schemas.microsoft.com/office/drawing/2014/main" id="{F9936E56-6A52-C35B-40D9-021A35E3471A}"/>
              </a:ext>
            </a:extLst>
          </p:cNvPr>
          <p:cNvGrpSpPr/>
          <p:nvPr/>
        </p:nvGrpSpPr>
        <p:grpSpPr>
          <a:xfrm>
            <a:off x="620042" y="5680938"/>
            <a:ext cx="1867732" cy="875446"/>
            <a:chOff x="623189" y="608163"/>
            <a:chExt cx="1296000" cy="604687"/>
          </a:xfrm>
          <a:solidFill>
            <a:srgbClr val="0070C0">
              <a:alpha val="50196"/>
            </a:srgbClr>
          </a:solidFill>
        </p:grpSpPr>
        <p:sp>
          <p:nvSpPr>
            <p:cNvPr id="511" name="平行四邊形 15">
              <a:extLst>
                <a:ext uri="{FF2B5EF4-FFF2-40B4-BE49-F238E27FC236}">
                  <a16:creationId xmlns:a16="http://schemas.microsoft.com/office/drawing/2014/main" id="{1DA15D19-884F-F273-84B0-02EEE20D454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576" name="平行四邊形 16">
              <a:extLst>
                <a:ext uri="{FF2B5EF4-FFF2-40B4-BE49-F238E27FC236}">
                  <a16:creationId xmlns:a16="http://schemas.microsoft.com/office/drawing/2014/main" id="{65E8CB3D-DD0A-C7F1-0A72-B07EA7A48F2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577" name="平行四邊形 17">
              <a:extLst>
                <a:ext uri="{FF2B5EF4-FFF2-40B4-BE49-F238E27FC236}">
                  <a16:creationId xmlns:a16="http://schemas.microsoft.com/office/drawing/2014/main" id="{52235DDE-E4CA-D973-A3B7-A4180698D0E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578" name="群組 13">
            <a:extLst>
              <a:ext uri="{FF2B5EF4-FFF2-40B4-BE49-F238E27FC236}">
                <a16:creationId xmlns:a16="http://schemas.microsoft.com/office/drawing/2014/main" id="{3E7557C0-0955-93B7-50CB-6F618FE21778}"/>
              </a:ext>
            </a:extLst>
          </p:cNvPr>
          <p:cNvGrpSpPr/>
          <p:nvPr/>
        </p:nvGrpSpPr>
        <p:grpSpPr>
          <a:xfrm>
            <a:off x="620042" y="5509488"/>
            <a:ext cx="1867732" cy="875446"/>
            <a:chOff x="623189" y="608163"/>
            <a:chExt cx="1296000" cy="604687"/>
          </a:xfrm>
          <a:solidFill>
            <a:srgbClr val="002060">
              <a:alpha val="50196"/>
            </a:srgbClr>
          </a:solidFill>
        </p:grpSpPr>
        <p:sp>
          <p:nvSpPr>
            <p:cNvPr id="579" name="平行四邊形 6">
              <a:extLst>
                <a:ext uri="{FF2B5EF4-FFF2-40B4-BE49-F238E27FC236}">
                  <a16:creationId xmlns:a16="http://schemas.microsoft.com/office/drawing/2014/main" id="{2D13BBC7-D646-C06D-3479-2EFA929A6627}"/>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3</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580" name="平行四邊形 11">
              <a:extLst>
                <a:ext uri="{FF2B5EF4-FFF2-40B4-BE49-F238E27FC236}">
                  <a16:creationId xmlns:a16="http://schemas.microsoft.com/office/drawing/2014/main" id="{EBEE0F4C-DBD4-5B6D-B797-030F52DF645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581" name="平行四邊形 12">
              <a:extLst>
                <a:ext uri="{FF2B5EF4-FFF2-40B4-BE49-F238E27FC236}">
                  <a16:creationId xmlns:a16="http://schemas.microsoft.com/office/drawing/2014/main" id="{E5E30C8C-F675-DDAF-257A-9B61EC79445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582" name="文字方塊 112">
            <a:extLst>
              <a:ext uri="{FF2B5EF4-FFF2-40B4-BE49-F238E27FC236}">
                <a16:creationId xmlns:a16="http://schemas.microsoft.com/office/drawing/2014/main" id="{8709DDCC-3970-E3FC-8BB1-59824790F64B}"/>
              </a:ext>
            </a:extLst>
          </p:cNvPr>
          <p:cNvSpPr txBox="1"/>
          <p:nvPr/>
        </p:nvSpPr>
        <p:spPr>
          <a:xfrm>
            <a:off x="39752" y="5461924"/>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1: Small Object Detector</a:t>
            </a:r>
            <a:endParaRPr lang="zh-TW" altLang="en-US" sz="1050" b="1" dirty="0">
              <a:solidFill>
                <a:srgbClr val="00B0F0"/>
              </a:solidFill>
              <a:latin typeface="Calibri" panose="020F0502020204030204"/>
            </a:endParaRPr>
          </a:p>
        </p:txBody>
      </p:sp>
      <p:sp>
        <p:nvSpPr>
          <p:cNvPr id="583" name="Arrow: Right 329">
            <a:extLst>
              <a:ext uri="{FF2B5EF4-FFF2-40B4-BE49-F238E27FC236}">
                <a16:creationId xmlns:a16="http://schemas.microsoft.com/office/drawing/2014/main" id="{B8D06F0F-BE8A-7E63-EC41-C145DEC2E4BB}"/>
              </a:ext>
            </a:extLst>
          </p:cNvPr>
          <p:cNvSpPr/>
          <p:nvPr/>
        </p:nvSpPr>
        <p:spPr>
          <a:xfrm>
            <a:off x="618171" y="5649655"/>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文字方塊 22">
            <a:extLst>
              <a:ext uri="{FF2B5EF4-FFF2-40B4-BE49-F238E27FC236}">
                <a16:creationId xmlns:a16="http://schemas.microsoft.com/office/drawing/2014/main" id="{84183BE2-E240-1C19-93AC-A411E39F550A}"/>
              </a:ext>
            </a:extLst>
          </p:cNvPr>
          <p:cNvSpPr txBox="1"/>
          <p:nvPr/>
        </p:nvSpPr>
        <p:spPr>
          <a:xfrm>
            <a:off x="571033" y="6673684"/>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72x72x27c</a:t>
            </a:r>
            <a:endParaRPr lang="zh-TW" altLang="en-US" sz="800" dirty="0">
              <a:solidFill>
                <a:prstClr val="black"/>
              </a:solidFill>
              <a:latin typeface="Calibri" panose="020F0502020204030204"/>
            </a:endParaRPr>
          </a:p>
        </p:txBody>
      </p:sp>
      <p:sp>
        <p:nvSpPr>
          <p:cNvPr id="585" name="Rectangle 2">
            <a:extLst>
              <a:ext uri="{FF2B5EF4-FFF2-40B4-BE49-F238E27FC236}">
                <a16:creationId xmlns:a16="http://schemas.microsoft.com/office/drawing/2014/main" id="{ADDDF15F-2100-EA5E-41F7-1444A1CF6D15}"/>
              </a:ext>
            </a:extLst>
          </p:cNvPr>
          <p:cNvSpPr/>
          <p:nvPr/>
        </p:nvSpPr>
        <p:spPr>
          <a:xfrm>
            <a:off x="90000" y="880727"/>
            <a:ext cx="5499036" cy="738664"/>
          </a:xfrm>
          <a:prstGeom prst="rect">
            <a:avLst/>
          </a:prstGeom>
        </p:spPr>
        <p:txBody>
          <a:bodyPr wrap="square">
            <a:spAutoFit/>
          </a:bodyPr>
          <a:lstStyle/>
          <a:p>
            <a:pPr marL="285750" indent="-285750">
              <a:buFont typeface="Arial" panose="020B0604020202020204" pitchFamily="34" charset="0"/>
              <a:buChar char="•"/>
            </a:pPr>
            <a:r>
              <a:rPr lang="en-US" sz="1400" dirty="0">
                <a:solidFill>
                  <a:prstClr val="black"/>
                </a:solidFill>
                <a:latin typeface="Times New Roman" panose="02020603050405020304" pitchFamily="18" charset="0"/>
                <a:cs typeface="Times New Roman" panose="02020603050405020304" pitchFamily="18" charset="0"/>
              </a:rPr>
              <a:t>9 anchor ratios (scale) by K-means for 3 stages (3 ratios/ stage)</a:t>
            </a:r>
          </a:p>
          <a:p>
            <a:pPr marL="285750" indent="-285750">
              <a:buFont typeface="Arial" panose="020B0604020202020204" pitchFamily="34" charset="0"/>
              <a:buChar char="•"/>
            </a:pPr>
            <a:r>
              <a:rPr lang="en-US" sz="1400" dirty="0">
                <a:solidFill>
                  <a:prstClr val="black"/>
                </a:solidFill>
                <a:latin typeface="Times New Roman" panose="02020603050405020304" pitchFamily="18" charset="0"/>
                <a:cs typeface="Times New Roman" panose="02020603050405020304" pitchFamily="18" charset="0"/>
              </a:rPr>
              <a:t>Input channel size =  (4 coordinates + 1 confidence score + 4 categories) x 3 = 27 channels/ stage</a:t>
            </a:r>
          </a:p>
        </p:txBody>
      </p:sp>
      <p:sp>
        <p:nvSpPr>
          <p:cNvPr id="586" name="文字方塊 585">
            <a:extLst>
              <a:ext uri="{FF2B5EF4-FFF2-40B4-BE49-F238E27FC236}">
                <a16:creationId xmlns:a16="http://schemas.microsoft.com/office/drawing/2014/main" id="{4F083CD9-7646-6AE9-BA26-DABB90FFA13B}"/>
              </a:ext>
            </a:extLst>
          </p:cNvPr>
          <p:cNvSpPr txBox="1"/>
          <p:nvPr/>
        </p:nvSpPr>
        <p:spPr>
          <a:xfrm>
            <a:off x="8753707" y="365757"/>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cxnSp>
        <p:nvCxnSpPr>
          <p:cNvPr id="587" name="直線接點 586">
            <a:extLst>
              <a:ext uri="{FF2B5EF4-FFF2-40B4-BE49-F238E27FC236}">
                <a16:creationId xmlns:a16="http://schemas.microsoft.com/office/drawing/2014/main" id="{3B9357CD-5666-5561-AE4C-C39911DFF4F8}"/>
              </a:ext>
            </a:extLst>
          </p:cNvPr>
          <p:cNvCxnSpPr>
            <a:cxnSpLocks/>
          </p:cNvCxnSpPr>
          <p:nvPr/>
        </p:nvCxnSpPr>
        <p:spPr>
          <a:xfrm flipH="1" flipV="1">
            <a:off x="706194" y="6685636"/>
            <a:ext cx="379043" cy="172127"/>
          </a:xfrm>
          <a:prstGeom prst="line">
            <a:avLst/>
          </a:prstGeom>
          <a:noFill/>
          <a:ln w="12700" cap="flat" cmpd="sng" algn="ctr">
            <a:solidFill>
              <a:srgbClr val="FF0000"/>
            </a:solidFill>
            <a:prstDash val="solid"/>
            <a:miter lim="800000"/>
          </a:ln>
          <a:effectLst/>
        </p:spPr>
      </p:cxnSp>
      <p:sp>
        <p:nvSpPr>
          <p:cNvPr id="588" name="文字方塊 22">
            <a:extLst>
              <a:ext uri="{FF2B5EF4-FFF2-40B4-BE49-F238E27FC236}">
                <a16:creationId xmlns:a16="http://schemas.microsoft.com/office/drawing/2014/main" id="{E86D3596-03B7-7CF2-25AC-78F97543DEC7}"/>
              </a:ext>
            </a:extLst>
          </p:cNvPr>
          <p:cNvSpPr txBox="1"/>
          <p:nvPr/>
        </p:nvSpPr>
        <p:spPr>
          <a:xfrm>
            <a:off x="1111813" y="6676348"/>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srgbClr val="7030A0"/>
                </a:solidFill>
                <a:latin typeface="Calibri" panose="020F0502020204030204"/>
              </a:rPr>
              <a:t>76x76x27c</a:t>
            </a:r>
            <a:endParaRPr lang="zh-TW" altLang="en-US" sz="800" dirty="0">
              <a:solidFill>
                <a:srgbClr val="7030A0"/>
              </a:solidFill>
              <a:latin typeface="Calibri" panose="020F0502020204030204"/>
            </a:endParaRPr>
          </a:p>
        </p:txBody>
      </p:sp>
      <p:sp>
        <p:nvSpPr>
          <p:cNvPr id="589" name="文字方塊 588">
            <a:extLst>
              <a:ext uri="{FF2B5EF4-FFF2-40B4-BE49-F238E27FC236}">
                <a16:creationId xmlns:a16="http://schemas.microsoft.com/office/drawing/2014/main" id="{C9BA2414-9C0C-B71F-4F86-862F261C73AD}"/>
              </a:ext>
            </a:extLst>
          </p:cNvPr>
          <p:cNvSpPr txBox="1"/>
          <p:nvPr/>
        </p:nvSpPr>
        <p:spPr>
          <a:xfrm>
            <a:off x="98821" y="1787261"/>
            <a:ext cx="2889547" cy="430887"/>
          </a:xfrm>
          <a:prstGeom prst="rect">
            <a:avLst/>
          </a:prstGeom>
          <a:noFill/>
        </p:spPr>
        <p:txBody>
          <a:bodyPr wrap="square" rtlCol="0">
            <a:spAutoFit/>
          </a:bodyPr>
          <a:lstStyle/>
          <a:p>
            <a:r>
              <a:rPr lang="zh-TW" altLang="en-US" sz="1100" dirty="0">
                <a:solidFill>
                  <a:srgbClr val="7030A0"/>
                </a:solidFill>
                <a:latin typeface="Microsoft JhengHei" panose="020B0604030504040204" pitchFamily="34" charset="-120"/>
                <a:ea typeface="Microsoft JhengHei" panose="020B0604030504040204" pitchFamily="34" charset="-120"/>
              </a:rPr>
              <a:t>文</a:t>
            </a:r>
            <a:r>
              <a:rPr lang="en-US" altLang="zh-TW" sz="1100" dirty="0">
                <a:solidFill>
                  <a:srgbClr val="7030A0"/>
                </a:solidFill>
                <a:latin typeface="Calibri" panose="020F0502020204030204"/>
                <a:ea typeface="Microsoft JhengHei" panose="020B0604030504040204" pitchFamily="34" charset="-120"/>
              </a:rPr>
              <a:t>: Actually, the channel size depends on how many categories you want to classify data into</a:t>
            </a:r>
            <a:endParaRPr lang="zh-TW" altLang="en-US" sz="1100" dirty="0">
              <a:solidFill>
                <a:srgbClr val="7030A0"/>
              </a:solidFill>
              <a:latin typeface="Calibri" panose="020F0502020204030204"/>
              <a:ea typeface="Microsoft JhengHei" panose="020B0604030504040204" pitchFamily="34" charset="-120"/>
            </a:endParaRPr>
          </a:p>
        </p:txBody>
      </p:sp>
      <p:sp>
        <p:nvSpPr>
          <p:cNvPr id="590" name="弧形 589">
            <a:extLst>
              <a:ext uri="{FF2B5EF4-FFF2-40B4-BE49-F238E27FC236}">
                <a16:creationId xmlns:a16="http://schemas.microsoft.com/office/drawing/2014/main" id="{4800852F-BC5F-3788-A2E2-2253CC368EB0}"/>
              </a:ext>
            </a:extLst>
          </p:cNvPr>
          <p:cNvSpPr/>
          <p:nvPr/>
        </p:nvSpPr>
        <p:spPr>
          <a:xfrm>
            <a:off x="2273224" y="1478508"/>
            <a:ext cx="1484059" cy="449848"/>
          </a:xfrm>
          <a:prstGeom prst="arc">
            <a:avLst>
              <a:gd name="adj1" fmla="val 17850908"/>
              <a:gd name="adj2" fmla="val 7426395"/>
            </a:avLst>
          </a:prstGeom>
          <a:noFill/>
          <a:ln w="12700" cap="flat" cmpd="sng" algn="ctr">
            <a:solidFill>
              <a:srgbClr val="7030A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91" name="投影片編號版面配置區 5">
            <a:extLst>
              <a:ext uri="{FF2B5EF4-FFF2-40B4-BE49-F238E27FC236}">
                <a16:creationId xmlns:a16="http://schemas.microsoft.com/office/drawing/2014/main" id="{1A53D7F3-4779-D301-0F6C-4239955A14B8}"/>
              </a:ext>
            </a:extLst>
          </p:cNvPr>
          <p:cNvSpPr txBox="1">
            <a:spLocks/>
          </p:cNvSpPr>
          <p:nvPr/>
        </p:nvSpPr>
        <p:spPr>
          <a:xfrm>
            <a:off x="6982483" y="660821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27</a:t>
            </a:fld>
            <a:endParaRPr lang="zh-TW" altLang="en-US" dirty="0">
              <a:solidFill>
                <a:prstClr val="black"/>
              </a:solidFill>
              <a:latin typeface="Calibri" panose="020F0502020204030204"/>
            </a:endParaRPr>
          </a:p>
        </p:txBody>
      </p:sp>
      <p:sp>
        <p:nvSpPr>
          <p:cNvPr id="592" name="Title 1">
            <a:extLst>
              <a:ext uri="{FF2B5EF4-FFF2-40B4-BE49-F238E27FC236}">
                <a16:creationId xmlns:a16="http://schemas.microsoft.com/office/drawing/2014/main" id="{04C4ACED-99CB-646A-03D4-182693CA7127}"/>
              </a:ext>
            </a:extLst>
          </p:cNvPr>
          <p:cNvSpPr txBox="1">
            <a:spLocks/>
          </p:cNvSpPr>
          <p:nvPr/>
        </p:nvSpPr>
        <p:spPr>
          <a:xfrm>
            <a:off x="0" y="365758"/>
            <a:ext cx="9144000"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標楷體" panose="03000509000000000000" pitchFamily="65" charset="-120"/>
                <a:cs typeface="+mj-cs"/>
              </a:rPr>
              <a:t>YOLOv4: Output Prediction</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j-cs"/>
            </a:endParaRPr>
          </a:p>
        </p:txBody>
      </p:sp>
      <p:sp>
        <p:nvSpPr>
          <p:cNvPr id="593" name="文字方塊 592">
            <a:extLst>
              <a:ext uri="{FF2B5EF4-FFF2-40B4-BE49-F238E27FC236}">
                <a16:creationId xmlns:a16="http://schemas.microsoft.com/office/drawing/2014/main" id="{901099EA-AAA9-3476-8637-E40D6B6E1C71}"/>
              </a:ext>
            </a:extLst>
          </p:cNvPr>
          <p:cNvSpPr txBox="1"/>
          <p:nvPr/>
        </p:nvSpPr>
        <p:spPr>
          <a:xfrm>
            <a:off x="2156565" y="4550786"/>
            <a:ext cx="1598209" cy="600164"/>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Grid space bounding box</a:t>
            </a:r>
          </a:p>
          <a:p>
            <a:r>
              <a:rPr lang="en-US" altLang="zh-TW" sz="1100" dirty="0">
                <a:solidFill>
                  <a:srgbClr val="00B0F0"/>
                </a:solidFill>
                <a:latin typeface="Microsoft JhengHei" panose="020B0604030504040204" pitchFamily="34" charset="-120"/>
                <a:ea typeface="Microsoft JhengHei" panose="020B0604030504040204" pitchFamily="34" charset="-120"/>
              </a:rPr>
              <a:t>(offset to anchor)</a:t>
            </a:r>
            <a:endParaRPr lang="zh-TW" altLang="en-US" sz="1100" dirty="0">
              <a:solidFill>
                <a:srgbClr val="00B0F0"/>
              </a:solidFill>
              <a:latin typeface="Calibri" panose="020F0502020204030204"/>
              <a:ea typeface="Microsoft JhengHei" panose="020B0604030504040204" pitchFamily="34" charset="-120"/>
            </a:endParaRPr>
          </a:p>
        </p:txBody>
      </p:sp>
      <p:sp>
        <p:nvSpPr>
          <p:cNvPr id="594" name="文字方塊 593">
            <a:extLst>
              <a:ext uri="{FF2B5EF4-FFF2-40B4-BE49-F238E27FC236}">
                <a16:creationId xmlns:a16="http://schemas.microsoft.com/office/drawing/2014/main" id="{277951A2-35C8-2F03-ADD2-4BD6A375C073}"/>
              </a:ext>
            </a:extLst>
          </p:cNvPr>
          <p:cNvSpPr txBox="1"/>
          <p:nvPr/>
        </p:nvSpPr>
        <p:spPr>
          <a:xfrm>
            <a:off x="4207471" y="3732358"/>
            <a:ext cx="1969486" cy="430887"/>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Convert to image space by regression</a:t>
            </a:r>
            <a:endParaRPr lang="zh-TW" altLang="en-US" sz="1100" dirty="0">
              <a:solidFill>
                <a:srgbClr val="00B0F0"/>
              </a:solidFill>
              <a:latin typeface="Calibri" panose="020F0502020204030204"/>
              <a:ea typeface="Microsoft JhengHei" panose="020B0604030504040204" pitchFamily="34" charset="-120"/>
            </a:endParaRPr>
          </a:p>
        </p:txBody>
      </p:sp>
      <p:sp>
        <p:nvSpPr>
          <p:cNvPr id="595" name="文字方塊 594">
            <a:extLst>
              <a:ext uri="{FF2B5EF4-FFF2-40B4-BE49-F238E27FC236}">
                <a16:creationId xmlns:a16="http://schemas.microsoft.com/office/drawing/2014/main" id="{51DC400C-0D39-668E-E20C-8DFEB474E6C8}"/>
              </a:ext>
            </a:extLst>
          </p:cNvPr>
          <p:cNvSpPr txBox="1"/>
          <p:nvPr/>
        </p:nvSpPr>
        <p:spPr>
          <a:xfrm>
            <a:off x="7889412" y="6102681"/>
            <a:ext cx="1299749" cy="600164"/>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Image space bounding box coordinates</a:t>
            </a:r>
            <a:endParaRPr lang="zh-TW" altLang="en-US" sz="1100" dirty="0">
              <a:solidFill>
                <a:srgbClr val="00B0F0"/>
              </a:solidFill>
              <a:latin typeface="Calibri" panose="020F0502020204030204"/>
              <a:ea typeface="Microsoft JhengHei" panose="020B0604030504040204" pitchFamily="34" charset="-120"/>
            </a:endParaRPr>
          </a:p>
        </p:txBody>
      </p:sp>
    </p:spTree>
    <p:extLst>
      <p:ext uri="{BB962C8B-B14F-4D97-AF65-F5344CB8AC3E}">
        <p14:creationId xmlns:p14="http://schemas.microsoft.com/office/powerpoint/2010/main" val="1088571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97B2C-1BBB-EB4C-1F5D-4DA63EC6AE5D}"/>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53CCAB51-871C-4F94-3CE9-F283581EB51F}"/>
              </a:ext>
            </a:extLst>
          </p:cNvPr>
          <p:cNvSpPr>
            <a:spLocks noGrp="1"/>
          </p:cNvSpPr>
          <p:nvPr>
            <p:ph type="title"/>
          </p:nvPr>
        </p:nvSpPr>
        <p:spPr>
          <a:xfrm>
            <a:off x="0" y="-10534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591" name="投影片編號版面配置區 5">
            <a:extLst>
              <a:ext uri="{FF2B5EF4-FFF2-40B4-BE49-F238E27FC236}">
                <a16:creationId xmlns:a16="http://schemas.microsoft.com/office/drawing/2014/main" id="{5D9CDC78-D802-676D-5A7E-E8F3262CC1B6}"/>
              </a:ext>
            </a:extLst>
          </p:cNvPr>
          <p:cNvSpPr txBox="1">
            <a:spLocks/>
          </p:cNvSpPr>
          <p:nvPr/>
        </p:nvSpPr>
        <p:spPr>
          <a:xfrm>
            <a:off x="6848142" y="652133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28</a:t>
            </a:fld>
            <a:endParaRPr lang="zh-TW" altLang="en-US" dirty="0">
              <a:solidFill>
                <a:prstClr val="black"/>
              </a:solidFill>
              <a:latin typeface="Calibri" panose="020F0502020204030204"/>
            </a:endParaRPr>
          </a:p>
        </p:txBody>
      </p:sp>
      <p:sp>
        <p:nvSpPr>
          <p:cNvPr id="683" name="Title 1">
            <a:extLst>
              <a:ext uri="{FF2B5EF4-FFF2-40B4-BE49-F238E27FC236}">
                <a16:creationId xmlns:a16="http://schemas.microsoft.com/office/drawing/2014/main" id="{6A34749A-3563-3252-D21E-1925B3697B03}"/>
              </a:ext>
            </a:extLst>
          </p:cNvPr>
          <p:cNvSpPr txBox="1">
            <a:spLocks/>
          </p:cNvSpPr>
          <p:nvPr/>
        </p:nvSpPr>
        <p:spPr>
          <a:xfrm>
            <a:off x="0" y="385012"/>
            <a:ext cx="9144000"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標楷體" panose="03000509000000000000" pitchFamily="65" charset="-120"/>
                <a:cs typeface="+mj-cs"/>
              </a:rPr>
              <a:t>YOLOv4: Output Prediction</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j-cs"/>
            </a:endParaRPr>
          </a:p>
        </p:txBody>
      </p:sp>
      <p:sp>
        <p:nvSpPr>
          <p:cNvPr id="684" name="Rectangle 113">
            <a:extLst>
              <a:ext uri="{FF2B5EF4-FFF2-40B4-BE49-F238E27FC236}">
                <a16:creationId xmlns:a16="http://schemas.microsoft.com/office/drawing/2014/main" id="{8953B4C7-7F6E-8384-6B10-E374C79C4973}"/>
              </a:ext>
            </a:extLst>
          </p:cNvPr>
          <p:cNvSpPr/>
          <p:nvPr/>
        </p:nvSpPr>
        <p:spPr>
          <a:xfrm>
            <a:off x="4665321" y="6550453"/>
            <a:ext cx="2835776"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output prediction </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685" name="群組 18">
            <a:extLst>
              <a:ext uri="{FF2B5EF4-FFF2-40B4-BE49-F238E27FC236}">
                <a16:creationId xmlns:a16="http://schemas.microsoft.com/office/drawing/2014/main" id="{074A7106-4A6F-8C5C-B509-DE063CD974A5}"/>
              </a:ext>
            </a:extLst>
          </p:cNvPr>
          <p:cNvGrpSpPr/>
          <p:nvPr/>
        </p:nvGrpSpPr>
        <p:grpSpPr>
          <a:xfrm>
            <a:off x="971960" y="2828270"/>
            <a:ext cx="1296000" cy="604687"/>
            <a:chOff x="623189" y="608163"/>
            <a:chExt cx="1296000" cy="604687"/>
          </a:xfrm>
          <a:solidFill>
            <a:srgbClr val="00B0F0">
              <a:alpha val="50196"/>
            </a:srgbClr>
          </a:solidFill>
        </p:grpSpPr>
        <p:sp>
          <p:nvSpPr>
            <p:cNvPr id="686" name="平行四邊形 19">
              <a:extLst>
                <a:ext uri="{FF2B5EF4-FFF2-40B4-BE49-F238E27FC236}">
                  <a16:creationId xmlns:a16="http://schemas.microsoft.com/office/drawing/2014/main" id="{3056F97F-8FC4-7188-E340-86D0A5D7765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687" name="平行四邊形 20">
              <a:extLst>
                <a:ext uri="{FF2B5EF4-FFF2-40B4-BE49-F238E27FC236}">
                  <a16:creationId xmlns:a16="http://schemas.microsoft.com/office/drawing/2014/main" id="{456C2A2C-638A-9CF9-9E3E-9E8A46CE2340}"/>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688" name="平行四邊形 21">
              <a:extLst>
                <a:ext uri="{FF2B5EF4-FFF2-40B4-BE49-F238E27FC236}">
                  <a16:creationId xmlns:a16="http://schemas.microsoft.com/office/drawing/2014/main" id="{EDFD2AE7-A484-93B6-4E8D-8E1FE26D1DF4}"/>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689" name="群組 14">
            <a:extLst>
              <a:ext uri="{FF2B5EF4-FFF2-40B4-BE49-F238E27FC236}">
                <a16:creationId xmlns:a16="http://schemas.microsoft.com/office/drawing/2014/main" id="{5B2875E5-8872-CB0F-797F-4F9D7B5D902D}"/>
              </a:ext>
            </a:extLst>
          </p:cNvPr>
          <p:cNvGrpSpPr/>
          <p:nvPr/>
        </p:nvGrpSpPr>
        <p:grpSpPr>
          <a:xfrm>
            <a:off x="971960" y="2656820"/>
            <a:ext cx="1296000" cy="604687"/>
            <a:chOff x="623189" y="608163"/>
            <a:chExt cx="1296000" cy="604687"/>
          </a:xfrm>
          <a:solidFill>
            <a:srgbClr val="0070C0">
              <a:alpha val="50196"/>
            </a:srgbClr>
          </a:solidFill>
        </p:grpSpPr>
        <p:sp>
          <p:nvSpPr>
            <p:cNvPr id="690" name="平行四邊形 15">
              <a:extLst>
                <a:ext uri="{FF2B5EF4-FFF2-40B4-BE49-F238E27FC236}">
                  <a16:creationId xmlns:a16="http://schemas.microsoft.com/office/drawing/2014/main" id="{8E70B80D-BAD4-8AB1-B3AD-B37D8B4D1DA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691" name="平行四邊形 16">
              <a:extLst>
                <a:ext uri="{FF2B5EF4-FFF2-40B4-BE49-F238E27FC236}">
                  <a16:creationId xmlns:a16="http://schemas.microsoft.com/office/drawing/2014/main" id="{9A4C688F-388B-782D-5BBD-96E392FBAFB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692" name="平行四邊形 17">
              <a:extLst>
                <a:ext uri="{FF2B5EF4-FFF2-40B4-BE49-F238E27FC236}">
                  <a16:creationId xmlns:a16="http://schemas.microsoft.com/office/drawing/2014/main" id="{C610D4BC-C090-1068-0944-E3FA64BED155}"/>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693" name="群組 13">
            <a:extLst>
              <a:ext uri="{FF2B5EF4-FFF2-40B4-BE49-F238E27FC236}">
                <a16:creationId xmlns:a16="http://schemas.microsoft.com/office/drawing/2014/main" id="{5700A943-F5E4-57DB-BB8B-75F7FCE27D74}"/>
              </a:ext>
            </a:extLst>
          </p:cNvPr>
          <p:cNvGrpSpPr/>
          <p:nvPr/>
        </p:nvGrpSpPr>
        <p:grpSpPr>
          <a:xfrm>
            <a:off x="971960" y="2485370"/>
            <a:ext cx="1296000" cy="604687"/>
            <a:chOff x="623189" y="608163"/>
            <a:chExt cx="1296000" cy="604687"/>
          </a:xfrm>
          <a:solidFill>
            <a:srgbClr val="002060">
              <a:alpha val="50196"/>
            </a:srgbClr>
          </a:solidFill>
        </p:grpSpPr>
        <p:sp>
          <p:nvSpPr>
            <p:cNvPr id="694" name="平行四邊形 6">
              <a:extLst>
                <a:ext uri="{FF2B5EF4-FFF2-40B4-BE49-F238E27FC236}">
                  <a16:creationId xmlns:a16="http://schemas.microsoft.com/office/drawing/2014/main" id="{9692BB90-5770-0949-1E00-198D9C667CB0}"/>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695" name="平行四邊形 11">
              <a:extLst>
                <a:ext uri="{FF2B5EF4-FFF2-40B4-BE49-F238E27FC236}">
                  <a16:creationId xmlns:a16="http://schemas.microsoft.com/office/drawing/2014/main" id="{5F1B712C-E8E2-5E8D-B0F0-CA6936B1D75E}"/>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696" name="平行四邊形 12">
              <a:extLst>
                <a:ext uri="{FF2B5EF4-FFF2-40B4-BE49-F238E27FC236}">
                  <a16:creationId xmlns:a16="http://schemas.microsoft.com/office/drawing/2014/main" id="{78AC5D2C-2F3E-1329-F5DB-E4442F807F9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697" name="文字方塊 22">
            <a:extLst>
              <a:ext uri="{FF2B5EF4-FFF2-40B4-BE49-F238E27FC236}">
                <a16:creationId xmlns:a16="http://schemas.microsoft.com/office/drawing/2014/main" id="{2359B139-B2B8-D0CA-E4A1-F265B3747185}"/>
              </a:ext>
            </a:extLst>
          </p:cNvPr>
          <p:cNvSpPr txBox="1"/>
          <p:nvPr/>
        </p:nvSpPr>
        <p:spPr>
          <a:xfrm>
            <a:off x="897939" y="3383884"/>
            <a:ext cx="97736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19x19x27c</a:t>
            </a:r>
            <a:endParaRPr lang="zh-TW" altLang="en-US" sz="800" dirty="0">
              <a:solidFill>
                <a:prstClr val="black"/>
              </a:solidFill>
              <a:latin typeface="Calibri" panose="020F0502020204030204"/>
            </a:endParaRPr>
          </a:p>
        </p:txBody>
      </p:sp>
      <p:grpSp>
        <p:nvGrpSpPr>
          <p:cNvPr id="698" name="群組 23">
            <a:extLst>
              <a:ext uri="{FF2B5EF4-FFF2-40B4-BE49-F238E27FC236}">
                <a16:creationId xmlns:a16="http://schemas.microsoft.com/office/drawing/2014/main" id="{A8F2261D-DE49-F432-4672-5E3AED339534}"/>
              </a:ext>
            </a:extLst>
          </p:cNvPr>
          <p:cNvGrpSpPr/>
          <p:nvPr/>
        </p:nvGrpSpPr>
        <p:grpSpPr>
          <a:xfrm>
            <a:off x="2521706" y="1967210"/>
            <a:ext cx="1296000" cy="604687"/>
            <a:chOff x="623189" y="608163"/>
            <a:chExt cx="1296000" cy="604687"/>
          </a:xfrm>
          <a:solidFill>
            <a:srgbClr val="002060">
              <a:alpha val="50196"/>
            </a:srgbClr>
          </a:solidFill>
        </p:grpSpPr>
        <p:sp>
          <p:nvSpPr>
            <p:cNvPr id="699" name="平行四邊形 24">
              <a:extLst>
                <a:ext uri="{FF2B5EF4-FFF2-40B4-BE49-F238E27FC236}">
                  <a16:creationId xmlns:a16="http://schemas.microsoft.com/office/drawing/2014/main" id="{619E23E2-1F1D-C0F5-25BF-FF6747DF3C9A}"/>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00" name="平行四邊形 25">
              <a:extLst>
                <a:ext uri="{FF2B5EF4-FFF2-40B4-BE49-F238E27FC236}">
                  <a16:creationId xmlns:a16="http://schemas.microsoft.com/office/drawing/2014/main" id="{FD2993A4-83DE-B4B7-3677-EE0AA8F77DE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01" name="平行四邊形 26">
              <a:extLst>
                <a:ext uri="{FF2B5EF4-FFF2-40B4-BE49-F238E27FC236}">
                  <a16:creationId xmlns:a16="http://schemas.microsoft.com/office/drawing/2014/main" id="{1829E9CA-4152-E68D-6B32-0849304B632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702" name="群組 27">
            <a:extLst>
              <a:ext uri="{FF2B5EF4-FFF2-40B4-BE49-F238E27FC236}">
                <a16:creationId xmlns:a16="http://schemas.microsoft.com/office/drawing/2014/main" id="{FB3A90F2-8762-B865-5BB6-3F83FD6819B7}"/>
              </a:ext>
            </a:extLst>
          </p:cNvPr>
          <p:cNvGrpSpPr/>
          <p:nvPr/>
        </p:nvGrpSpPr>
        <p:grpSpPr>
          <a:xfrm>
            <a:off x="2521706" y="2656820"/>
            <a:ext cx="1296000" cy="604687"/>
            <a:chOff x="623189" y="608163"/>
            <a:chExt cx="1296000" cy="604687"/>
          </a:xfrm>
          <a:solidFill>
            <a:srgbClr val="0070C0">
              <a:alpha val="50196"/>
            </a:srgbClr>
          </a:solidFill>
        </p:grpSpPr>
        <p:sp>
          <p:nvSpPr>
            <p:cNvPr id="703" name="平行四邊形 28">
              <a:extLst>
                <a:ext uri="{FF2B5EF4-FFF2-40B4-BE49-F238E27FC236}">
                  <a16:creationId xmlns:a16="http://schemas.microsoft.com/office/drawing/2014/main" id="{A0ACCFB0-777E-3567-62EF-E18A2236EFC3}"/>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Det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04" name="平行四邊形 29">
              <a:extLst>
                <a:ext uri="{FF2B5EF4-FFF2-40B4-BE49-F238E27FC236}">
                  <a16:creationId xmlns:a16="http://schemas.microsoft.com/office/drawing/2014/main" id="{E34F74CE-7DD5-60F5-7857-6DB45DC88AA3}"/>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05" name="平行四邊形 30">
              <a:extLst>
                <a:ext uri="{FF2B5EF4-FFF2-40B4-BE49-F238E27FC236}">
                  <a16:creationId xmlns:a16="http://schemas.microsoft.com/office/drawing/2014/main" id="{B682A8ED-1C17-37CC-838C-BBB37138D6FC}"/>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06" name="群組 31">
            <a:extLst>
              <a:ext uri="{FF2B5EF4-FFF2-40B4-BE49-F238E27FC236}">
                <a16:creationId xmlns:a16="http://schemas.microsoft.com/office/drawing/2014/main" id="{FC9D051B-9192-ECDA-D5D7-206C077C0846}"/>
              </a:ext>
            </a:extLst>
          </p:cNvPr>
          <p:cNvGrpSpPr/>
          <p:nvPr/>
        </p:nvGrpSpPr>
        <p:grpSpPr>
          <a:xfrm>
            <a:off x="2521706" y="3346430"/>
            <a:ext cx="1296000" cy="604687"/>
            <a:chOff x="623189" y="608163"/>
            <a:chExt cx="1296000" cy="604687"/>
          </a:xfrm>
          <a:solidFill>
            <a:srgbClr val="00B0F0">
              <a:alpha val="50196"/>
            </a:srgbClr>
          </a:solidFill>
        </p:grpSpPr>
        <p:sp>
          <p:nvSpPr>
            <p:cNvPr id="707" name="平行四邊形 32">
              <a:extLst>
                <a:ext uri="{FF2B5EF4-FFF2-40B4-BE49-F238E27FC236}">
                  <a16:creationId xmlns:a16="http://schemas.microsoft.com/office/drawing/2014/main" id="{1ADCBD9B-ABDE-28FB-DD72-446F088B515A}"/>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Det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08" name="平行四邊形 33">
              <a:extLst>
                <a:ext uri="{FF2B5EF4-FFF2-40B4-BE49-F238E27FC236}">
                  <a16:creationId xmlns:a16="http://schemas.microsoft.com/office/drawing/2014/main" id="{43A437A8-F49C-79F1-23C9-A3FD86C1DE78}"/>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09" name="平行四邊形 34">
              <a:extLst>
                <a:ext uri="{FF2B5EF4-FFF2-40B4-BE49-F238E27FC236}">
                  <a16:creationId xmlns:a16="http://schemas.microsoft.com/office/drawing/2014/main" id="{99E6C7E6-293D-85A9-2BC7-50FA5C103559}"/>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cxnSp>
        <p:nvCxnSpPr>
          <p:cNvPr id="710" name="直線單箭頭接點 36">
            <a:extLst>
              <a:ext uri="{FF2B5EF4-FFF2-40B4-BE49-F238E27FC236}">
                <a16:creationId xmlns:a16="http://schemas.microsoft.com/office/drawing/2014/main" id="{684169D4-6B23-3B7E-D768-37FBC5A33C33}"/>
              </a:ext>
            </a:extLst>
          </p:cNvPr>
          <p:cNvCxnSpPr>
            <a:stCxn id="695" idx="2"/>
            <a:endCxn id="699" idx="5"/>
          </p:cNvCxnSpPr>
          <p:nvPr/>
        </p:nvCxnSpPr>
        <p:spPr>
          <a:xfrm flipV="1">
            <a:off x="2040203" y="2183210"/>
            <a:ext cx="710031" cy="520067"/>
          </a:xfrm>
          <a:prstGeom prst="straightConnector1">
            <a:avLst/>
          </a:prstGeom>
          <a:noFill/>
          <a:ln w="19050" cap="flat" cmpd="sng" algn="ctr">
            <a:solidFill>
              <a:srgbClr val="FF0000"/>
            </a:solidFill>
            <a:prstDash val="solid"/>
            <a:miter lim="800000"/>
            <a:tailEnd type="triangle"/>
          </a:ln>
          <a:effectLst/>
        </p:spPr>
      </p:cxnSp>
      <p:cxnSp>
        <p:nvCxnSpPr>
          <p:cNvPr id="711" name="直線單箭頭接點 38">
            <a:extLst>
              <a:ext uri="{FF2B5EF4-FFF2-40B4-BE49-F238E27FC236}">
                <a16:creationId xmlns:a16="http://schemas.microsoft.com/office/drawing/2014/main" id="{DDA3A452-9243-28E8-297E-1B0FEEDB6E46}"/>
              </a:ext>
            </a:extLst>
          </p:cNvPr>
          <p:cNvCxnSpPr>
            <a:stCxn id="691" idx="2"/>
            <a:endCxn id="703" idx="5"/>
          </p:cNvCxnSpPr>
          <p:nvPr/>
        </p:nvCxnSpPr>
        <p:spPr>
          <a:xfrm flipV="1">
            <a:off x="2040203" y="2872820"/>
            <a:ext cx="710031" cy="1907"/>
          </a:xfrm>
          <a:prstGeom prst="straightConnector1">
            <a:avLst/>
          </a:prstGeom>
          <a:noFill/>
          <a:ln w="19050" cap="flat" cmpd="sng" algn="ctr">
            <a:solidFill>
              <a:srgbClr val="FF0000"/>
            </a:solidFill>
            <a:prstDash val="solid"/>
            <a:miter lim="800000"/>
            <a:tailEnd type="triangle"/>
          </a:ln>
          <a:effectLst/>
        </p:spPr>
      </p:cxnSp>
      <p:cxnSp>
        <p:nvCxnSpPr>
          <p:cNvPr id="712" name="直線單箭頭接點 40">
            <a:extLst>
              <a:ext uri="{FF2B5EF4-FFF2-40B4-BE49-F238E27FC236}">
                <a16:creationId xmlns:a16="http://schemas.microsoft.com/office/drawing/2014/main" id="{82F18C16-3025-6069-2E85-D482AD38203C}"/>
              </a:ext>
            </a:extLst>
          </p:cNvPr>
          <p:cNvCxnSpPr>
            <a:stCxn id="687" idx="2"/>
            <a:endCxn id="707" idx="5"/>
          </p:cNvCxnSpPr>
          <p:nvPr/>
        </p:nvCxnSpPr>
        <p:spPr>
          <a:xfrm>
            <a:off x="2040203" y="3046177"/>
            <a:ext cx="710031" cy="516253"/>
          </a:xfrm>
          <a:prstGeom prst="straightConnector1">
            <a:avLst/>
          </a:prstGeom>
          <a:noFill/>
          <a:ln w="19050" cap="flat" cmpd="sng" algn="ctr">
            <a:solidFill>
              <a:srgbClr val="FF0000"/>
            </a:solidFill>
            <a:prstDash val="solid"/>
            <a:miter lim="800000"/>
            <a:tailEnd type="triangle"/>
          </a:ln>
          <a:effectLst/>
        </p:spPr>
      </p:cxnSp>
      <p:sp>
        <p:nvSpPr>
          <p:cNvPr id="713" name="文字方塊 41">
            <a:extLst>
              <a:ext uri="{FF2B5EF4-FFF2-40B4-BE49-F238E27FC236}">
                <a16:creationId xmlns:a16="http://schemas.microsoft.com/office/drawing/2014/main" id="{C148F10B-5CC6-42AF-ECA7-D5886CAC160D}"/>
              </a:ext>
            </a:extLst>
          </p:cNvPr>
          <p:cNvSpPr txBox="1"/>
          <p:nvPr/>
        </p:nvSpPr>
        <p:spPr>
          <a:xfrm>
            <a:off x="2473911" y="239334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14" name="文字方塊 42">
            <a:extLst>
              <a:ext uri="{FF2B5EF4-FFF2-40B4-BE49-F238E27FC236}">
                <a16:creationId xmlns:a16="http://schemas.microsoft.com/office/drawing/2014/main" id="{E582B777-300D-D407-F540-A3DDA0BC70EA}"/>
              </a:ext>
            </a:extLst>
          </p:cNvPr>
          <p:cNvSpPr txBox="1"/>
          <p:nvPr/>
        </p:nvSpPr>
        <p:spPr>
          <a:xfrm>
            <a:off x="2470794" y="3086429"/>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15" name="文字方塊 43">
            <a:extLst>
              <a:ext uri="{FF2B5EF4-FFF2-40B4-BE49-F238E27FC236}">
                <a16:creationId xmlns:a16="http://schemas.microsoft.com/office/drawing/2014/main" id="{4A187FD6-DDC4-F48D-B161-027E3840EFE7}"/>
              </a:ext>
            </a:extLst>
          </p:cNvPr>
          <p:cNvSpPr txBox="1"/>
          <p:nvPr/>
        </p:nvSpPr>
        <p:spPr>
          <a:xfrm>
            <a:off x="2470794" y="378170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16" name="矩形 44">
            <a:extLst>
              <a:ext uri="{FF2B5EF4-FFF2-40B4-BE49-F238E27FC236}">
                <a16:creationId xmlns:a16="http://schemas.microsoft.com/office/drawing/2014/main" id="{A43E7CF7-F863-74D5-B922-19C91A276B8F}"/>
              </a:ext>
            </a:extLst>
          </p:cNvPr>
          <p:cNvSpPr/>
          <p:nvPr/>
        </p:nvSpPr>
        <p:spPr>
          <a:xfrm>
            <a:off x="105218" y="1736225"/>
            <a:ext cx="8933563" cy="5116171"/>
          </a:xfrm>
          <a:prstGeom prst="rect">
            <a:avLst/>
          </a:prstGeom>
          <a:noFill/>
          <a:ln w="12700" cap="flat" cmpd="sng" algn="ctr">
            <a:solidFill>
              <a:srgbClr val="00B0F0"/>
            </a:solidFill>
            <a:prstDash val="lgDash"/>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030A0"/>
              </a:solidFill>
              <a:effectLst/>
              <a:uLnTx/>
              <a:uFillTx/>
              <a:latin typeface="Calibri" panose="020F0502020204030204"/>
              <a:ea typeface="新細明體" panose="02020500000000000000" pitchFamily="18" charset="-120"/>
              <a:cs typeface="+mn-cs"/>
            </a:endParaRPr>
          </a:p>
        </p:txBody>
      </p:sp>
      <p:cxnSp>
        <p:nvCxnSpPr>
          <p:cNvPr id="717" name="直線單箭頭接點 53">
            <a:extLst>
              <a:ext uri="{FF2B5EF4-FFF2-40B4-BE49-F238E27FC236}">
                <a16:creationId xmlns:a16="http://schemas.microsoft.com/office/drawing/2014/main" id="{5845B628-DEAF-A30C-95B8-73BFD39C7C51}"/>
              </a:ext>
            </a:extLst>
          </p:cNvPr>
          <p:cNvCxnSpPr>
            <a:cxnSpLocks/>
            <a:stCxn id="700" idx="2"/>
            <a:endCxn id="720" idx="1"/>
          </p:cNvCxnSpPr>
          <p:nvPr/>
        </p:nvCxnSpPr>
        <p:spPr>
          <a:xfrm>
            <a:off x="3589949" y="2185117"/>
            <a:ext cx="499361" cy="2701"/>
          </a:xfrm>
          <a:prstGeom prst="straightConnector1">
            <a:avLst/>
          </a:prstGeom>
          <a:noFill/>
          <a:ln w="19050" cap="flat" cmpd="sng" algn="ctr">
            <a:solidFill>
              <a:srgbClr val="FF0000"/>
            </a:solidFill>
            <a:prstDash val="solid"/>
            <a:miter lim="800000"/>
            <a:tailEnd type="triangle"/>
          </a:ln>
          <a:effectLst/>
        </p:spPr>
      </p:cxnSp>
      <p:cxnSp>
        <p:nvCxnSpPr>
          <p:cNvPr id="718" name="直線單箭頭接點 55">
            <a:extLst>
              <a:ext uri="{FF2B5EF4-FFF2-40B4-BE49-F238E27FC236}">
                <a16:creationId xmlns:a16="http://schemas.microsoft.com/office/drawing/2014/main" id="{A1EA10C8-95DB-5C13-EAD9-4E4225417586}"/>
              </a:ext>
            </a:extLst>
          </p:cNvPr>
          <p:cNvCxnSpPr>
            <a:cxnSpLocks/>
            <a:stCxn id="704" idx="2"/>
            <a:endCxn id="721" idx="1"/>
          </p:cNvCxnSpPr>
          <p:nvPr/>
        </p:nvCxnSpPr>
        <p:spPr>
          <a:xfrm flipV="1">
            <a:off x="3589949" y="2868543"/>
            <a:ext cx="499682" cy="6184"/>
          </a:xfrm>
          <a:prstGeom prst="straightConnector1">
            <a:avLst/>
          </a:prstGeom>
          <a:noFill/>
          <a:ln w="19050" cap="flat" cmpd="sng" algn="ctr">
            <a:solidFill>
              <a:srgbClr val="FF0000"/>
            </a:solidFill>
            <a:prstDash val="solid"/>
            <a:miter lim="800000"/>
            <a:tailEnd type="triangle"/>
          </a:ln>
          <a:effectLst/>
        </p:spPr>
      </p:cxnSp>
      <p:cxnSp>
        <p:nvCxnSpPr>
          <p:cNvPr id="719" name="直線單箭頭接點 57">
            <a:extLst>
              <a:ext uri="{FF2B5EF4-FFF2-40B4-BE49-F238E27FC236}">
                <a16:creationId xmlns:a16="http://schemas.microsoft.com/office/drawing/2014/main" id="{5027285C-E7B6-1F6C-DD60-08868D4B3019}"/>
              </a:ext>
            </a:extLst>
          </p:cNvPr>
          <p:cNvCxnSpPr>
            <a:cxnSpLocks/>
            <a:stCxn id="708" idx="2"/>
            <a:endCxn id="722" idx="1"/>
          </p:cNvCxnSpPr>
          <p:nvPr/>
        </p:nvCxnSpPr>
        <p:spPr>
          <a:xfrm flipV="1">
            <a:off x="3589949" y="3562430"/>
            <a:ext cx="496834" cy="1907"/>
          </a:xfrm>
          <a:prstGeom prst="straightConnector1">
            <a:avLst/>
          </a:prstGeom>
          <a:noFill/>
          <a:ln w="19050" cap="flat" cmpd="sng" algn="ctr">
            <a:solidFill>
              <a:srgbClr val="FF0000"/>
            </a:solidFill>
            <a:prstDash val="solid"/>
            <a:miter lim="800000"/>
            <a:tailEnd type="triangle"/>
          </a:ln>
          <a:effectLst/>
        </p:spPr>
      </p:cxnSp>
      <p:sp>
        <p:nvSpPr>
          <p:cNvPr id="720" name="矩形: 圓角 82">
            <a:extLst>
              <a:ext uri="{FF2B5EF4-FFF2-40B4-BE49-F238E27FC236}">
                <a16:creationId xmlns:a16="http://schemas.microsoft.com/office/drawing/2014/main" id="{0F8A3BE1-025B-EDE0-FF29-EEE83A60D0A6}"/>
              </a:ext>
            </a:extLst>
          </p:cNvPr>
          <p:cNvSpPr/>
          <p:nvPr/>
        </p:nvSpPr>
        <p:spPr>
          <a:xfrm>
            <a:off x="4089310" y="2071717"/>
            <a:ext cx="2022360"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721" name="矩形: 圓角 83">
            <a:extLst>
              <a:ext uri="{FF2B5EF4-FFF2-40B4-BE49-F238E27FC236}">
                <a16:creationId xmlns:a16="http://schemas.microsoft.com/office/drawing/2014/main" id="{879EE1DC-74A6-A12D-DC50-34144247BB83}"/>
              </a:ext>
            </a:extLst>
          </p:cNvPr>
          <p:cNvSpPr/>
          <p:nvPr/>
        </p:nvSpPr>
        <p:spPr>
          <a:xfrm>
            <a:off x="4089631" y="2752442"/>
            <a:ext cx="20162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722" name="矩形: 圓角 84">
            <a:extLst>
              <a:ext uri="{FF2B5EF4-FFF2-40B4-BE49-F238E27FC236}">
                <a16:creationId xmlns:a16="http://schemas.microsoft.com/office/drawing/2014/main" id="{AB30AA67-B7ED-0D02-F2D5-118A8F9DE8DA}"/>
              </a:ext>
            </a:extLst>
          </p:cNvPr>
          <p:cNvSpPr/>
          <p:nvPr/>
        </p:nvSpPr>
        <p:spPr>
          <a:xfrm>
            <a:off x="4086783" y="3446329"/>
            <a:ext cx="19964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grpSp>
        <p:nvGrpSpPr>
          <p:cNvPr id="723" name="群組 94">
            <a:extLst>
              <a:ext uri="{FF2B5EF4-FFF2-40B4-BE49-F238E27FC236}">
                <a16:creationId xmlns:a16="http://schemas.microsoft.com/office/drawing/2014/main" id="{A645AB4C-0E7C-3CB4-466A-3DCE6680644F}"/>
              </a:ext>
            </a:extLst>
          </p:cNvPr>
          <p:cNvGrpSpPr/>
          <p:nvPr/>
        </p:nvGrpSpPr>
        <p:grpSpPr>
          <a:xfrm>
            <a:off x="6290840" y="2652832"/>
            <a:ext cx="1296000" cy="604687"/>
            <a:chOff x="623189" y="608163"/>
            <a:chExt cx="1296000" cy="604687"/>
          </a:xfrm>
          <a:solidFill>
            <a:srgbClr val="0070C0">
              <a:alpha val="50196"/>
            </a:srgbClr>
          </a:solidFill>
        </p:grpSpPr>
        <p:sp>
          <p:nvSpPr>
            <p:cNvPr id="724" name="平行四邊形 95">
              <a:extLst>
                <a:ext uri="{FF2B5EF4-FFF2-40B4-BE49-F238E27FC236}">
                  <a16:creationId xmlns:a16="http://schemas.microsoft.com/office/drawing/2014/main" id="{6AFF7124-C020-0C6D-3D0A-5E6F66CEC943}"/>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70C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25" name="平行四邊形 96">
              <a:extLst>
                <a:ext uri="{FF2B5EF4-FFF2-40B4-BE49-F238E27FC236}">
                  <a16:creationId xmlns:a16="http://schemas.microsoft.com/office/drawing/2014/main" id="{9221DDEB-CA6B-36BB-1E29-7F7190E81405}"/>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26" name="平行四邊形 97">
              <a:extLst>
                <a:ext uri="{FF2B5EF4-FFF2-40B4-BE49-F238E27FC236}">
                  <a16:creationId xmlns:a16="http://schemas.microsoft.com/office/drawing/2014/main" id="{F045396B-0CCD-F8C2-35F3-EA2109A31C3A}"/>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27" name="群組 99">
            <a:extLst>
              <a:ext uri="{FF2B5EF4-FFF2-40B4-BE49-F238E27FC236}">
                <a16:creationId xmlns:a16="http://schemas.microsoft.com/office/drawing/2014/main" id="{E78B15AA-1FF9-C771-8D35-44124FE4FCF4}"/>
              </a:ext>
            </a:extLst>
          </p:cNvPr>
          <p:cNvGrpSpPr/>
          <p:nvPr/>
        </p:nvGrpSpPr>
        <p:grpSpPr>
          <a:xfrm>
            <a:off x="6296332" y="1961801"/>
            <a:ext cx="1296000" cy="604687"/>
            <a:chOff x="623189" y="608163"/>
            <a:chExt cx="1296000" cy="604687"/>
          </a:xfrm>
          <a:solidFill>
            <a:srgbClr val="002060">
              <a:alpha val="50196"/>
            </a:srgbClr>
          </a:solidFill>
        </p:grpSpPr>
        <p:sp>
          <p:nvSpPr>
            <p:cNvPr id="728" name="平行四邊形 100">
              <a:extLst>
                <a:ext uri="{FF2B5EF4-FFF2-40B4-BE49-F238E27FC236}">
                  <a16:creationId xmlns:a16="http://schemas.microsoft.com/office/drawing/2014/main" id="{79F71EE8-586A-627C-2DCE-1EF3494591C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206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29" name="平行四邊形 101">
              <a:extLst>
                <a:ext uri="{FF2B5EF4-FFF2-40B4-BE49-F238E27FC236}">
                  <a16:creationId xmlns:a16="http://schemas.microsoft.com/office/drawing/2014/main" id="{0FDFFA82-A97E-8B77-5855-931F3C624D37}"/>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30" name="平行四邊形 102">
              <a:extLst>
                <a:ext uri="{FF2B5EF4-FFF2-40B4-BE49-F238E27FC236}">
                  <a16:creationId xmlns:a16="http://schemas.microsoft.com/office/drawing/2014/main" id="{4EFD6031-263C-E286-303E-074262F56096}"/>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731" name="群組 103">
            <a:extLst>
              <a:ext uri="{FF2B5EF4-FFF2-40B4-BE49-F238E27FC236}">
                <a16:creationId xmlns:a16="http://schemas.microsoft.com/office/drawing/2014/main" id="{501A3F9C-D3C2-A8ED-38F3-BBFDB82570E0}"/>
              </a:ext>
            </a:extLst>
          </p:cNvPr>
          <p:cNvGrpSpPr/>
          <p:nvPr/>
        </p:nvGrpSpPr>
        <p:grpSpPr>
          <a:xfrm>
            <a:off x="6283807" y="3343863"/>
            <a:ext cx="1296000" cy="604687"/>
            <a:chOff x="623189" y="608163"/>
            <a:chExt cx="1296000" cy="604687"/>
          </a:xfrm>
          <a:solidFill>
            <a:srgbClr val="00B0F0">
              <a:alpha val="50196"/>
            </a:srgbClr>
          </a:solidFill>
        </p:grpSpPr>
        <p:sp>
          <p:nvSpPr>
            <p:cNvPr id="732" name="平行四邊形 104">
              <a:extLst>
                <a:ext uri="{FF2B5EF4-FFF2-40B4-BE49-F238E27FC236}">
                  <a16:creationId xmlns:a16="http://schemas.microsoft.com/office/drawing/2014/main" id="{16AEBA5F-1E34-BF2D-4416-4B33A6C49DB0}"/>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B0F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33" name="平行四邊形 105">
              <a:extLst>
                <a:ext uri="{FF2B5EF4-FFF2-40B4-BE49-F238E27FC236}">
                  <a16:creationId xmlns:a16="http://schemas.microsoft.com/office/drawing/2014/main" id="{28F924DD-CFB8-BBBD-906C-2C04147A6056}"/>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34" name="平行四邊形 106">
              <a:extLst>
                <a:ext uri="{FF2B5EF4-FFF2-40B4-BE49-F238E27FC236}">
                  <a16:creationId xmlns:a16="http://schemas.microsoft.com/office/drawing/2014/main" id="{CC13474F-1A26-6CDC-28EC-ECB2FD590678}"/>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sp>
        <p:nvSpPr>
          <p:cNvPr id="735" name="文字方塊 107">
            <a:extLst>
              <a:ext uri="{FF2B5EF4-FFF2-40B4-BE49-F238E27FC236}">
                <a16:creationId xmlns:a16="http://schemas.microsoft.com/office/drawing/2014/main" id="{3F2EA441-B6EF-8579-BFA1-514A713FCF1D}"/>
              </a:ext>
            </a:extLst>
          </p:cNvPr>
          <p:cNvSpPr txBox="1"/>
          <p:nvPr/>
        </p:nvSpPr>
        <p:spPr>
          <a:xfrm>
            <a:off x="6240591" y="239334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36" name="文字方塊 108">
            <a:extLst>
              <a:ext uri="{FF2B5EF4-FFF2-40B4-BE49-F238E27FC236}">
                <a16:creationId xmlns:a16="http://schemas.microsoft.com/office/drawing/2014/main" id="{C48D7266-AB4A-9F1C-C523-EF3CC9DAF774}"/>
              </a:ext>
            </a:extLst>
          </p:cNvPr>
          <p:cNvSpPr txBox="1"/>
          <p:nvPr/>
        </p:nvSpPr>
        <p:spPr>
          <a:xfrm>
            <a:off x="6237474" y="3086429"/>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37" name="文字方塊 109">
            <a:extLst>
              <a:ext uri="{FF2B5EF4-FFF2-40B4-BE49-F238E27FC236}">
                <a16:creationId xmlns:a16="http://schemas.microsoft.com/office/drawing/2014/main" id="{D6BB1C60-6FE7-9A4B-21CB-38550F3FE6B3}"/>
              </a:ext>
            </a:extLst>
          </p:cNvPr>
          <p:cNvSpPr txBox="1"/>
          <p:nvPr/>
        </p:nvSpPr>
        <p:spPr>
          <a:xfrm>
            <a:off x="6237474" y="378170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cxnSp>
        <p:nvCxnSpPr>
          <p:cNvPr id="738" name="直線單箭頭接點 111">
            <a:extLst>
              <a:ext uri="{FF2B5EF4-FFF2-40B4-BE49-F238E27FC236}">
                <a16:creationId xmlns:a16="http://schemas.microsoft.com/office/drawing/2014/main" id="{76925BBF-8A6B-5A95-2A5A-E488207909AD}"/>
              </a:ext>
            </a:extLst>
          </p:cNvPr>
          <p:cNvCxnSpPr>
            <a:cxnSpLocks/>
            <a:stCxn id="720" idx="3"/>
            <a:endCxn id="728" idx="5"/>
          </p:cNvCxnSpPr>
          <p:nvPr/>
        </p:nvCxnSpPr>
        <p:spPr>
          <a:xfrm flipV="1">
            <a:off x="6111670" y="2177801"/>
            <a:ext cx="413190" cy="10017"/>
          </a:xfrm>
          <a:prstGeom prst="straightConnector1">
            <a:avLst/>
          </a:prstGeom>
          <a:noFill/>
          <a:ln w="19050" cap="flat" cmpd="sng" algn="ctr">
            <a:solidFill>
              <a:srgbClr val="FF0000"/>
            </a:solidFill>
            <a:prstDash val="solid"/>
            <a:miter lim="800000"/>
            <a:tailEnd type="triangle"/>
          </a:ln>
          <a:effectLst/>
        </p:spPr>
      </p:cxnSp>
      <p:cxnSp>
        <p:nvCxnSpPr>
          <p:cNvPr id="739" name="直線單箭頭接點 112">
            <a:extLst>
              <a:ext uri="{FF2B5EF4-FFF2-40B4-BE49-F238E27FC236}">
                <a16:creationId xmlns:a16="http://schemas.microsoft.com/office/drawing/2014/main" id="{E8042FAA-9691-B0C1-5925-881B02F94DCE}"/>
              </a:ext>
            </a:extLst>
          </p:cNvPr>
          <p:cNvCxnSpPr>
            <a:cxnSpLocks/>
            <a:stCxn id="721" idx="3"/>
            <a:endCxn id="724" idx="5"/>
          </p:cNvCxnSpPr>
          <p:nvPr/>
        </p:nvCxnSpPr>
        <p:spPr>
          <a:xfrm>
            <a:off x="6105857" y="2868543"/>
            <a:ext cx="413511" cy="289"/>
          </a:xfrm>
          <a:prstGeom prst="straightConnector1">
            <a:avLst/>
          </a:prstGeom>
          <a:noFill/>
          <a:ln w="19050" cap="flat" cmpd="sng" algn="ctr">
            <a:solidFill>
              <a:srgbClr val="FF0000"/>
            </a:solidFill>
            <a:prstDash val="solid"/>
            <a:miter lim="800000"/>
            <a:tailEnd type="triangle"/>
          </a:ln>
          <a:effectLst/>
        </p:spPr>
      </p:cxnSp>
      <p:cxnSp>
        <p:nvCxnSpPr>
          <p:cNvPr id="740" name="直線單箭頭接點 115">
            <a:extLst>
              <a:ext uri="{FF2B5EF4-FFF2-40B4-BE49-F238E27FC236}">
                <a16:creationId xmlns:a16="http://schemas.microsoft.com/office/drawing/2014/main" id="{95818D25-8DA2-D079-3F70-207D9F3846B1}"/>
              </a:ext>
            </a:extLst>
          </p:cNvPr>
          <p:cNvCxnSpPr>
            <a:cxnSpLocks/>
            <a:stCxn id="722" idx="3"/>
            <a:endCxn id="732" idx="5"/>
          </p:cNvCxnSpPr>
          <p:nvPr/>
        </p:nvCxnSpPr>
        <p:spPr>
          <a:xfrm flipV="1">
            <a:off x="6083209" y="3559863"/>
            <a:ext cx="429126" cy="2567"/>
          </a:xfrm>
          <a:prstGeom prst="straightConnector1">
            <a:avLst/>
          </a:prstGeom>
          <a:noFill/>
          <a:ln w="19050" cap="flat" cmpd="sng" algn="ctr">
            <a:solidFill>
              <a:srgbClr val="FF0000"/>
            </a:solidFill>
            <a:prstDash val="solid"/>
            <a:miter lim="800000"/>
            <a:tailEnd type="triangle"/>
          </a:ln>
          <a:effectLst/>
        </p:spPr>
      </p:cxnSp>
      <p:sp>
        <p:nvSpPr>
          <p:cNvPr id="741" name="矩形: 圓角 126">
            <a:extLst>
              <a:ext uri="{FF2B5EF4-FFF2-40B4-BE49-F238E27FC236}">
                <a16:creationId xmlns:a16="http://schemas.microsoft.com/office/drawing/2014/main" id="{52D797D9-D80B-7BE8-2A42-F1AA734DBB15}"/>
              </a:ext>
            </a:extLst>
          </p:cNvPr>
          <p:cNvSpPr/>
          <p:nvPr/>
        </p:nvSpPr>
        <p:spPr>
          <a:xfrm>
            <a:off x="8048900" y="2590553"/>
            <a:ext cx="926660" cy="579102"/>
          </a:xfrm>
          <a:prstGeom prst="roundRect">
            <a:avLst/>
          </a:prstGeom>
          <a:solidFill>
            <a:srgbClr val="70AD47">
              <a:alpha val="50196"/>
            </a:srgbClr>
          </a:solidFill>
          <a:ln w="12700" cap="flat" cmpd="sng" algn="ctr">
            <a:solidFill>
              <a:srgbClr val="70AD4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Stage Prediction</a:t>
            </a:r>
            <a:endParaRPr kumimoji="0" lang="zh-TW" altLang="en-US"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endParaRPr>
          </a:p>
        </p:txBody>
      </p:sp>
      <p:cxnSp>
        <p:nvCxnSpPr>
          <p:cNvPr id="742" name="直線單箭頭接點 122">
            <a:extLst>
              <a:ext uri="{FF2B5EF4-FFF2-40B4-BE49-F238E27FC236}">
                <a16:creationId xmlns:a16="http://schemas.microsoft.com/office/drawing/2014/main" id="{D86FA22E-D400-AF68-19A0-ADD8E8C2C0D0}"/>
              </a:ext>
            </a:extLst>
          </p:cNvPr>
          <p:cNvCxnSpPr>
            <a:cxnSpLocks/>
            <a:stCxn id="729" idx="2"/>
            <a:endCxn id="741" idx="1"/>
          </p:cNvCxnSpPr>
          <p:nvPr/>
        </p:nvCxnSpPr>
        <p:spPr>
          <a:xfrm>
            <a:off x="7364575" y="2179708"/>
            <a:ext cx="684325" cy="700396"/>
          </a:xfrm>
          <a:prstGeom prst="straightConnector1">
            <a:avLst/>
          </a:prstGeom>
          <a:noFill/>
          <a:ln w="19050" cap="flat" cmpd="sng" algn="ctr">
            <a:solidFill>
              <a:srgbClr val="FF0000"/>
            </a:solidFill>
            <a:prstDash val="solid"/>
            <a:miter lim="800000"/>
            <a:tailEnd type="triangle"/>
          </a:ln>
          <a:effectLst/>
        </p:spPr>
      </p:cxnSp>
      <p:cxnSp>
        <p:nvCxnSpPr>
          <p:cNvPr id="743" name="直線單箭頭接點 1023">
            <a:extLst>
              <a:ext uri="{FF2B5EF4-FFF2-40B4-BE49-F238E27FC236}">
                <a16:creationId xmlns:a16="http://schemas.microsoft.com/office/drawing/2014/main" id="{AD846900-7FCC-EDC2-6EDB-96B8212B408D}"/>
              </a:ext>
            </a:extLst>
          </p:cNvPr>
          <p:cNvCxnSpPr>
            <a:cxnSpLocks/>
            <a:stCxn id="725" idx="2"/>
            <a:endCxn id="741" idx="1"/>
          </p:cNvCxnSpPr>
          <p:nvPr/>
        </p:nvCxnSpPr>
        <p:spPr>
          <a:xfrm>
            <a:off x="7359083" y="2870739"/>
            <a:ext cx="689817" cy="9365"/>
          </a:xfrm>
          <a:prstGeom prst="straightConnector1">
            <a:avLst/>
          </a:prstGeom>
          <a:noFill/>
          <a:ln w="19050" cap="flat" cmpd="sng" algn="ctr">
            <a:solidFill>
              <a:srgbClr val="FF0000"/>
            </a:solidFill>
            <a:prstDash val="solid"/>
            <a:miter lim="800000"/>
            <a:tailEnd type="triangle"/>
          </a:ln>
          <a:effectLst/>
        </p:spPr>
      </p:cxnSp>
      <p:cxnSp>
        <p:nvCxnSpPr>
          <p:cNvPr id="744" name="直線單箭頭接點 1026">
            <a:extLst>
              <a:ext uri="{FF2B5EF4-FFF2-40B4-BE49-F238E27FC236}">
                <a16:creationId xmlns:a16="http://schemas.microsoft.com/office/drawing/2014/main" id="{9032D700-20C9-06CC-4C43-CA010411CC15}"/>
              </a:ext>
            </a:extLst>
          </p:cNvPr>
          <p:cNvCxnSpPr>
            <a:cxnSpLocks/>
            <a:stCxn id="733" idx="2"/>
            <a:endCxn id="741" idx="1"/>
          </p:cNvCxnSpPr>
          <p:nvPr/>
        </p:nvCxnSpPr>
        <p:spPr>
          <a:xfrm flipV="1">
            <a:off x="7352050" y="2880104"/>
            <a:ext cx="696850" cy="681666"/>
          </a:xfrm>
          <a:prstGeom prst="straightConnector1">
            <a:avLst/>
          </a:prstGeom>
          <a:noFill/>
          <a:ln w="19050" cap="flat" cmpd="sng" algn="ctr">
            <a:solidFill>
              <a:srgbClr val="FF0000"/>
            </a:solidFill>
            <a:prstDash val="solid"/>
            <a:miter lim="800000"/>
            <a:tailEnd type="triangle"/>
          </a:ln>
          <a:effectLst/>
        </p:spPr>
      </p:cxnSp>
      <p:graphicFrame>
        <p:nvGraphicFramePr>
          <p:cNvPr id="745" name="Table 283">
            <a:extLst>
              <a:ext uri="{FF2B5EF4-FFF2-40B4-BE49-F238E27FC236}">
                <a16:creationId xmlns:a16="http://schemas.microsoft.com/office/drawing/2014/main" id="{327C2FC3-3910-451F-B0EC-C8C3F1AB0DC4}"/>
              </a:ext>
            </a:extLst>
          </p:cNvPr>
          <p:cNvGraphicFramePr>
            <a:graphicFrameLocks noGrp="1"/>
          </p:cNvGraphicFramePr>
          <p:nvPr>
            <p:extLst>
              <p:ext uri="{D42A27DB-BD31-4B8C-83A1-F6EECF244321}">
                <p14:modId xmlns:p14="http://schemas.microsoft.com/office/powerpoint/2010/main" val="4281554930"/>
              </p:ext>
            </p:extLst>
          </p:nvPr>
        </p:nvGraphicFramePr>
        <p:xfrm>
          <a:off x="3789681" y="4052450"/>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t</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746" name="直線接點 75">
            <a:extLst>
              <a:ext uri="{FF2B5EF4-FFF2-40B4-BE49-F238E27FC236}">
                <a16:creationId xmlns:a16="http://schemas.microsoft.com/office/drawing/2014/main" id="{E1CF6EFC-5D39-566D-FFCA-C9959D69B547}"/>
              </a:ext>
            </a:extLst>
          </p:cNvPr>
          <p:cNvCxnSpPr>
            <a:cxnSpLocks/>
          </p:cNvCxnSpPr>
          <p:nvPr/>
        </p:nvCxnSpPr>
        <p:spPr>
          <a:xfrm>
            <a:off x="3336606" y="3753283"/>
            <a:ext cx="448385" cy="299167"/>
          </a:xfrm>
          <a:prstGeom prst="line">
            <a:avLst/>
          </a:prstGeom>
          <a:noFill/>
          <a:ln w="6350" cap="flat" cmpd="sng" algn="ctr">
            <a:solidFill>
              <a:sysClr val="windowText" lastClr="000000"/>
            </a:solidFill>
            <a:prstDash val="solid"/>
            <a:miter lim="800000"/>
          </a:ln>
          <a:effectLst/>
        </p:spPr>
      </p:cxnSp>
      <p:cxnSp>
        <p:nvCxnSpPr>
          <p:cNvPr id="747" name="直線接點 79">
            <a:extLst>
              <a:ext uri="{FF2B5EF4-FFF2-40B4-BE49-F238E27FC236}">
                <a16:creationId xmlns:a16="http://schemas.microsoft.com/office/drawing/2014/main" id="{9402C685-3C3F-234C-0A83-5E5CD2F0C1AE}"/>
              </a:ext>
            </a:extLst>
          </p:cNvPr>
          <p:cNvCxnSpPr>
            <a:cxnSpLocks/>
          </p:cNvCxnSpPr>
          <p:nvPr/>
        </p:nvCxnSpPr>
        <p:spPr>
          <a:xfrm flipH="1" flipV="1">
            <a:off x="3342960" y="3935662"/>
            <a:ext cx="442031" cy="2575416"/>
          </a:xfrm>
          <a:prstGeom prst="line">
            <a:avLst/>
          </a:prstGeom>
          <a:noFill/>
          <a:ln w="6350" cap="flat" cmpd="sng" algn="ctr">
            <a:solidFill>
              <a:sysClr val="windowText" lastClr="000000"/>
            </a:solidFill>
            <a:prstDash val="solid"/>
            <a:miter lim="800000"/>
          </a:ln>
          <a:effectLst/>
        </p:spPr>
      </p:cxnSp>
      <p:sp>
        <p:nvSpPr>
          <p:cNvPr id="748" name="矩形: 圓角 49">
            <a:extLst>
              <a:ext uri="{FF2B5EF4-FFF2-40B4-BE49-F238E27FC236}">
                <a16:creationId xmlns:a16="http://schemas.microsoft.com/office/drawing/2014/main" id="{62C9F7C8-FDE9-1BA1-30D4-E091A706550F}"/>
              </a:ext>
            </a:extLst>
          </p:cNvPr>
          <p:cNvSpPr/>
          <p:nvPr/>
        </p:nvSpPr>
        <p:spPr>
          <a:xfrm>
            <a:off x="4089631" y="1773317"/>
            <a:ext cx="2150960" cy="213570"/>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8</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49" name="矩形: 圓角 50">
            <a:extLst>
              <a:ext uri="{FF2B5EF4-FFF2-40B4-BE49-F238E27FC236}">
                <a16:creationId xmlns:a16="http://schemas.microsoft.com/office/drawing/2014/main" id="{13ACDF65-5209-0832-19C6-E1D841AFC087}"/>
              </a:ext>
            </a:extLst>
          </p:cNvPr>
          <p:cNvSpPr/>
          <p:nvPr/>
        </p:nvSpPr>
        <p:spPr>
          <a:xfrm>
            <a:off x="4089630" y="2462737"/>
            <a:ext cx="2115035" cy="210003"/>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7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50" name="矩形: 圓角 51">
            <a:extLst>
              <a:ext uri="{FF2B5EF4-FFF2-40B4-BE49-F238E27FC236}">
                <a16:creationId xmlns:a16="http://schemas.microsoft.com/office/drawing/2014/main" id="{8D6CA024-0664-C3C4-A493-3B7EF973E609}"/>
              </a:ext>
            </a:extLst>
          </p:cNvPr>
          <p:cNvSpPr/>
          <p:nvPr/>
        </p:nvSpPr>
        <p:spPr>
          <a:xfrm>
            <a:off x="4086783" y="3145590"/>
            <a:ext cx="2087470" cy="207266"/>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6</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751" name="Picture 289">
            <a:extLst>
              <a:ext uri="{FF2B5EF4-FFF2-40B4-BE49-F238E27FC236}">
                <a16:creationId xmlns:a16="http://schemas.microsoft.com/office/drawing/2014/main" id="{04C47A38-DC08-907E-1BFD-3E7041359A97}"/>
              </a:ext>
            </a:extLst>
          </p:cNvPr>
          <p:cNvPicPr>
            <a:picLocks noChangeAspect="1"/>
          </p:cNvPicPr>
          <p:nvPr/>
        </p:nvPicPr>
        <p:blipFill rotWithShape="1">
          <a:blip r:embed="rId2"/>
          <a:srcRect l="11553" r="12004"/>
          <a:stretch/>
        </p:blipFill>
        <p:spPr>
          <a:xfrm>
            <a:off x="4265837" y="4240089"/>
            <a:ext cx="2952598" cy="2212647"/>
          </a:xfrm>
          <a:prstGeom prst="rect">
            <a:avLst/>
          </a:prstGeom>
        </p:spPr>
      </p:pic>
      <p:graphicFrame>
        <p:nvGraphicFramePr>
          <p:cNvPr id="752" name="Table 290">
            <a:extLst>
              <a:ext uri="{FF2B5EF4-FFF2-40B4-BE49-F238E27FC236}">
                <a16:creationId xmlns:a16="http://schemas.microsoft.com/office/drawing/2014/main" id="{A93190EE-C154-CFFC-7574-81FDA59DD93C}"/>
              </a:ext>
            </a:extLst>
          </p:cNvPr>
          <p:cNvGraphicFramePr>
            <a:graphicFrameLocks noGrp="1"/>
          </p:cNvGraphicFramePr>
          <p:nvPr>
            <p:extLst>
              <p:ext uri="{D42A27DB-BD31-4B8C-83A1-F6EECF244321}">
                <p14:modId xmlns:p14="http://schemas.microsoft.com/office/powerpoint/2010/main" val="1416206851"/>
              </p:ext>
            </p:extLst>
          </p:nvPr>
        </p:nvGraphicFramePr>
        <p:xfrm>
          <a:off x="7566127" y="4037417"/>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753" name="直線接點 75">
            <a:extLst>
              <a:ext uri="{FF2B5EF4-FFF2-40B4-BE49-F238E27FC236}">
                <a16:creationId xmlns:a16="http://schemas.microsoft.com/office/drawing/2014/main" id="{5936D162-941A-AC23-A68A-CBA2C31F0FBC}"/>
              </a:ext>
            </a:extLst>
          </p:cNvPr>
          <p:cNvCxnSpPr>
            <a:cxnSpLocks/>
          </p:cNvCxnSpPr>
          <p:nvPr/>
        </p:nvCxnSpPr>
        <p:spPr>
          <a:xfrm>
            <a:off x="7113052" y="3738250"/>
            <a:ext cx="448385" cy="299167"/>
          </a:xfrm>
          <a:prstGeom prst="line">
            <a:avLst/>
          </a:prstGeom>
          <a:noFill/>
          <a:ln w="6350" cap="flat" cmpd="sng" algn="ctr">
            <a:solidFill>
              <a:sysClr val="windowText" lastClr="000000"/>
            </a:solidFill>
            <a:prstDash val="solid"/>
            <a:miter lim="800000"/>
          </a:ln>
          <a:effectLst/>
        </p:spPr>
      </p:cxnSp>
      <p:cxnSp>
        <p:nvCxnSpPr>
          <p:cNvPr id="754" name="直線接點 79">
            <a:extLst>
              <a:ext uri="{FF2B5EF4-FFF2-40B4-BE49-F238E27FC236}">
                <a16:creationId xmlns:a16="http://schemas.microsoft.com/office/drawing/2014/main" id="{98B73257-96C0-E52E-95A6-BFFD80CBE023}"/>
              </a:ext>
            </a:extLst>
          </p:cNvPr>
          <p:cNvCxnSpPr>
            <a:cxnSpLocks/>
          </p:cNvCxnSpPr>
          <p:nvPr/>
        </p:nvCxnSpPr>
        <p:spPr>
          <a:xfrm flipH="1" flipV="1">
            <a:off x="7119406" y="3920629"/>
            <a:ext cx="442031" cy="2575416"/>
          </a:xfrm>
          <a:prstGeom prst="line">
            <a:avLst/>
          </a:prstGeom>
          <a:noFill/>
          <a:ln w="6350" cap="flat" cmpd="sng" algn="ctr">
            <a:solidFill>
              <a:sysClr val="windowText" lastClr="000000"/>
            </a:solidFill>
            <a:prstDash val="solid"/>
            <a:miter lim="800000"/>
          </a:ln>
          <a:effectLst/>
        </p:spPr>
      </p:cxnSp>
      <p:cxnSp>
        <p:nvCxnSpPr>
          <p:cNvPr id="755" name="Straight Arrow Connector 293">
            <a:extLst>
              <a:ext uri="{FF2B5EF4-FFF2-40B4-BE49-F238E27FC236}">
                <a16:creationId xmlns:a16="http://schemas.microsoft.com/office/drawing/2014/main" id="{172FC5A1-6198-F076-9137-73BB4DE34464}"/>
              </a:ext>
            </a:extLst>
          </p:cNvPr>
          <p:cNvCxnSpPr>
            <a:cxnSpLocks/>
            <a:stCxn id="748" idx="2"/>
            <a:endCxn id="720" idx="0"/>
          </p:cNvCxnSpPr>
          <p:nvPr/>
        </p:nvCxnSpPr>
        <p:spPr>
          <a:xfrm flipH="1">
            <a:off x="5100490" y="1986887"/>
            <a:ext cx="64621" cy="84830"/>
          </a:xfrm>
          <a:prstGeom prst="straightConnector1">
            <a:avLst/>
          </a:prstGeom>
          <a:noFill/>
          <a:ln w="6350" cap="flat" cmpd="sng" algn="ctr">
            <a:solidFill>
              <a:srgbClr val="4472C4"/>
            </a:solidFill>
            <a:prstDash val="solid"/>
            <a:miter lim="800000"/>
            <a:tailEnd type="triangle"/>
          </a:ln>
          <a:effectLst/>
        </p:spPr>
      </p:cxnSp>
      <p:cxnSp>
        <p:nvCxnSpPr>
          <p:cNvPr id="756" name="Straight Arrow Connector 294">
            <a:extLst>
              <a:ext uri="{FF2B5EF4-FFF2-40B4-BE49-F238E27FC236}">
                <a16:creationId xmlns:a16="http://schemas.microsoft.com/office/drawing/2014/main" id="{EC891A00-5FCD-F7EA-D531-15DEBBC7ECD7}"/>
              </a:ext>
            </a:extLst>
          </p:cNvPr>
          <p:cNvCxnSpPr>
            <a:cxnSpLocks/>
            <a:stCxn id="749" idx="2"/>
            <a:endCxn id="721" idx="0"/>
          </p:cNvCxnSpPr>
          <p:nvPr/>
        </p:nvCxnSpPr>
        <p:spPr>
          <a:xfrm flipH="1">
            <a:off x="5097744" y="2672740"/>
            <a:ext cx="49404" cy="79702"/>
          </a:xfrm>
          <a:prstGeom prst="straightConnector1">
            <a:avLst/>
          </a:prstGeom>
          <a:noFill/>
          <a:ln w="6350" cap="flat" cmpd="sng" algn="ctr">
            <a:solidFill>
              <a:srgbClr val="4472C4"/>
            </a:solidFill>
            <a:prstDash val="solid"/>
            <a:miter lim="800000"/>
            <a:tailEnd type="triangle"/>
          </a:ln>
          <a:effectLst/>
        </p:spPr>
      </p:cxnSp>
      <p:cxnSp>
        <p:nvCxnSpPr>
          <p:cNvPr id="757" name="Straight Arrow Connector 295">
            <a:extLst>
              <a:ext uri="{FF2B5EF4-FFF2-40B4-BE49-F238E27FC236}">
                <a16:creationId xmlns:a16="http://schemas.microsoft.com/office/drawing/2014/main" id="{C2032E40-2F1D-0B91-70A2-F192CE982433}"/>
              </a:ext>
            </a:extLst>
          </p:cNvPr>
          <p:cNvCxnSpPr>
            <a:cxnSpLocks/>
            <a:stCxn id="750" idx="2"/>
            <a:endCxn id="722" idx="0"/>
          </p:cNvCxnSpPr>
          <p:nvPr/>
        </p:nvCxnSpPr>
        <p:spPr>
          <a:xfrm flipH="1">
            <a:off x="5084996" y="3352856"/>
            <a:ext cx="45522" cy="93473"/>
          </a:xfrm>
          <a:prstGeom prst="straightConnector1">
            <a:avLst/>
          </a:prstGeom>
          <a:noFill/>
          <a:ln w="6350" cap="flat" cmpd="sng" algn="ctr">
            <a:solidFill>
              <a:srgbClr val="4472C4"/>
            </a:solidFill>
            <a:prstDash val="solid"/>
            <a:miter lim="800000"/>
            <a:tailEnd type="triangle"/>
          </a:ln>
          <a:effectLst/>
        </p:spPr>
      </p:cxnSp>
      <p:cxnSp>
        <p:nvCxnSpPr>
          <p:cNvPr id="758" name="Straight Arrow Connector 296">
            <a:extLst>
              <a:ext uri="{FF2B5EF4-FFF2-40B4-BE49-F238E27FC236}">
                <a16:creationId xmlns:a16="http://schemas.microsoft.com/office/drawing/2014/main" id="{2B58FB2D-58A9-1F7A-7F14-AFA164896659}"/>
              </a:ext>
            </a:extLst>
          </p:cNvPr>
          <p:cNvCxnSpPr>
            <a:cxnSpLocks/>
            <a:stCxn id="722" idx="2"/>
          </p:cNvCxnSpPr>
          <p:nvPr/>
        </p:nvCxnSpPr>
        <p:spPr>
          <a:xfrm>
            <a:off x="5084996" y="3678531"/>
            <a:ext cx="789344" cy="1075283"/>
          </a:xfrm>
          <a:prstGeom prst="straightConnector1">
            <a:avLst/>
          </a:prstGeom>
          <a:noFill/>
          <a:ln w="6350" cap="flat" cmpd="sng" algn="ctr">
            <a:solidFill>
              <a:srgbClr val="4472C4"/>
            </a:solidFill>
            <a:prstDash val="solid"/>
            <a:miter lim="800000"/>
            <a:tailEnd type="triangle"/>
          </a:ln>
          <a:effectLst/>
        </p:spPr>
      </p:cxnSp>
      <p:sp>
        <p:nvSpPr>
          <p:cNvPr id="759" name="Rectangle 297">
            <a:extLst>
              <a:ext uri="{FF2B5EF4-FFF2-40B4-BE49-F238E27FC236}">
                <a16:creationId xmlns:a16="http://schemas.microsoft.com/office/drawing/2014/main" id="{D05CD0BB-5B42-05A5-D7EE-75B67D39B55C}"/>
              </a:ext>
            </a:extLst>
          </p:cNvPr>
          <p:cNvSpPr/>
          <p:nvPr/>
        </p:nvSpPr>
        <p:spPr>
          <a:xfrm>
            <a:off x="5385998" y="530456"/>
            <a:ext cx="3589562" cy="1015663"/>
          </a:xfrm>
          <a:prstGeom prst="rect">
            <a:avLst/>
          </a:prstGeom>
        </p:spPr>
        <p:txBody>
          <a:bodyPr wrap="square">
            <a:spAutoFit/>
          </a:bodyPr>
          <a:lstStyle/>
          <a:p>
            <a:pPr marL="171450" indent="-171450">
              <a:buFont typeface="Arial" panose="020B0604020202020204" pitchFamily="34" charset="0"/>
              <a:buChar char="•"/>
            </a:pPr>
            <a:r>
              <a:rPr lang="en-US" sz="1200" dirty="0">
                <a:solidFill>
                  <a:prstClr val="black"/>
                </a:solidFill>
                <a:latin typeface="Calibri" panose="020F0502020204030204"/>
              </a:rPr>
              <a:t>4 predicted </a:t>
            </a:r>
            <a:r>
              <a:rPr lang="en-US" sz="1200" dirty="0" err="1">
                <a:solidFill>
                  <a:prstClr val="black"/>
                </a:solidFill>
                <a:latin typeface="Calibri" panose="020F0502020204030204"/>
              </a:rPr>
              <a:t>Bbox</a:t>
            </a:r>
            <a:r>
              <a:rPr lang="en-US" sz="1200" dirty="0">
                <a:solidFill>
                  <a:prstClr val="black"/>
                </a:solidFill>
                <a:latin typeface="Calibri" panose="020F0502020204030204"/>
              </a:rPr>
              <a:t> offsets: </a:t>
            </a:r>
            <a:r>
              <a:rPr lang="en-US" sz="1200" dirty="0" err="1">
                <a:solidFill>
                  <a:prstClr val="black"/>
                </a:solidFill>
                <a:latin typeface="Calibri" panose="020F0502020204030204"/>
              </a:rPr>
              <a:t>t</a:t>
            </a:r>
            <a:r>
              <a:rPr lang="en-US" sz="1200" baseline="-25000" dirty="0" err="1">
                <a:solidFill>
                  <a:prstClr val="black"/>
                </a:solidFill>
                <a:latin typeface="Calibri" panose="020F0502020204030204"/>
              </a:rPr>
              <a:t>x</a:t>
            </a:r>
            <a:r>
              <a:rPr lang="en-US" sz="1200" dirty="0">
                <a:solidFill>
                  <a:prstClr val="black"/>
                </a:solidFill>
                <a:latin typeface="Calibri" panose="020F0502020204030204"/>
              </a:rPr>
              <a:t>, t</a:t>
            </a:r>
            <a:r>
              <a:rPr lang="en-US" sz="1200" baseline="-25000" dirty="0">
                <a:solidFill>
                  <a:prstClr val="black"/>
                </a:solidFill>
                <a:latin typeface="Calibri" panose="020F0502020204030204"/>
              </a:rPr>
              <a:t>y</a:t>
            </a:r>
            <a:r>
              <a:rPr lang="en-US" sz="1200" dirty="0">
                <a:solidFill>
                  <a:prstClr val="black"/>
                </a:solidFill>
                <a:latin typeface="Calibri" panose="020F0502020204030204"/>
              </a:rPr>
              <a:t>, </a:t>
            </a:r>
            <a:r>
              <a:rPr lang="en-US" sz="1200" dirty="0" err="1">
                <a:solidFill>
                  <a:prstClr val="black"/>
                </a:solidFill>
                <a:latin typeface="Calibri" panose="020F0502020204030204"/>
              </a:rPr>
              <a:t>t</a:t>
            </a:r>
            <a:r>
              <a:rPr lang="en-US" sz="1200" baseline="-25000" dirty="0" err="1">
                <a:solidFill>
                  <a:prstClr val="black"/>
                </a:solidFill>
                <a:latin typeface="Calibri" panose="020F0502020204030204"/>
              </a:rPr>
              <a:t>w</a:t>
            </a:r>
            <a:r>
              <a:rPr lang="en-US" sz="1200" dirty="0">
                <a:solidFill>
                  <a:prstClr val="black"/>
                </a:solidFill>
                <a:latin typeface="Calibri" panose="020F0502020204030204"/>
              </a:rPr>
              <a:t>, </a:t>
            </a:r>
            <a:r>
              <a:rPr lang="en-US" sz="1200" dirty="0" err="1">
                <a:solidFill>
                  <a:prstClr val="black"/>
                </a:solidFill>
                <a:latin typeface="Calibri" panose="020F0502020204030204"/>
              </a:rPr>
              <a:t>t</a:t>
            </a:r>
            <a:r>
              <a:rPr lang="en-US" sz="1200" baseline="-25000" dirty="0" err="1">
                <a:solidFill>
                  <a:prstClr val="black"/>
                </a:solidFill>
                <a:latin typeface="Calibri" panose="020F0502020204030204"/>
              </a:rPr>
              <a:t>h</a:t>
            </a:r>
            <a:endParaRPr lang="en-US" sz="1200" baseline="-25000" dirty="0">
              <a:solidFill>
                <a:prstClr val="black"/>
              </a:solidFill>
              <a:latin typeface="Calibri" panose="020F0502020204030204"/>
            </a:endParaRPr>
          </a:p>
          <a:p>
            <a:pPr marL="171450" indent="-171450">
              <a:buFont typeface="Arial" panose="020B0604020202020204" pitchFamily="34" charset="0"/>
              <a:buChar char="•"/>
            </a:pPr>
            <a:r>
              <a:rPr lang="en-US" sz="1200" dirty="0">
                <a:solidFill>
                  <a:prstClr val="black"/>
                </a:solidFill>
                <a:latin typeface="Calibri" panose="020F0502020204030204"/>
              </a:rPr>
              <a:t>Confident score: c</a:t>
            </a:r>
          </a:p>
          <a:p>
            <a:pPr marL="171450" indent="-171450">
              <a:buFont typeface="Arial" panose="020B0604020202020204" pitchFamily="34" charset="0"/>
              <a:buChar char="•"/>
            </a:pPr>
            <a:r>
              <a:rPr lang="en-US" sz="1200" dirty="0">
                <a:solidFill>
                  <a:prstClr val="black"/>
                </a:solidFill>
                <a:latin typeface="Calibri" panose="020F0502020204030204"/>
              </a:rPr>
              <a:t>4 defect type of class probability: pc</a:t>
            </a:r>
            <a:r>
              <a:rPr lang="en-US" sz="1200" baseline="-25000" dirty="0">
                <a:solidFill>
                  <a:prstClr val="black"/>
                </a:solidFill>
                <a:latin typeface="Calibri" panose="020F0502020204030204"/>
              </a:rPr>
              <a:t>0 </a:t>
            </a:r>
            <a:r>
              <a:rPr lang="en-US" sz="1200" dirty="0">
                <a:solidFill>
                  <a:prstClr val="black"/>
                </a:solidFill>
                <a:latin typeface="Calibri" panose="020F0502020204030204"/>
              </a:rPr>
              <a:t>,pc</a:t>
            </a:r>
            <a:r>
              <a:rPr lang="en-US" sz="1200" baseline="-25000" dirty="0">
                <a:solidFill>
                  <a:prstClr val="black"/>
                </a:solidFill>
                <a:latin typeface="Calibri" panose="020F0502020204030204"/>
              </a:rPr>
              <a:t>1</a:t>
            </a:r>
            <a:r>
              <a:rPr lang="en-US" sz="1200" dirty="0">
                <a:solidFill>
                  <a:prstClr val="black"/>
                </a:solidFill>
                <a:latin typeface="Calibri" panose="020F0502020204030204"/>
              </a:rPr>
              <a:t>, pc</a:t>
            </a:r>
            <a:r>
              <a:rPr lang="en-US" sz="1200" baseline="-25000" dirty="0">
                <a:solidFill>
                  <a:prstClr val="black"/>
                </a:solidFill>
                <a:latin typeface="Calibri" panose="020F0502020204030204"/>
              </a:rPr>
              <a:t>2</a:t>
            </a:r>
            <a:r>
              <a:rPr lang="en-US" sz="1200" dirty="0">
                <a:solidFill>
                  <a:prstClr val="black"/>
                </a:solidFill>
                <a:latin typeface="Calibri" panose="020F0502020204030204"/>
              </a:rPr>
              <a:t>, pc</a:t>
            </a:r>
            <a:r>
              <a:rPr lang="en-US" sz="1200" baseline="-25000" dirty="0">
                <a:solidFill>
                  <a:prstClr val="black"/>
                </a:solidFill>
                <a:latin typeface="Calibri" panose="020F0502020204030204"/>
              </a:rPr>
              <a:t>3</a:t>
            </a:r>
          </a:p>
          <a:p>
            <a:pPr marL="171450" indent="-171450">
              <a:buFont typeface="Arial" panose="020B0604020202020204" pitchFamily="34" charset="0"/>
              <a:buChar char="•"/>
            </a:pPr>
            <a:r>
              <a:rPr lang="en-US" sz="1200" dirty="0">
                <a:solidFill>
                  <a:prstClr val="black"/>
                </a:solidFill>
                <a:latin typeface="Calibri" panose="020F0502020204030204"/>
              </a:rPr>
              <a:t>Pre-defined anchor box size: p</a:t>
            </a:r>
            <a:r>
              <a:rPr lang="en-US" sz="1200" baseline="-25000" dirty="0">
                <a:solidFill>
                  <a:prstClr val="black"/>
                </a:solidFill>
                <a:latin typeface="Calibri" panose="020F0502020204030204"/>
              </a:rPr>
              <a:t>w</a:t>
            </a:r>
            <a:r>
              <a:rPr lang="en-US" sz="1200" dirty="0">
                <a:solidFill>
                  <a:prstClr val="black"/>
                </a:solidFill>
                <a:latin typeface="Calibri" panose="020F0502020204030204"/>
              </a:rPr>
              <a:t>, </a:t>
            </a:r>
            <a:r>
              <a:rPr lang="en-US" sz="1200" dirty="0" err="1">
                <a:solidFill>
                  <a:prstClr val="black"/>
                </a:solidFill>
                <a:latin typeface="Calibri" panose="020F0502020204030204"/>
              </a:rPr>
              <a:t>p</a:t>
            </a:r>
            <a:r>
              <a:rPr lang="en-US" sz="1200" baseline="-25000" dirty="0" err="1">
                <a:solidFill>
                  <a:prstClr val="black"/>
                </a:solidFill>
                <a:latin typeface="Calibri" panose="020F0502020204030204"/>
              </a:rPr>
              <a:t>h</a:t>
            </a:r>
            <a:endParaRPr lang="en-US" sz="1200" dirty="0">
              <a:solidFill>
                <a:prstClr val="black"/>
              </a:solidFill>
              <a:latin typeface="Calibri" panose="020F0502020204030204"/>
            </a:endParaRPr>
          </a:p>
          <a:p>
            <a:pPr marL="171450" indent="-171450">
              <a:buFont typeface="Arial" panose="020B0604020202020204" pitchFamily="34" charset="0"/>
              <a:buChar char="•"/>
            </a:pPr>
            <a:r>
              <a:rPr lang="en-US" sz="1200" dirty="0">
                <a:solidFill>
                  <a:prstClr val="black"/>
                </a:solidFill>
                <a:latin typeface="Calibri" panose="020F0502020204030204"/>
              </a:rPr>
              <a:t>4 output </a:t>
            </a:r>
            <a:r>
              <a:rPr lang="en-US" sz="1200" dirty="0" err="1">
                <a:solidFill>
                  <a:prstClr val="black"/>
                </a:solidFill>
                <a:latin typeface="Calibri" panose="020F0502020204030204"/>
              </a:rPr>
              <a:t>Bbox</a:t>
            </a:r>
            <a:r>
              <a:rPr lang="en-US" sz="1200" dirty="0">
                <a:solidFill>
                  <a:prstClr val="black"/>
                </a:solidFill>
                <a:latin typeface="Calibri" panose="020F0502020204030204"/>
              </a:rPr>
              <a:t> coordinates: b</a:t>
            </a:r>
            <a:r>
              <a:rPr lang="en-US" sz="1200" baseline="-25000" dirty="0">
                <a:solidFill>
                  <a:prstClr val="black"/>
                </a:solidFill>
                <a:latin typeface="Calibri" panose="020F0502020204030204"/>
              </a:rPr>
              <a:t>x</a:t>
            </a:r>
            <a:r>
              <a:rPr lang="en-US" sz="1200" dirty="0">
                <a:solidFill>
                  <a:prstClr val="black"/>
                </a:solidFill>
                <a:latin typeface="Calibri" panose="020F0502020204030204"/>
              </a:rPr>
              <a:t>, b</a:t>
            </a:r>
            <a:r>
              <a:rPr lang="en-US" sz="1200" baseline="-25000" dirty="0">
                <a:solidFill>
                  <a:prstClr val="black"/>
                </a:solidFill>
                <a:latin typeface="Calibri" panose="020F0502020204030204"/>
              </a:rPr>
              <a:t>y</a:t>
            </a:r>
            <a:r>
              <a:rPr lang="en-US" sz="1200" dirty="0">
                <a:solidFill>
                  <a:prstClr val="black"/>
                </a:solidFill>
                <a:latin typeface="Calibri" panose="020F0502020204030204"/>
              </a:rPr>
              <a:t>, </a:t>
            </a:r>
            <a:r>
              <a:rPr lang="en-US" sz="1200" dirty="0" err="1">
                <a:solidFill>
                  <a:prstClr val="black"/>
                </a:solidFill>
                <a:latin typeface="Calibri" panose="020F0502020204030204"/>
              </a:rPr>
              <a:t>b</a:t>
            </a:r>
            <a:r>
              <a:rPr lang="en-US" sz="1200" baseline="-25000" dirty="0" err="1">
                <a:solidFill>
                  <a:prstClr val="black"/>
                </a:solidFill>
                <a:latin typeface="Calibri" panose="020F0502020204030204"/>
              </a:rPr>
              <a:t>w</a:t>
            </a:r>
            <a:r>
              <a:rPr lang="en-US" sz="1200" dirty="0">
                <a:solidFill>
                  <a:prstClr val="black"/>
                </a:solidFill>
                <a:latin typeface="Calibri" panose="020F0502020204030204"/>
              </a:rPr>
              <a:t>, </a:t>
            </a:r>
            <a:r>
              <a:rPr lang="en-US" sz="1200" dirty="0" err="1">
                <a:solidFill>
                  <a:prstClr val="black"/>
                </a:solidFill>
                <a:latin typeface="Calibri" panose="020F0502020204030204"/>
              </a:rPr>
              <a:t>b</a:t>
            </a:r>
            <a:r>
              <a:rPr lang="en-US" sz="1200" baseline="-25000" dirty="0" err="1">
                <a:solidFill>
                  <a:prstClr val="black"/>
                </a:solidFill>
                <a:latin typeface="Calibri" panose="020F0502020204030204"/>
              </a:rPr>
              <a:t>h</a:t>
            </a:r>
            <a:r>
              <a:rPr lang="en-US" sz="1200" dirty="0">
                <a:solidFill>
                  <a:prstClr val="black"/>
                </a:solidFill>
                <a:latin typeface="Calibri" panose="020F0502020204030204"/>
              </a:rPr>
              <a:t> </a:t>
            </a:r>
          </a:p>
        </p:txBody>
      </p:sp>
      <p:sp>
        <p:nvSpPr>
          <p:cNvPr id="760" name="文字方塊 112">
            <a:extLst>
              <a:ext uri="{FF2B5EF4-FFF2-40B4-BE49-F238E27FC236}">
                <a16:creationId xmlns:a16="http://schemas.microsoft.com/office/drawing/2014/main" id="{1E4C0264-58E9-6F49-F342-BB2D682DF796}"/>
              </a:ext>
            </a:extLst>
          </p:cNvPr>
          <p:cNvSpPr txBox="1"/>
          <p:nvPr/>
        </p:nvSpPr>
        <p:spPr>
          <a:xfrm>
            <a:off x="83558" y="2193502"/>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3: Large Object Detector</a:t>
            </a:r>
            <a:endParaRPr lang="zh-TW" altLang="en-US" sz="1050" b="1" dirty="0">
              <a:solidFill>
                <a:srgbClr val="00B0F0"/>
              </a:solidFill>
              <a:latin typeface="Calibri" panose="020F0502020204030204"/>
            </a:endParaRPr>
          </a:p>
        </p:txBody>
      </p:sp>
      <p:sp>
        <p:nvSpPr>
          <p:cNvPr id="761" name="Rectangle 299">
            <a:extLst>
              <a:ext uri="{FF2B5EF4-FFF2-40B4-BE49-F238E27FC236}">
                <a16:creationId xmlns:a16="http://schemas.microsoft.com/office/drawing/2014/main" id="{4E2D32D7-D439-BF37-7B6E-B2670645696D}"/>
              </a:ext>
            </a:extLst>
          </p:cNvPr>
          <p:cNvSpPr/>
          <p:nvPr/>
        </p:nvSpPr>
        <p:spPr>
          <a:xfrm>
            <a:off x="7949359" y="3176315"/>
            <a:ext cx="1299749" cy="1107996"/>
          </a:xfrm>
          <a:prstGeom prst="rect">
            <a:avLst/>
          </a:prstGeom>
        </p:spPr>
        <p:txBody>
          <a:bodyPr wrap="square">
            <a:spAutoFit/>
          </a:bodyPr>
          <a:lstStyle/>
          <a:p>
            <a:r>
              <a:rPr lang="en-US" sz="1100" dirty="0">
                <a:solidFill>
                  <a:srgbClr val="FF0000"/>
                </a:solidFill>
                <a:latin typeface="Calibri" panose="020F0502020204030204"/>
              </a:rPr>
              <a:t>After merging from 3 stage (3 scales), the NMS process will be applied to suppress the overlapping boxes</a:t>
            </a:r>
          </a:p>
        </p:txBody>
      </p:sp>
      <p:sp>
        <p:nvSpPr>
          <p:cNvPr id="762" name="Arrow: Right 300">
            <a:extLst>
              <a:ext uri="{FF2B5EF4-FFF2-40B4-BE49-F238E27FC236}">
                <a16:creationId xmlns:a16="http://schemas.microsoft.com/office/drawing/2014/main" id="{82CF0199-89AB-798E-5836-F63C8F505605}"/>
              </a:ext>
            </a:extLst>
          </p:cNvPr>
          <p:cNvSpPr/>
          <p:nvPr/>
        </p:nvSpPr>
        <p:spPr>
          <a:xfrm>
            <a:off x="678691" y="2537935"/>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3" name="群組 18">
            <a:extLst>
              <a:ext uri="{FF2B5EF4-FFF2-40B4-BE49-F238E27FC236}">
                <a16:creationId xmlns:a16="http://schemas.microsoft.com/office/drawing/2014/main" id="{E5137CCD-A0C5-9BE6-08B8-6B527A5A3603}"/>
              </a:ext>
            </a:extLst>
          </p:cNvPr>
          <p:cNvGrpSpPr/>
          <p:nvPr/>
        </p:nvGrpSpPr>
        <p:grpSpPr>
          <a:xfrm>
            <a:off x="817607" y="4257769"/>
            <a:ext cx="1504504" cy="701970"/>
            <a:chOff x="623189" y="608163"/>
            <a:chExt cx="1296000" cy="604687"/>
          </a:xfrm>
          <a:solidFill>
            <a:srgbClr val="00B0F0">
              <a:alpha val="50196"/>
            </a:srgbClr>
          </a:solidFill>
        </p:grpSpPr>
        <p:sp>
          <p:nvSpPr>
            <p:cNvPr id="764" name="平行四邊形 19">
              <a:extLst>
                <a:ext uri="{FF2B5EF4-FFF2-40B4-BE49-F238E27FC236}">
                  <a16:creationId xmlns:a16="http://schemas.microsoft.com/office/drawing/2014/main" id="{D3C7883D-A6FC-134D-6156-B2DC6CD6293F}"/>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65" name="平行四邊形 20">
              <a:extLst>
                <a:ext uri="{FF2B5EF4-FFF2-40B4-BE49-F238E27FC236}">
                  <a16:creationId xmlns:a16="http://schemas.microsoft.com/office/drawing/2014/main" id="{DAEB8960-27EB-0DCA-D11E-2BEE58A3154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66" name="平行四邊形 21">
              <a:extLst>
                <a:ext uri="{FF2B5EF4-FFF2-40B4-BE49-F238E27FC236}">
                  <a16:creationId xmlns:a16="http://schemas.microsoft.com/office/drawing/2014/main" id="{BDAA9BBB-231E-3A53-8412-DFD8A0864CA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767" name="群組 14">
            <a:extLst>
              <a:ext uri="{FF2B5EF4-FFF2-40B4-BE49-F238E27FC236}">
                <a16:creationId xmlns:a16="http://schemas.microsoft.com/office/drawing/2014/main" id="{0D796A34-19D3-24AC-E80B-E6765790B7C5}"/>
              </a:ext>
            </a:extLst>
          </p:cNvPr>
          <p:cNvGrpSpPr/>
          <p:nvPr/>
        </p:nvGrpSpPr>
        <p:grpSpPr>
          <a:xfrm>
            <a:off x="817607" y="4086319"/>
            <a:ext cx="1504504" cy="701970"/>
            <a:chOff x="623189" y="608163"/>
            <a:chExt cx="1296000" cy="604687"/>
          </a:xfrm>
          <a:solidFill>
            <a:srgbClr val="0070C0">
              <a:alpha val="50196"/>
            </a:srgbClr>
          </a:solidFill>
        </p:grpSpPr>
        <p:sp>
          <p:nvSpPr>
            <p:cNvPr id="768" name="平行四邊形 15">
              <a:extLst>
                <a:ext uri="{FF2B5EF4-FFF2-40B4-BE49-F238E27FC236}">
                  <a16:creationId xmlns:a16="http://schemas.microsoft.com/office/drawing/2014/main" id="{C8BEA72D-8927-4380-31E8-BD3B0D03DF5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69" name="平行四邊形 16">
              <a:extLst>
                <a:ext uri="{FF2B5EF4-FFF2-40B4-BE49-F238E27FC236}">
                  <a16:creationId xmlns:a16="http://schemas.microsoft.com/office/drawing/2014/main" id="{9EBBD879-65D6-DFDD-E7CD-7BA8A1A9F9D3}"/>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70" name="平行四邊形 17">
              <a:extLst>
                <a:ext uri="{FF2B5EF4-FFF2-40B4-BE49-F238E27FC236}">
                  <a16:creationId xmlns:a16="http://schemas.microsoft.com/office/drawing/2014/main" id="{8595DF21-0178-9558-648A-60B9A920B6D9}"/>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71" name="群組 13">
            <a:extLst>
              <a:ext uri="{FF2B5EF4-FFF2-40B4-BE49-F238E27FC236}">
                <a16:creationId xmlns:a16="http://schemas.microsoft.com/office/drawing/2014/main" id="{C7F3F324-7964-AC30-4723-91019CE5C9D2}"/>
              </a:ext>
            </a:extLst>
          </p:cNvPr>
          <p:cNvGrpSpPr/>
          <p:nvPr/>
        </p:nvGrpSpPr>
        <p:grpSpPr>
          <a:xfrm>
            <a:off x="817607" y="3914869"/>
            <a:ext cx="1504504" cy="701970"/>
            <a:chOff x="623189" y="608163"/>
            <a:chExt cx="1296000" cy="604687"/>
          </a:xfrm>
          <a:solidFill>
            <a:srgbClr val="002060">
              <a:alpha val="50196"/>
            </a:srgbClr>
          </a:solidFill>
        </p:grpSpPr>
        <p:sp>
          <p:nvSpPr>
            <p:cNvPr id="772" name="平行四邊形 6">
              <a:extLst>
                <a:ext uri="{FF2B5EF4-FFF2-40B4-BE49-F238E27FC236}">
                  <a16:creationId xmlns:a16="http://schemas.microsoft.com/office/drawing/2014/main" id="{DAA6D4C8-4386-DBE0-DCAA-A7AE17B39D88}"/>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4</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73" name="平行四邊形 11">
              <a:extLst>
                <a:ext uri="{FF2B5EF4-FFF2-40B4-BE49-F238E27FC236}">
                  <a16:creationId xmlns:a16="http://schemas.microsoft.com/office/drawing/2014/main" id="{C4F52DF5-A4D6-B999-B034-FD9265F1619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74" name="平行四邊形 12">
              <a:extLst>
                <a:ext uri="{FF2B5EF4-FFF2-40B4-BE49-F238E27FC236}">
                  <a16:creationId xmlns:a16="http://schemas.microsoft.com/office/drawing/2014/main" id="{B906CD35-0FC9-45C3-256D-21312B8ACC28}"/>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775" name="文字方塊 22">
            <a:extLst>
              <a:ext uri="{FF2B5EF4-FFF2-40B4-BE49-F238E27FC236}">
                <a16:creationId xmlns:a16="http://schemas.microsoft.com/office/drawing/2014/main" id="{111B2966-12E9-EBB7-C3B6-E64B3F762CB4}"/>
              </a:ext>
            </a:extLst>
          </p:cNvPr>
          <p:cNvSpPr txBox="1"/>
          <p:nvPr/>
        </p:nvSpPr>
        <p:spPr>
          <a:xfrm>
            <a:off x="758021" y="4917290"/>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38x38x27c</a:t>
            </a:r>
            <a:endParaRPr lang="zh-TW" altLang="en-US" sz="800" dirty="0">
              <a:solidFill>
                <a:prstClr val="black"/>
              </a:solidFill>
              <a:latin typeface="Calibri" panose="020F0502020204030204"/>
            </a:endParaRPr>
          </a:p>
        </p:txBody>
      </p:sp>
      <p:sp>
        <p:nvSpPr>
          <p:cNvPr id="776" name="文字方塊 112">
            <a:extLst>
              <a:ext uri="{FF2B5EF4-FFF2-40B4-BE49-F238E27FC236}">
                <a16:creationId xmlns:a16="http://schemas.microsoft.com/office/drawing/2014/main" id="{F40AAA23-5A60-6B92-D700-F2D93A88FC14}"/>
              </a:ext>
            </a:extLst>
          </p:cNvPr>
          <p:cNvSpPr txBox="1"/>
          <p:nvPr/>
        </p:nvSpPr>
        <p:spPr>
          <a:xfrm>
            <a:off x="67461" y="3771879"/>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2: Medium Object Detector</a:t>
            </a:r>
            <a:endParaRPr lang="zh-TW" altLang="en-US" sz="1050" b="1" dirty="0">
              <a:solidFill>
                <a:srgbClr val="00B0F0"/>
              </a:solidFill>
              <a:latin typeface="Calibri" panose="020F0502020204030204"/>
            </a:endParaRPr>
          </a:p>
        </p:txBody>
      </p:sp>
      <p:sp>
        <p:nvSpPr>
          <p:cNvPr id="777" name="Arrow: Right 315">
            <a:extLst>
              <a:ext uri="{FF2B5EF4-FFF2-40B4-BE49-F238E27FC236}">
                <a16:creationId xmlns:a16="http://schemas.microsoft.com/office/drawing/2014/main" id="{30D2889E-1DBA-2B30-3614-339EF65CC993}"/>
              </a:ext>
            </a:extLst>
          </p:cNvPr>
          <p:cNvSpPr/>
          <p:nvPr/>
        </p:nvSpPr>
        <p:spPr>
          <a:xfrm>
            <a:off x="670488" y="3947821"/>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78" name="群組 18">
            <a:extLst>
              <a:ext uri="{FF2B5EF4-FFF2-40B4-BE49-F238E27FC236}">
                <a16:creationId xmlns:a16="http://schemas.microsoft.com/office/drawing/2014/main" id="{C75CD6AA-D26A-F433-E46B-1DCDDEEC1355}"/>
              </a:ext>
            </a:extLst>
          </p:cNvPr>
          <p:cNvGrpSpPr/>
          <p:nvPr/>
        </p:nvGrpSpPr>
        <p:grpSpPr>
          <a:xfrm>
            <a:off x="647750" y="5815656"/>
            <a:ext cx="1867732" cy="875446"/>
            <a:chOff x="623189" y="608163"/>
            <a:chExt cx="1296000" cy="604687"/>
          </a:xfrm>
          <a:solidFill>
            <a:srgbClr val="00B0F0">
              <a:alpha val="50196"/>
            </a:srgbClr>
          </a:solidFill>
        </p:grpSpPr>
        <p:sp>
          <p:nvSpPr>
            <p:cNvPr id="779" name="平行四邊形 19">
              <a:extLst>
                <a:ext uri="{FF2B5EF4-FFF2-40B4-BE49-F238E27FC236}">
                  <a16:creationId xmlns:a16="http://schemas.microsoft.com/office/drawing/2014/main" id="{E94039B1-3292-97CB-F403-5DBF58CC5301}"/>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80" name="平行四邊形 20">
              <a:extLst>
                <a:ext uri="{FF2B5EF4-FFF2-40B4-BE49-F238E27FC236}">
                  <a16:creationId xmlns:a16="http://schemas.microsoft.com/office/drawing/2014/main" id="{949758D9-256D-A2B4-5C94-CFBF99283EF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81" name="平行四邊形 21">
              <a:extLst>
                <a:ext uri="{FF2B5EF4-FFF2-40B4-BE49-F238E27FC236}">
                  <a16:creationId xmlns:a16="http://schemas.microsoft.com/office/drawing/2014/main" id="{FDDA7C49-B1B5-F02C-17B0-1FA8A3AD1D9C}"/>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782" name="群組 14">
            <a:extLst>
              <a:ext uri="{FF2B5EF4-FFF2-40B4-BE49-F238E27FC236}">
                <a16:creationId xmlns:a16="http://schemas.microsoft.com/office/drawing/2014/main" id="{B10055D5-65EF-D7AB-E586-07E4CA2DE101}"/>
              </a:ext>
            </a:extLst>
          </p:cNvPr>
          <p:cNvGrpSpPr/>
          <p:nvPr/>
        </p:nvGrpSpPr>
        <p:grpSpPr>
          <a:xfrm>
            <a:off x="647750" y="5644206"/>
            <a:ext cx="1867732" cy="875446"/>
            <a:chOff x="623189" y="608163"/>
            <a:chExt cx="1296000" cy="604687"/>
          </a:xfrm>
          <a:solidFill>
            <a:srgbClr val="0070C0">
              <a:alpha val="50196"/>
            </a:srgbClr>
          </a:solidFill>
        </p:grpSpPr>
        <p:sp>
          <p:nvSpPr>
            <p:cNvPr id="783" name="平行四邊形 15">
              <a:extLst>
                <a:ext uri="{FF2B5EF4-FFF2-40B4-BE49-F238E27FC236}">
                  <a16:creationId xmlns:a16="http://schemas.microsoft.com/office/drawing/2014/main" id="{6FC33264-491E-4822-CCED-9F917D52C14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84" name="平行四邊形 16">
              <a:extLst>
                <a:ext uri="{FF2B5EF4-FFF2-40B4-BE49-F238E27FC236}">
                  <a16:creationId xmlns:a16="http://schemas.microsoft.com/office/drawing/2014/main" id="{5C9734A5-13B6-B377-20AC-67EFEBF8FB3D}"/>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85" name="平行四邊形 17">
              <a:extLst>
                <a:ext uri="{FF2B5EF4-FFF2-40B4-BE49-F238E27FC236}">
                  <a16:creationId xmlns:a16="http://schemas.microsoft.com/office/drawing/2014/main" id="{3DDE81B1-45FC-98B4-5AA9-478DD58275E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86" name="群組 13">
            <a:extLst>
              <a:ext uri="{FF2B5EF4-FFF2-40B4-BE49-F238E27FC236}">
                <a16:creationId xmlns:a16="http://schemas.microsoft.com/office/drawing/2014/main" id="{C1460B00-040E-7BC6-8971-95AC2260A02D}"/>
              </a:ext>
            </a:extLst>
          </p:cNvPr>
          <p:cNvGrpSpPr/>
          <p:nvPr/>
        </p:nvGrpSpPr>
        <p:grpSpPr>
          <a:xfrm>
            <a:off x="647750" y="5472756"/>
            <a:ext cx="1867732" cy="875446"/>
            <a:chOff x="623189" y="608163"/>
            <a:chExt cx="1296000" cy="604687"/>
          </a:xfrm>
          <a:solidFill>
            <a:srgbClr val="002060">
              <a:alpha val="50196"/>
            </a:srgbClr>
          </a:solidFill>
        </p:grpSpPr>
        <p:sp>
          <p:nvSpPr>
            <p:cNvPr id="787" name="平行四邊形 6">
              <a:extLst>
                <a:ext uri="{FF2B5EF4-FFF2-40B4-BE49-F238E27FC236}">
                  <a16:creationId xmlns:a16="http://schemas.microsoft.com/office/drawing/2014/main" id="{F94BEC5D-531F-A92A-D12C-1A7E3ED9ADAE}"/>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3</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88" name="平行四邊形 11">
              <a:extLst>
                <a:ext uri="{FF2B5EF4-FFF2-40B4-BE49-F238E27FC236}">
                  <a16:creationId xmlns:a16="http://schemas.microsoft.com/office/drawing/2014/main" id="{C490B96E-843E-A9EA-A181-FC86943F34F2}"/>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89" name="平行四邊形 12">
              <a:extLst>
                <a:ext uri="{FF2B5EF4-FFF2-40B4-BE49-F238E27FC236}">
                  <a16:creationId xmlns:a16="http://schemas.microsoft.com/office/drawing/2014/main" id="{DD26C878-BAF3-71E7-413B-284051FB1F7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790" name="文字方塊 112">
            <a:extLst>
              <a:ext uri="{FF2B5EF4-FFF2-40B4-BE49-F238E27FC236}">
                <a16:creationId xmlns:a16="http://schemas.microsoft.com/office/drawing/2014/main" id="{EF3F8A9D-9248-7D03-2601-E48294015B34}"/>
              </a:ext>
            </a:extLst>
          </p:cNvPr>
          <p:cNvSpPr txBox="1"/>
          <p:nvPr/>
        </p:nvSpPr>
        <p:spPr>
          <a:xfrm>
            <a:off x="67460" y="5425192"/>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1: Small Object Detector</a:t>
            </a:r>
            <a:endParaRPr lang="zh-TW" altLang="en-US" sz="1050" b="1" dirty="0">
              <a:solidFill>
                <a:srgbClr val="00B0F0"/>
              </a:solidFill>
              <a:latin typeface="Calibri" panose="020F0502020204030204"/>
            </a:endParaRPr>
          </a:p>
        </p:txBody>
      </p:sp>
      <p:sp>
        <p:nvSpPr>
          <p:cNvPr id="791" name="Arrow: Right 329">
            <a:extLst>
              <a:ext uri="{FF2B5EF4-FFF2-40B4-BE49-F238E27FC236}">
                <a16:creationId xmlns:a16="http://schemas.microsoft.com/office/drawing/2014/main" id="{C114DA36-6FCE-6128-12A1-FA8E52430716}"/>
              </a:ext>
            </a:extLst>
          </p:cNvPr>
          <p:cNvSpPr/>
          <p:nvPr/>
        </p:nvSpPr>
        <p:spPr>
          <a:xfrm>
            <a:off x="645879" y="5612923"/>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2" name="文字方塊 22">
            <a:extLst>
              <a:ext uri="{FF2B5EF4-FFF2-40B4-BE49-F238E27FC236}">
                <a16:creationId xmlns:a16="http://schemas.microsoft.com/office/drawing/2014/main" id="{C4539CCF-1BA6-7147-881C-2037E8116EB5}"/>
              </a:ext>
            </a:extLst>
          </p:cNvPr>
          <p:cNvSpPr txBox="1"/>
          <p:nvPr/>
        </p:nvSpPr>
        <p:spPr>
          <a:xfrm>
            <a:off x="598741" y="6636952"/>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72x72x27c</a:t>
            </a:r>
            <a:endParaRPr lang="zh-TW" altLang="en-US" sz="800" dirty="0">
              <a:solidFill>
                <a:prstClr val="black"/>
              </a:solidFill>
              <a:latin typeface="Calibri" panose="020F0502020204030204"/>
            </a:endParaRPr>
          </a:p>
        </p:txBody>
      </p:sp>
      <p:sp>
        <p:nvSpPr>
          <p:cNvPr id="793" name="Rectangle 2">
            <a:extLst>
              <a:ext uri="{FF2B5EF4-FFF2-40B4-BE49-F238E27FC236}">
                <a16:creationId xmlns:a16="http://schemas.microsoft.com/office/drawing/2014/main" id="{FDFF8839-15EF-224C-D65A-8775AC1C8E53}"/>
              </a:ext>
            </a:extLst>
          </p:cNvPr>
          <p:cNvSpPr/>
          <p:nvPr/>
        </p:nvSpPr>
        <p:spPr>
          <a:xfrm>
            <a:off x="105218" y="818943"/>
            <a:ext cx="5144817" cy="954107"/>
          </a:xfrm>
          <a:prstGeom prst="rect">
            <a:avLst/>
          </a:prstGeom>
        </p:spPr>
        <p:txBody>
          <a:bodyPr wrap="square">
            <a:spAutoFit/>
          </a:bodyPr>
          <a:lstStyle/>
          <a:p>
            <a:pPr marL="285750" indent="-285750">
              <a:buFont typeface="Arial" panose="020B0604020202020204" pitchFamily="34" charset="0"/>
              <a:buChar char="•"/>
            </a:pPr>
            <a:r>
              <a:rPr lang="en-US" sz="1400" dirty="0">
                <a:solidFill>
                  <a:prstClr val="black"/>
                </a:solidFill>
                <a:latin typeface="Calibri" panose="020F0502020204030204"/>
              </a:rPr>
              <a:t>3 different anchor ratios / stage (scale) by K-means =&gt; 9 anchor / 3 stages</a:t>
            </a:r>
          </a:p>
          <a:p>
            <a:pPr marL="285750" indent="-285750">
              <a:buFont typeface="Arial" panose="020B0604020202020204" pitchFamily="34" charset="0"/>
              <a:buChar char="•"/>
            </a:pPr>
            <a:r>
              <a:rPr lang="en-US" sz="1400" dirty="0">
                <a:solidFill>
                  <a:prstClr val="black"/>
                </a:solidFill>
                <a:latin typeface="Calibri" panose="020F0502020204030204"/>
              </a:rPr>
              <a:t>4 object categories =&gt; (4 coordinates + 1 </a:t>
            </a:r>
            <a:r>
              <a:rPr lang="en-US" sz="1400" dirty="0" err="1">
                <a:solidFill>
                  <a:prstClr val="black"/>
                </a:solidFill>
                <a:latin typeface="Calibri" panose="020F0502020204030204"/>
              </a:rPr>
              <a:t>objectness</a:t>
            </a:r>
            <a:r>
              <a:rPr lang="en-US" sz="1400" dirty="0">
                <a:solidFill>
                  <a:prstClr val="black"/>
                </a:solidFill>
                <a:latin typeface="Calibri" panose="020F0502020204030204"/>
              </a:rPr>
              <a:t> score + 4 categories) x 3 = 27 channels/ stage</a:t>
            </a:r>
          </a:p>
        </p:txBody>
      </p:sp>
    </p:spTree>
    <p:extLst>
      <p:ext uri="{BB962C8B-B14F-4D97-AF65-F5344CB8AC3E}">
        <p14:creationId xmlns:p14="http://schemas.microsoft.com/office/powerpoint/2010/main" val="1449979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g">
            <a:extLst>
              <a:ext uri="{FF2B5EF4-FFF2-40B4-BE49-F238E27FC236}">
                <a16:creationId xmlns:a16="http://schemas.microsoft.com/office/drawing/2014/main" id="{87EBCEC5-AF9D-7C8F-9B34-7F7B06429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379" y="307921"/>
            <a:ext cx="6039932" cy="6322390"/>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1">
            <a:extLst>
              <a:ext uri="{FF2B5EF4-FFF2-40B4-BE49-F238E27FC236}">
                <a16:creationId xmlns:a16="http://schemas.microsoft.com/office/drawing/2014/main" id="{097DBF7F-8FD3-3CC9-2961-172757A554D1}"/>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1.2.2-4 Related Works: YOLOv8</a:t>
            </a:r>
            <a:endParaRPr lang="zh-TW" altLang="en-US" sz="2400" dirty="0"/>
          </a:p>
        </p:txBody>
      </p:sp>
    </p:spTree>
    <p:extLst>
      <p:ext uri="{BB962C8B-B14F-4D97-AF65-F5344CB8AC3E}">
        <p14:creationId xmlns:p14="http://schemas.microsoft.com/office/powerpoint/2010/main" val="219587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E9CF48-1DEE-7756-28F5-6E8A8A3FD823}"/>
              </a:ext>
            </a:extLst>
          </p:cNvPr>
          <p:cNvSpPr>
            <a:spLocks noGrp="1"/>
          </p:cNvSpPr>
          <p:nvPr>
            <p:ph type="title"/>
          </p:nvPr>
        </p:nvSpPr>
        <p:spPr>
          <a:xfrm>
            <a:off x="-1" y="-79360"/>
            <a:ext cx="8422987" cy="748363"/>
          </a:xfrm>
        </p:spPr>
        <p:txBody>
          <a:bodyPr>
            <a:noAutofit/>
          </a:bodyPr>
          <a:lstStyle/>
          <a:p>
            <a:r>
              <a:rPr lang="en-US" altLang="zh-TW" sz="3000" b="1" dirty="0">
                <a:latin typeface="Times New Roman" panose="02020603050405020304" pitchFamily="18" charset="0"/>
                <a:cs typeface="Times New Roman" panose="02020603050405020304" pitchFamily="18" charset="0"/>
              </a:rPr>
              <a:t>1.1 Introduction: Motivation and Objective </a:t>
            </a:r>
            <a:endParaRPr lang="zh-TW" altLang="en-US" sz="3000" dirty="0"/>
          </a:p>
        </p:txBody>
      </p:sp>
      <p:sp>
        <p:nvSpPr>
          <p:cNvPr id="3" name="內容版面配置區 2">
            <a:extLst>
              <a:ext uri="{FF2B5EF4-FFF2-40B4-BE49-F238E27FC236}">
                <a16:creationId xmlns:a16="http://schemas.microsoft.com/office/drawing/2014/main" id="{06BC670C-7235-2C76-E266-ED31CA8B3CB1}"/>
              </a:ext>
            </a:extLst>
          </p:cNvPr>
          <p:cNvSpPr>
            <a:spLocks noGrp="1"/>
          </p:cNvSpPr>
          <p:nvPr>
            <p:ph idx="1"/>
          </p:nvPr>
        </p:nvSpPr>
        <p:spPr>
          <a:xfrm>
            <a:off x="258372" y="496585"/>
            <a:ext cx="8576456" cy="3745215"/>
          </a:xfrm>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altLang="zh-TW" sz="14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1. Motivation: </a:t>
            </a:r>
          </a:p>
          <a:p>
            <a:pPr marL="355600" marR="0" lvl="1" indent="-177800" algn="l" defTabSz="914400" rtl="0" eaLnBrk="1" fontAlgn="auto" latinLnBrk="0" hangingPunct="1">
              <a:lnSpc>
                <a:spcPct val="100000"/>
              </a:lnSpc>
              <a:spcBef>
                <a:spcPts val="0"/>
              </a:spcBef>
              <a:spcAft>
                <a:spcPts val="0"/>
              </a:spcAft>
              <a:buClrTx/>
              <a:buSzPct val="90000"/>
              <a:buAutoNum type="arabicParenR"/>
              <a:tabLst/>
              <a:defRPr/>
            </a:pP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Post-processing with Non-Maximum Suppression (NMS):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YOLO adopts a one-to-many label assignment strategy during training, which necessitates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reliance on NMS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during inference to select the best predictions. </a:t>
            </a:r>
          </a:p>
          <a:p>
            <a:pPr marL="355600" marR="0" lvl="1" indent="0" algn="l" defTabSz="914400" rtl="0" eaLnBrk="1" fontAlgn="auto" latinLnBrk="0" hangingPunct="1">
              <a:lnSpc>
                <a:spcPct val="100000"/>
              </a:lnSpc>
              <a:spcBef>
                <a:spcPts val="0"/>
              </a:spcBef>
              <a:spcAft>
                <a:spcPts val="0"/>
              </a:spcAft>
              <a:buClrTx/>
              <a:buSzPct val="90000"/>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This not only increases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inference time (higher time cost)</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but also makes performance highly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sensitive to the hyperparameters of NMS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thereby limiting the efficiency and stability of YOLO in end-to-end deployment.</a:t>
            </a:r>
          </a:p>
          <a:p>
            <a:pPr marL="361950" marR="0" lvl="1" indent="-184150" algn="l" defTabSz="914400" rtl="0" eaLnBrk="1" fontAlgn="auto" latinLnBrk="0" hangingPunct="1">
              <a:lnSpc>
                <a:spcPct val="100000"/>
              </a:lnSpc>
              <a:spcBef>
                <a:spcPts val="0"/>
              </a:spcBef>
              <a:spcAft>
                <a:spcPts val="0"/>
              </a:spcAft>
              <a:buClrTx/>
              <a:buSzPct val="90000"/>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2)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Deficiencies in Model Architecture Design: </a:t>
            </a:r>
            <a:r>
              <a:rPr kumimoji="0" lang="en-US" altLang="zh-TW" sz="1400" b="0" i="0" u="none" strike="noStrike" kern="1200" cap="none" spc="0" normalizeH="0" baseline="0" noProof="0" dirty="0">
                <a:ln>
                  <a:noFill/>
                </a:ln>
                <a:effectLst/>
                <a:uLnTx/>
                <a:uFillTx/>
                <a:latin typeface="Times New Roman" panose="02020603050405020304" pitchFamily="18" charset="0"/>
                <a:ea typeface="標楷體"/>
                <a:cs typeface="Times New Roman" panose="02020603050405020304" pitchFamily="18" charset="0"/>
              </a:rPr>
              <a:t>The design of individual components within YOLO lacks comprehensive evaluation, leading to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redundant computations.</a:t>
            </a:r>
          </a:p>
          <a:p>
            <a:pPr marL="642938" marR="0" lvl="1" indent="-285750" algn="l" defTabSz="914400" rtl="0" eaLnBrk="1" fontAlgn="auto" latinLnBrk="0" hangingPunct="1">
              <a:lnSpc>
                <a:spcPct val="100000"/>
              </a:lnSpc>
              <a:spcBef>
                <a:spcPts val="0"/>
              </a:spcBef>
              <a:spcAft>
                <a:spcPts val="0"/>
              </a:spcAft>
              <a:buClrTx/>
              <a:buSzPct val="90000"/>
              <a:buFontTx/>
              <a:buChar char="-"/>
              <a:tabLst/>
              <a:defRPr/>
            </a:pPr>
            <a:r>
              <a:rPr lang="en-US" altLang="zh-TW" sz="1400" dirty="0">
                <a:latin typeface="Times New Roman" panose="02020603050405020304" pitchFamily="18" charset="0"/>
                <a:ea typeface="標楷體"/>
                <a:cs typeface="Times New Roman" panose="02020603050405020304" pitchFamily="18" charset="0"/>
              </a:rPr>
              <a:t>This inefficiency results in </a:t>
            </a:r>
            <a:r>
              <a:rPr lang="en-US" altLang="zh-TW" sz="1400" dirty="0">
                <a:solidFill>
                  <a:srgbClr val="00B0F0"/>
                </a:solidFill>
                <a:latin typeface="Times New Roman" panose="02020603050405020304" pitchFamily="18" charset="0"/>
                <a:ea typeface="標楷體"/>
                <a:cs typeface="Times New Roman" panose="02020603050405020304" pitchFamily="18" charset="0"/>
              </a:rPr>
              <a:t>suboptimal parameter utilization</a:t>
            </a:r>
            <a:r>
              <a:rPr lang="en-US" altLang="zh-TW" sz="1400" dirty="0">
                <a:latin typeface="Times New Roman" panose="02020603050405020304" pitchFamily="18" charset="0"/>
                <a:ea typeface="標楷體"/>
                <a:cs typeface="Times New Roman" panose="02020603050405020304" pitchFamily="18" charset="0"/>
              </a:rPr>
              <a:t>, leaving significant room for improvement.</a:t>
            </a:r>
          </a:p>
          <a:p>
            <a:pPr marL="357188" marR="0" lvl="1" indent="0" algn="l" defTabSz="914400" rtl="0" eaLnBrk="1" fontAlgn="auto" latinLnBrk="0" hangingPunct="1">
              <a:lnSpc>
                <a:spcPct val="100000"/>
              </a:lnSpc>
              <a:spcBef>
                <a:spcPts val="0"/>
              </a:spcBef>
              <a:spcAft>
                <a:spcPts val="0"/>
              </a:spcAft>
              <a:buClrTx/>
              <a:buSzPct val="90000"/>
              <a:buNone/>
              <a:tabLst/>
              <a:defRPr/>
            </a:pPr>
            <a:endParaRPr kumimoji="0" lang="en-US" altLang="zh-TW" sz="1400" b="0" i="0" u="none" strike="noStrike" kern="1200" cap="none" spc="0" normalizeH="0" baseline="0" noProof="0" dirty="0">
              <a:ln>
                <a:noFill/>
              </a:ln>
              <a:effectLst/>
              <a:uLnTx/>
              <a:uFillTx/>
              <a:latin typeface="Times New Roman" panose="02020603050405020304" pitchFamily="18" charset="0"/>
              <a:ea typeface="標楷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altLang="zh-TW" sz="14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2. Objective: </a:t>
            </a:r>
          </a:p>
          <a:p>
            <a:pPr marL="355600" marR="0" lvl="0" indent="-177800" algn="l" defTabSz="914400" rtl="0" eaLnBrk="1" fontAlgn="auto" latinLnBrk="0" hangingPunct="1">
              <a:lnSpc>
                <a:spcPct val="100000"/>
              </a:lnSpc>
              <a:spcBef>
                <a:spcPts val="0"/>
              </a:spcBef>
              <a:spcAft>
                <a:spcPts val="0"/>
              </a:spcAft>
              <a:buClrTx/>
              <a:buSzPct val="90000"/>
              <a:buNone/>
              <a:tabLst>
                <a:tab pos="355600" algn="l"/>
              </a:tabLst>
              <a:defRPr/>
            </a:pPr>
            <a:r>
              <a:rPr kumimoji="0" lang="en-US" altLang="zh-TW" sz="1400" b="0" i="0" u="none" strike="noStrike" kern="1200" cap="none" spc="0" normalizeH="0" baseline="0" noProof="0" dirty="0">
                <a:ln>
                  <a:noFill/>
                </a:ln>
                <a:effectLst/>
                <a:uLnTx/>
                <a:uFillTx/>
                <a:latin typeface="Times New Roman" panose="02020603050405020304" pitchFamily="18" charset="0"/>
                <a:ea typeface="標楷體"/>
                <a:cs typeface="Times New Roman" panose="02020603050405020304" pitchFamily="18" charset="0"/>
              </a:rPr>
              <a:t>1)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Dual-Label Assignment</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To eliminate the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dependency</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on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NMS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post-processing, this study introduces a consistent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 label assignment strategy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tailored for YOLO’s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NMS-free training</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This approach employs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dual-label assignment</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and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consistent matching metrics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providing richer and more coordinated supervision during training. </a:t>
            </a:r>
          </a:p>
          <a:p>
            <a:pPr marL="179387" marR="0" lvl="0" indent="0" algn="l" defTabSz="914400" rtl="0" eaLnBrk="1" fontAlgn="auto" latinLnBrk="0" hangingPunct="1">
              <a:lnSpc>
                <a:spcPct val="100000"/>
              </a:lnSpc>
              <a:spcBef>
                <a:spcPts val="0"/>
              </a:spcBef>
              <a:spcAft>
                <a:spcPts val="0"/>
              </a:spcAft>
              <a:buClrTx/>
              <a:buSzPct val="90000"/>
              <a:buNone/>
              <a:tabLst>
                <a:tab pos="358775" algn="l"/>
              </a:tabLst>
              <a:defRPr/>
            </a:pPr>
            <a:r>
              <a:rPr lang="en-US" altLang="zh-TW" sz="1400" dirty="0">
                <a:solidFill>
                  <a:srgbClr val="00B0F0"/>
                </a:solidFill>
                <a:latin typeface="Times New Roman" panose="02020603050405020304" pitchFamily="18" charset="0"/>
                <a:ea typeface="標楷體"/>
                <a:cs typeface="Times New Roman" panose="02020603050405020304" pitchFamily="18" charset="0"/>
              </a:rPr>
              <a:t>	</a:t>
            </a:r>
            <a:r>
              <a:rPr lang="en-US" altLang="zh-TW" sz="1400" dirty="0">
                <a:latin typeface="Times New Roman" panose="02020603050405020304" pitchFamily="18" charset="0"/>
                <a:ea typeface="標楷體"/>
                <a:cs typeface="Times New Roman" panose="02020603050405020304" pitchFamily="18" charset="0"/>
              </a:rPr>
              <a:t>- It removes the need for </a:t>
            </a:r>
            <a:r>
              <a:rPr lang="en-US" altLang="zh-TW" sz="1400" dirty="0">
                <a:solidFill>
                  <a:srgbClr val="00B0F0"/>
                </a:solidFill>
                <a:latin typeface="Times New Roman" panose="02020603050405020304" pitchFamily="18" charset="0"/>
                <a:ea typeface="標楷體"/>
                <a:cs typeface="Times New Roman" panose="02020603050405020304" pitchFamily="18" charset="0"/>
              </a:rPr>
              <a:t>NMS</a:t>
            </a:r>
            <a:r>
              <a:rPr lang="en-US" altLang="zh-TW" sz="1400" dirty="0">
                <a:latin typeface="Times New Roman" panose="02020603050405020304" pitchFamily="18" charset="0"/>
                <a:ea typeface="標楷體"/>
                <a:cs typeface="Times New Roman" panose="02020603050405020304" pitchFamily="18" charset="0"/>
              </a:rPr>
              <a:t> during inference, achieving </a:t>
            </a:r>
            <a:r>
              <a:rPr lang="en-US" altLang="zh-TW" sz="1400" dirty="0">
                <a:solidFill>
                  <a:srgbClr val="00B0F0"/>
                </a:solidFill>
                <a:latin typeface="Times New Roman" panose="02020603050405020304" pitchFamily="18" charset="0"/>
                <a:ea typeface="標楷體"/>
                <a:cs typeface="Times New Roman" panose="02020603050405020304" pitchFamily="18" charset="0"/>
              </a:rPr>
              <a:t>competitive performance and high efficiency</a:t>
            </a:r>
            <a:r>
              <a:rPr lang="en-US" altLang="zh-TW" sz="1400" dirty="0">
                <a:latin typeface="Times New Roman" panose="02020603050405020304" pitchFamily="18" charset="0"/>
                <a:ea typeface="標楷體"/>
                <a:cs typeface="Times New Roman" panose="02020603050405020304" pitchFamily="18" charset="0"/>
              </a:rPr>
              <a:t>.</a:t>
            </a:r>
          </a:p>
          <a:p>
            <a:pPr marL="355600" marR="0" lvl="0" indent="-177800" algn="l" defTabSz="914400" rtl="0" eaLnBrk="1" fontAlgn="auto" latinLnBrk="0" hangingPunct="1">
              <a:lnSpc>
                <a:spcPct val="100000"/>
              </a:lnSpc>
              <a:spcBef>
                <a:spcPts val="0"/>
              </a:spcBef>
              <a:spcAft>
                <a:spcPts val="0"/>
              </a:spcAft>
              <a:buClrTx/>
              <a:buSzPct val="90000"/>
              <a:buNone/>
              <a:tabLst>
                <a:tab pos="358775" algn="l"/>
              </a:tabLst>
              <a:defRPr/>
            </a:pPr>
            <a:r>
              <a:rPr lang="en-US" altLang="zh-TW" sz="1400" dirty="0">
                <a:latin typeface="Times New Roman" panose="02020603050405020304" pitchFamily="18" charset="0"/>
                <a:ea typeface="標楷體"/>
                <a:cs typeface="Times New Roman" panose="02020603050405020304" pitchFamily="18" charset="0"/>
              </a:rPr>
              <a:t>2) </a:t>
            </a:r>
            <a:r>
              <a:rPr lang="en-US" altLang="zh-TW" sz="1400" dirty="0">
                <a:solidFill>
                  <a:srgbClr val="00B0F0"/>
                </a:solidFill>
                <a:latin typeface="Times New Roman" panose="02020603050405020304" pitchFamily="18" charset="0"/>
                <a:ea typeface="標楷體"/>
                <a:cs typeface="Times New Roman" panose="02020603050405020304" pitchFamily="18" charset="0"/>
              </a:rPr>
              <a:t>Accuracy-driven model design strategy: </a:t>
            </a:r>
            <a:r>
              <a:rPr lang="en-US" altLang="zh-TW" sz="1400" dirty="0">
                <a:latin typeface="Times New Roman" panose="02020603050405020304" pitchFamily="18" charset="0"/>
                <a:ea typeface="標楷體"/>
                <a:cs typeface="Times New Roman" panose="02020603050405020304" pitchFamily="18" charset="0"/>
              </a:rPr>
              <a:t>To enhance efficiency, </a:t>
            </a:r>
            <a:r>
              <a:rPr lang="en-US" altLang="zh-TW" sz="1400" dirty="0">
                <a:solidFill>
                  <a:srgbClr val="00B0F0"/>
                </a:solidFill>
                <a:latin typeface="Times New Roman" panose="02020603050405020304" pitchFamily="18" charset="0"/>
                <a:ea typeface="標楷體"/>
                <a:cs typeface="Times New Roman" panose="02020603050405020304" pitchFamily="18" charset="0"/>
              </a:rPr>
              <a:t>lightweight classification heads, spatial-channel decoupled </a:t>
            </a:r>
            <a:r>
              <a:rPr lang="en-US" altLang="zh-TW" sz="1400" dirty="0" err="1">
                <a:solidFill>
                  <a:srgbClr val="00B0F0"/>
                </a:solidFill>
                <a:latin typeface="Times New Roman" panose="02020603050405020304" pitchFamily="18" charset="0"/>
                <a:ea typeface="標楷體"/>
                <a:cs typeface="Times New Roman" panose="02020603050405020304" pitchFamily="18" charset="0"/>
              </a:rPr>
              <a:t>downsampling</a:t>
            </a:r>
            <a:r>
              <a:rPr lang="en-US" altLang="zh-TW" sz="1400" dirty="0">
                <a:latin typeface="Times New Roman" panose="02020603050405020304" pitchFamily="18" charset="0"/>
                <a:ea typeface="標楷體"/>
                <a:cs typeface="Times New Roman" panose="02020603050405020304" pitchFamily="18" charset="0"/>
              </a:rPr>
              <a:t> mechanisms, and </a:t>
            </a:r>
            <a:r>
              <a:rPr lang="en-US" altLang="zh-TW" sz="1400" dirty="0">
                <a:solidFill>
                  <a:srgbClr val="00B0F0"/>
                </a:solidFill>
                <a:latin typeface="Times New Roman" panose="02020603050405020304" pitchFamily="18" charset="0"/>
                <a:ea typeface="標楷體"/>
                <a:cs typeface="Times New Roman" panose="02020603050405020304" pitchFamily="18" charset="0"/>
              </a:rPr>
              <a:t>rank-based block designs</a:t>
            </a:r>
            <a:r>
              <a:rPr lang="en-US" altLang="zh-TW" sz="1400" dirty="0">
                <a:latin typeface="Times New Roman" panose="02020603050405020304" pitchFamily="18" charset="0"/>
                <a:ea typeface="標楷體"/>
                <a:cs typeface="Times New Roman" panose="02020603050405020304" pitchFamily="18" charset="0"/>
              </a:rPr>
              <a:t> are proposed. </a:t>
            </a:r>
          </a:p>
          <a:p>
            <a:pPr marL="449263" marR="0" lvl="0" indent="-93663" algn="l" defTabSz="914400" rtl="0" eaLnBrk="1" fontAlgn="auto" latinLnBrk="0" hangingPunct="1">
              <a:lnSpc>
                <a:spcPct val="100000"/>
              </a:lnSpc>
              <a:spcBef>
                <a:spcPts val="0"/>
              </a:spcBef>
              <a:spcAft>
                <a:spcPts val="0"/>
              </a:spcAft>
              <a:buClrTx/>
              <a:buSzPct val="90000"/>
              <a:buNone/>
              <a:tabLst>
                <a:tab pos="358775" algn="l"/>
              </a:tabLst>
              <a:defRPr/>
            </a:pPr>
            <a:r>
              <a:rPr lang="en-US" altLang="zh-TW" sz="1400" dirty="0">
                <a:latin typeface="Times New Roman" panose="02020603050405020304" pitchFamily="18" charset="0"/>
                <a:ea typeface="標楷體"/>
                <a:cs typeface="Times New Roman" panose="02020603050405020304" pitchFamily="18" charset="0"/>
              </a:rPr>
              <a:t>- For improving accuracy, the study explores large </a:t>
            </a:r>
            <a:r>
              <a:rPr lang="en-US" altLang="zh-TW" sz="1400" dirty="0">
                <a:solidFill>
                  <a:srgbClr val="00B0F0"/>
                </a:solidFill>
                <a:latin typeface="Times New Roman" panose="02020603050405020304" pitchFamily="18" charset="0"/>
                <a:ea typeface="標楷體"/>
                <a:cs typeface="Times New Roman" panose="02020603050405020304" pitchFamily="18" charset="0"/>
              </a:rPr>
              <a:t>kernel convolutions</a:t>
            </a:r>
            <a:r>
              <a:rPr lang="en-US" altLang="zh-TW" sz="1400" dirty="0">
                <a:latin typeface="Times New Roman" panose="02020603050405020304" pitchFamily="18" charset="0"/>
                <a:ea typeface="標楷體"/>
                <a:cs typeface="Times New Roman" panose="02020603050405020304" pitchFamily="18" charset="0"/>
              </a:rPr>
              <a:t> and </a:t>
            </a:r>
            <a:r>
              <a:rPr lang="en-US" altLang="zh-TW" sz="1400" dirty="0">
                <a:solidFill>
                  <a:srgbClr val="00B0F0"/>
                </a:solidFill>
                <a:latin typeface="Times New Roman" panose="02020603050405020304" pitchFamily="18" charset="0"/>
                <a:ea typeface="標楷體"/>
                <a:cs typeface="Times New Roman" panose="02020603050405020304" pitchFamily="18" charset="0"/>
              </a:rPr>
              <a:t>efficient local self-attention </a:t>
            </a:r>
            <a:r>
              <a:rPr lang="en-US" altLang="zh-TW" sz="1400" dirty="0">
                <a:latin typeface="Times New Roman" panose="02020603050405020304" pitchFamily="18" charset="0"/>
                <a:ea typeface="標楷體"/>
                <a:cs typeface="Times New Roman" panose="02020603050405020304" pitchFamily="18" charset="0"/>
              </a:rPr>
              <a:t>modules</a:t>
            </a:r>
            <a:r>
              <a:rPr lang="en-US" altLang="zh-TW" sz="1400" dirty="0">
                <a:solidFill>
                  <a:srgbClr val="00B0F0"/>
                </a:solidFill>
                <a:latin typeface="Times New Roman" panose="02020603050405020304" pitchFamily="18" charset="0"/>
                <a:ea typeface="標楷體"/>
                <a:cs typeface="Times New Roman" panose="02020603050405020304" pitchFamily="18" charset="0"/>
              </a:rPr>
              <a:t>.</a:t>
            </a:r>
          </a:p>
        </p:txBody>
      </p:sp>
    </p:spTree>
    <p:extLst>
      <p:ext uri="{BB962C8B-B14F-4D97-AF65-F5344CB8AC3E}">
        <p14:creationId xmlns:p14="http://schemas.microsoft.com/office/powerpoint/2010/main" val="1258455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8548FAD-EBF4-F6FF-96F1-9646B778CF45}"/>
              </a:ext>
            </a:extLst>
          </p:cNvPr>
          <p:cNvSpPr>
            <a:spLocks noGrp="1"/>
          </p:cNvSpPr>
          <p:nvPr>
            <p:ph type="title"/>
          </p:nvPr>
        </p:nvSpPr>
        <p:spPr>
          <a:xfrm>
            <a:off x="-1" y="1"/>
            <a:ext cx="9144001" cy="396894"/>
          </a:xfrm>
        </p:spPr>
        <p:txBody>
          <a:bodyPr>
            <a:noAutofit/>
          </a:bodyPr>
          <a:lstStyle/>
          <a:p>
            <a:pPr defTabSz="538163"/>
            <a:r>
              <a:rPr lang="en-US" altLang="zh-TW" sz="2600" b="1" dirty="0">
                <a:latin typeface="Times New Roman" panose="02020603050405020304" pitchFamily="18" charset="0"/>
                <a:cs typeface="Times New Roman" panose="02020603050405020304" pitchFamily="18" charset="0"/>
              </a:rPr>
              <a:t>1.2.3 Related Works: Covariance Matrix</a:t>
            </a:r>
            <a:endParaRPr lang="zh-TW" altLang="en-US" sz="2600" b="1"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B72F4BC3-5FFE-FA4B-AAF0-4552F9498AC6}"/>
              </a:ext>
            </a:extLst>
          </p:cNvPr>
          <p:cNvPicPr>
            <a:picLocks noChangeAspect="1"/>
          </p:cNvPicPr>
          <p:nvPr/>
        </p:nvPicPr>
        <p:blipFill>
          <a:blip r:embed="rId2"/>
          <a:stretch>
            <a:fillRect/>
          </a:stretch>
        </p:blipFill>
        <p:spPr>
          <a:xfrm>
            <a:off x="325208" y="634920"/>
            <a:ext cx="2240192" cy="779197"/>
          </a:xfrm>
          <a:prstGeom prst="rect">
            <a:avLst/>
          </a:prstGeom>
        </p:spPr>
      </p:pic>
      <p:pic>
        <p:nvPicPr>
          <p:cNvPr id="8" name="圖片 7">
            <a:extLst>
              <a:ext uri="{FF2B5EF4-FFF2-40B4-BE49-F238E27FC236}">
                <a16:creationId xmlns:a16="http://schemas.microsoft.com/office/drawing/2014/main" id="{0015D8FB-8BE4-A786-F8FA-583982587873}"/>
              </a:ext>
            </a:extLst>
          </p:cNvPr>
          <p:cNvPicPr>
            <a:picLocks noChangeAspect="1"/>
          </p:cNvPicPr>
          <p:nvPr/>
        </p:nvPicPr>
        <p:blipFill>
          <a:blip r:embed="rId3"/>
          <a:stretch>
            <a:fillRect/>
          </a:stretch>
        </p:blipFill>
        <p:spPr>
          <a:xfrm>
            <a:off x="901538" y="1414117"/>
            <a:ext cx="1509491" cy="717627"/>
          </a:xfrm>
          <a:prstGeom prst="rect">
            <a:avLst/>
          </a:prstGeom>
        </p:spPr>
      </p:pic>
      <p:pic>
        <p:nvPicPr>
          <p:cNvPr id="10" name="圖片 9">
            <a:extLst>
              <a:ext uri="{FF2B5EF4-FFF2-40B4-BE49-F238E27FC236}">
                <a16:creationId xmlns:a16="http://schemas.microsoft.com/office/drawing/2014/main" id="{95E7E5D4-6DB9-A77C-D10A-DB2DC5F91A3F}"/>
              </a:ext>
            </a:extLst>
          </p:cNvPr>
          <p:cNvPicPr>
            <a:picLocks noChangeAspect="1"/>
          </p:cNvPicPr>
          <p:nvPr/>
        </p:nvPicPr>
        <p:blipFill>
          <a:blip r:embed="rId4"/>
          <a:stretch>
            <a:fillRect/>
          </a:stretch>
        </p:blipFill>
        <p:spPr>
          <a:xfrm>
            <a:off x="2457450" y="1383332"/>
            <a:ext cx="3275065" cy="779197"/>
          </a:xfrm>
          <a:prstGeom prst="rect">
            <a:avLst/>
          </a:prstGeom>
        </p:spPr>
      </p:pic>
      <p:pic>
        <p:nvPicPr>
          <p:cNvPr id="12" name="圖片 11">
            <a:extLst>
              <a:ext uri="{FF2B5EF4-FFF2-40B4-BE49-F238E27FC236}">
                <a16:creationId xmlns:a16="http://schemas.microsoft.com/office/drawing/2014/main" id="{9DD1BAB1-11CC-3463-3456-928824B6AE35}"/>
              </a:ext>
            </a:extLst>
          </p:cNvPr>
          <p:cNvPicPr>
            <a:picLocks noChangeAspect="1"/>
          </p:cNvPicPr>
          <p:nvPr/>
        </p:nvPicPr>
        <p:blipFill>
          <a:blip r:embed="rId5"/>
          <a:stretch>
            <a:fillRect/>
          </a:stretch>
        </p:blipFill>
        <p:spPr>
          <a:xfrm>
            <a:off x="5778936" y="1462536"/>
            <a:ext cx="1933783" cy="620788"/>
          </a:xfrm>
          <a:prstGeom prst="rect">
            <a:avLst/>
          </a:prstGeom>
        </p:spPr>
      </p:pic>
      <p:pic>
        <p:nvPicPr>
          <p:cNvPr id="14" name="圖片 13">
            <a:extLst>
              <a:ext uri="{FF2B5EF4-FFF2-40B4-BE49-F238E27FC236}">
                <a16:creationId xmlns:a16="http://schemas.microsoft.com/office/drawing/2014/main" id="{7A4FB6E6-9975-A503-9832-B92E9D22F500}"/>
              </a:ext>
            </a:extLst>
          </p:cNvPr>
          <p:cNvPicPr>
            <a:picLocks noChangeAspect="1"/>
          </p:cNvPicPr>
          <p:nvPr/>
        </p:nvPicPr>
        <p:blipFill>
          <a:blip r:embed="rId6"/>
          <a:stretch>
            <a:fillRect/>
          </a:stretch>
        </p:blipFill>
        <p:spPr>
          <a:xfrm>
            <a:off x="7804078" y="1482383"/>
            <a:ext cx="615275" cy="581093"/>
          </a:xfrm>
          <a:prstGeom prst="rect">
            <a:avLst/>
          </a:prstGeom>
        </p:spPr>
      </p:pic>
      <p:pic>
        <p:nvPicPr>
          <p:cNvPr id="16" name="圖片 15">
            <a:extLst>
              <a:ext uri="{FF2B5EF4-FFF2-40B4-BE49-F238E27FC236}">
                <a16:creationId xmlns:a16="http://schemas.microsoft.com/office/drawing/2014/main" id="{9FAB9E23-1411-D247-86A5-F30E3B3C65ED}"/>
              </a:ext>
            </a:extLst>
          </p:cNvPr>
          <p:cNvPicPr>
            <a:picLocks noChangeAspect="1"/>
          </p:cNvPicPr>
          <p:nvPr/>
        </p:nvPicPr>
        <p:blipFill>
          <a:blip r:embed="rId7"/>
          <a:stretch>
            <a:fillRect/>
          </a:stretch>
        </p:blipFill>
        <p:spPr>
          <a:xfrm>
            <a:off x="456016" y="2162529"/>
            <a:ext cx="3910025" cy="1502579"/>
          </a:xfrm>
          <a:prstGeom prst="rect">
            <a:avLst/>
          </a:prstGeom>
        </p:spPr>
      </p:pic>
    </p:spTree>
    <p:extLst>
      <p:ext uri="{BB962C8B-B14F-4D97-AF65-F5344CB8AC3E}">
        <p14:creationId xmlns:p14="http://schemas.microsoft.com/office/powerpoint/2010/main" val="137407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050C5-A43A-4FFB-F8DD-B3D8BC8B40EA}"/>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A9D804F3-5EC0-9695-89B5-863DEFE6CA24}"/>
              </a:ext>
            </a:extLst>
          </p:cNvPr>
          <p:cNvSpPr>
            <a:spLocks noGrp="1"/>
          </p:cNvSpPr>
          <p:nvPr>
            <p:ph type="sldNum" sz="quarter" idx="12"/>
          </p:nvPr>
        </p:nvSpPr>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31</a:t>
            </a:fld>
            <a:endParaRPr kumimoji="1" lang="zh-TW" altLang="en-US">
              <a:latin typeface="Calibri" panose="020F0502020204030204" pitchFamily="34" charset="0"/>
              <a:cs typeface="Calibri" panose="020F0502020204030204" pitchFamily="34" charset="0"/>
            </a:endParaRPr>
          </a:p>
        </p:txBody>
      </p:sp>
      <p:sp>
        <p:nvSpPr>
          <p:cNvPr id="13" name="標題 1">
            <a:extLst>
              <a:ext uri="{FF2B5EF4-FFF2-40B4-BE49-F238E27FC236}">
                <a16:creationId xmlns:a16="http://schemas.microsoft.com/office/drawing/2014/main" id="{021E83BE-E385-C09D-C9B9-C602D86BC427}"/>
              </a:ext>
            </a:extLst>
          </p:cNvPr>
          <p:cNvSpPr txBox="1">
            <a:spLocks/>
          </p:cNvSpPr>
          <p:nvPr/>
        </p:nvSpPr>
        <p:spPr>
          <a:xfrm>
            <a:off x="-1" y="0"/>
            <a:ext cx="9846733"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500" b="1" dirty="0">
                <a:latin typeface="Times New Roman" panose="02020603050405020304" pitchFamily="18" charset="0"/>
                <a:cs typeface="Times New Roman" panose="02020603050405020304" pitchFamily="18" charset="0"/>
              </a:rPr>
              <a:t>1.3 Contributions</a:t>
            </a:r>
            <a:endParaRPr lang="en-US" altLang="zh-TW" sz="2500" b="1" dirty="0">
              <a:solidFill>
                <a:srgbClr val="FF0000"/>
              </a:solidFill>
              <a:latin typeface="Times New Roman" panose="02020603050405020304" pitchFamily="18" charset="0"/>
              <a:cs typeface="Times New Roman" panose="02020603050405020304" pitchFamily="18" charset="0"/>
            </a:endParaRPr>
          </a:p>
        </p:txBody>
      </p:sp>
      <p:sp>
        <p:nvSpPr>
          <p:cNvPr id="2" name="內容版面配置區 2">
            <a:extLst>
              <a:ext uri="{FF2B5EF4-FFF2-40B4-BE49-F238E27FC236}">
                <a16:creationId xmlns:a16="http://schemas.microsoft.com/office/drawing/2014/main" id="{55BDE3B8-263D-CAFD-20B1-D3D71F20BB08}"/>
              </a:ext>
            </a:extLst>
          </p:cNvPr>
          <p:cNvSpPr>
            <a:spLocks noGrp="1"/>
          </p:cNvSpPr>
          <p:nvPr>
            <p:ph idx="1"/>
          </p:nvPr>
        </p:nvSpPr>
        <p:spPr>
          <a:xfrm>
            <a:off x="207572" y="549502"/>
            <a:ext cx="8576456" cy="5420330"/>
          </a:xfrm>
        </p:spPr>
        <p:txBody>
          <a:bodyPr>
            <a:norm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altLang="zh-TW" sz="16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1. Dual Label Assignment for YOLO:</a:t>
            </a:r>
          </a:p>
          <a:p>
            <a:pPr marL="398463" marR="0" lvl="1" indent="-220663" algn="l" defTabSz="914400" rtl="0" eaLnBrk="1" fontAlgn="auto" latinLnBrk="0" hangingPunct="1">
              <a:lnSpc>
                <a:spcPct val="100000"/>
              </a:lnSpc>
              <a:spcBef>
                <a:spcPts val="0"/>
              </a:spcBef>
              <a:spcAft>
                <a:spcPts val="0"/>
              </a:spcAft>
              <a:buClrTx/>
              <a:buSzPct val="90000"/>
              <a:buAutoNum type="arabicParen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A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 label assignment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method is designed to provide rich supervision through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one-to-many branches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during training and achieve high efficiency through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one-to-one branches during inference</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a:t>
            </a:r>
          </a:p>
          <a:p>
            <a:pPr marL="381000" marR="0" lvl="1" indent="-203200" algn="l" defTabSz="914400" rtl="0" eaLnBrk="1" fontAlgn="auto" latinLnBrk="0" hangingPunct="1">
              <a:lnSpc>
                <a:spcPct val="100000"/>
              </a:lnSpc>
              <a:spcBef>
                <a:spcPts val="0"/>
              </a:spcBef>
              <a:spcAft>
                <a:spcPts val="0"/>
              </a:spcAft>
              <a:buClrTx/>
              <a:buSzPct val="90000"/>
              <a:buNone/>
              <a:tabLst/>
              <a:defRPr/>
            </a:pPr>
            <a:r>
              <a:rPr lang="en-US" altLang="zh-TW" sz="1600" dirty="0">
                <a:solidFill>
                  <a:prstClr val="black"/>
                </a:solidFill>
                <a:latin typeface="Times New Roman" panose="02020603050405020304" pitchFamily="18" charset="0"/>
                <a:ea typeface="標楷體"/>
                <a:cs typeface="Times New Roman" panose="02020603050405020304" pitchFamily="18" charset="0"/>
              </a:rPr>
              <a:t>2) To ensure </a:t>
            </a:r>
            <a:r>
              <a:rPr lang="en-US" altLang="zh-TW" sz="1600" dirty="0">
                <a:solidFill>
                  <a:srgbClr val="00B0F0"/>
                </a:solidFill>
                <a:latin typeface="Times New Roman" panose="02020603050405020304" pitchFamily="18" charset="0"/>
                <a:ea typeface="標楷體"/>
                <a:cs typeface="Times New Roman" panose="02020603050405020304" pitchFamily="18" charset="0"/>
              </a:rPr>
              <a:t>coordinated supervision</a:t>
            </a:r>
            <a:r>
              <a:rPr lang="en-US" altLang="zh-TW" sz="1600" dirty="0">
                <a:solidFill>
                  <a:prstClr val="black"/>
                </a:solidFill>
                <a:latin typeface="Times New Roman" panose="02020603050405020304" pitchFamily="18" charset="0"/>
                <a:ea typeface="標楷體"/>
                <a:cs typeface="Times New Roman" panose="02020603050405020304" pitchFamily="18" charset="0"/>
              </a:rPr>
              <a:t> between the two branches, the study innovatively proposed a </a:t>
            </a:r>
            <a:r>
              <a:rPr lang="en-US" altLang="zh-TW" sz="1600" dirty="0">
                <a:solidFill>
                  <a:srgbClr val="00B0F0"/>
                </a:solidFill>
                <a:latin typeface="Times New Roman" panose="02020603050405020304" pitchFamily="18" charset="0"/>
                <a:ea typeface="標楷體"/>
                <a:cs typeface="Times New Roman" panose="02020603050405020304" pitchFamily="18" charset="0"/>
              </a:rPr>
              <a:t>consistent matching metric</a:t>
            </a:r>
            <a:r>
              <a:rPr lang="en-US" altLang="zh-TW" sz="1600" dirty="0">
                <a:solidFill>
                  <a:prstClr val="black"/>
                </a:solidFill>
                <a:latin typeface="Times New Roman" panose="02020603050405020304" pitchFamily="18" charset="0"/>
                <a:ea typeface="標楷體"/>
                <a:cs typeface="Times New Roman" panose="02020603050405020304" pitchFamily="18" charset="0"/>
              </a:rPr>
              <a:t>. This approach effectively reduces the </a:t>
            </a:r>
            <a:r>
              <a:rPr lang="en-US" altLang="zh-TW" sz="1600" dirty="0">
                <a:solidFill>
                  <a:srgbClr val="00B0F0"/>
                </a:solidFill>
                <a:latin typeface="Times New Roman" panose="02020603050405020304" pitchFamily="18" charset="0"/>
                <a:ea typeface="標楷體"/>
                <a:cs typeface="Times New Roman" panose="02020603050405020304" pitchFamily="18" charset="0"/>
              </a:rPr>
              <a:t>theoretical supervision gap</a:t>
            </a:r>
            <a:r>
              <a:rPr lang="en-US" altLang="zh-TW" sz="1600" dirty="0">
                <a:solidFill>
                  <a:prstClr val="black"/>
                </a:solidFill>
                <a:latin typeface="Times New Roman" panose="02020603050405020304" pitchFamily="18" charset="0"/>
                <a:ea typeface="標楷體"/>
                <a:cs typeface="Times New Roman" panose="02020603050405020304" pitchFamily="18" charset="0"/>
              </a:rPr>
              <a:t>, thereby improving performance.</a:t>
            </a:r>
          </a:p>
          <a:p>
            <a:pPr marL="0" marR="0" lvl="1" indent="0" algn="l" defTabSz="914400" rtl="0" eaLnBrk="1" fontAlgn="auto" latinLnBrk="0" hangingPunct="1">
              <a:lnSpc>
                <a:spcPct val="100000"/>
              </a:lnSpc>
              <a:spcBef>
                <a:spcPts val="0"/>
              </a:spcBef>
              <a:spcAft>
                <a:spcPts val="0"/>
              </a:spcAft>
              <a:buClrTx/>
              <a:buSzPct val="90000"/>
              <a:buNone/>
              <a:tabLst/>
              <a:defRPr/>
            </a:pPr>
            <a:r>
              <a:rPr kumimoji="0" lang="en-US" altLang="zh-TW" sz="16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2. Accuracy-driven model design strategy: </a:t>
            </a:r>
          </a:p>
          <a:p>
            <a:pPr marL="358775" marR="0" lvl="0" indent="-179388" algn="l" defTabSz="914400" rtl="0" eaLnBrk="1" fontAlgn="auto" latinLnBrk="0" hangingPunct="1">
              <a:lnSpc>
                <a:spcPct val="100000"/>
              </a:lnSpc>
              <a:spcBef>
                <a:spcPts val="0"/>
              </a:spcBef>
              <a:spcAft>
                <a:spcPts val="0"/>
              </a:spcAft>
              <a:buClrTx/>
              <a:buSzPct val="90000"/>
              <a:buFontTx/>
              <a:buAutoNum type="arabicParenR"/>
              <a:tabLst>
                <a:tab pos="358775" algn="l"/>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Rotational bounding boxes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are transformed into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2D Gaussian distributions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enabling more precise measurement of the differences between predicted and ground truth bounding boxes.</a:t>
            </a:r>
          </a:p>
          <a:p>
            <a:pPr marL="358775" marR="0" lvl="0" indent="-179388" algn="l" defTabSz="914400" rtl="0" eaLnBrk="1" fontAlgn="auto" latinLnBrk="0" hangingPunct="1">
              <a:lnSpc>
                <a:spcPct val="100000"/>
              </a:lnSpc>
              <a:spcBef>
                <a:spcPts val="0"/>
              </a:spcBef>
              <a:spcAft>
                <a:spcPts val="0"/>
              </a:spcAft>
              <a:buClrTx/>
              <a:buSzPct val="90000"/>
              <a:buFontTx/>
              <a:buAutoNum type="arabicParenR"/>
              <a:tabLst>
                <a:tab pos="358775" algn="l"/>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Lightweight classification heads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spatial-channel decoupled </a:t>
            </a:r>
            <a:r>
              <a:rPr kumimoji="0" lang="en-US" altLang="zh-TW" sz="1600" b="0" i="0" u="none" strike="noStrike" kern="1200" cap="none" spc="0" normalizeH="0" baseline="0" noProof="0" dirty="0" err="1">
                <a:ln>
                  <a:noFill/>
                </a:ln>
                <a:solidFill>
                  <a:srgbClr val="00B0F0"/>
                </a:solidFill>
                <a:effectLst/>
                <a:uLnTx/>
                <a:uFillTx/>
                <a:latin typeface="Times New Roman" panose="02020603050405020304" pitchFamily="18" charset="0"/>
                <a:ea typeface="標楷體"/>
                <a:cs typeface="Times New Roman" panose="02020603050405020304" pitchFamily="18" charset="0"/>
              </a:rPr>
              <a:t>downsampling</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and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rank-based block designs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were proposed, significantly reducing computational redundancy and achieving high efficiency.</a:t>
            </a:r>
          </a:p>
          <a:p>
            <a:pPr marL="179387" marR="0" lvl="0" indent="0" algn="l" defTabSz="914400" rtl="0" eaLnBrk="1" fontAlgn="auto" latinLnBrk="0" hangingPunct="1">
              <a:lnSpc>
                <a:spcPct val="100000"/>
              </a:lnSpc>
              <a:spcBef>
                <a:spcPts val="0"/>
              </a:spcBef>
              <a:spcAft>
                <a:spcPts val="0"/>
              </a:spcAft>
              <a:buClrTx/>
              <a:buSzPct val="90000"/>
              <a:buNone/>
              <a:tabLst>
                <a:tab pos="358775" algn="l"/>
              </a:tabLst>
              <a:defRPr/>
            </a:pP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endParaRPr>
          </a:p>
          <a:p>
            <a:pPr marL="0" indent="0">
              <a:buNone/>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311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7AE64-C55B-07C0-0E15-BF28D60DCEE5}"/>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242EC31D-EC65-0C85-B7EB-6CB270655418}"/>
              </a:ext>
            </a:extLst>
          </p:cNvPr>
          <p:cNvSpPr>
            <a:spLocks noGrp="1"/>
          </p:cNvSpPr>
          <p:nvPr>
            <p:ph type="sldNum" sz="quarter" idx="12"/>
          </p:nvPr>
        </p:nvSpPr>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32</a:t>
            </a:fld>
            <a:endParaRPr kumimoji="1" lang="zh-TW" altLang="en-US">
              <a:latin typeface="Calibri" panose="020F0502020204030204" pitchFamily="34" charset="0"/>
              <a:cs typeface="Calibri" panose="020F0502020204030204" pitchFamily="34" charset="0"/>
            </a:endParaRPr>
          </a:p>
        </p:txBody>
      </p:sp>
      <p:sp>
        <p:nvSpPr>
          <p:cNvPr id="13" name="標題 1">
            <a:extLst>
              <a:ext uri="{FF2B5EF4-FFF2-40B4-BE49-F238E27FC236}">
                <a16:creationId xmlns:a16="http://schemas.microsoft.com/office/drawing/2014/main" id="{C84F86A3-B0D3-1AD1-355F-03EE9D195E4E}"/>
              </a:ext>
            </a:extLst>
          </p:cNvPr>
          <p:cNvSpPr txBox="1">
            <a:spLocks/>
          </p:cNvSpPr>
          <p:nvPr/>
        </p:nvSpPr>
        <p:spPr>
          <a:xfrm>
            <a:off x="-1" y="0"/>
            <a:ext cx="9846733"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500" b="1" dirty="0">
                <a:latin typeface="Times New Roman" panose="02020603050405020304" pitchFamily="18" charset="0"/>
                <a:cs typeface="Times New Roman" panose="02020603050405020304" pitchFamily="18" charset="0"/>
              </a:rPr>
              <a:t>2.1 System Setup</a:t>
            </a:r>
            <a:endParaRPr lang="en-US" altLang="zh-TW" sz="25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951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C459D-3410-19D8-679C-A18B3647D507}"/>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73AED2F0-7A5D-F30F-B39C-A9C9DB164F08}"/>
              </a:ext>
            </a:extLst>
          </p:cNvPr>
          <p:cNvSpPr>
            <a:spLocks noGrp="1"/>
          </p:cNvSpPr>
          <p:nvPr>
            <p:ph type="sldNum" sz="quarter" idx="12"/>
          </p:nvPr>
        </p:nvSpPr>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33</a:t>
            </a:fld>
            <a:endParaRPr kumimoji="1" lang="zh-TW" altLang="en-US">
              <a:latin typeface="Calibri" panose="020F0502020204030204" pitchFamily="34" charset="0"/>
              <a:cs typeface="Calibri" panose="020F0502020204030204" pitchFamily="34" charset="0"/>
            </a:endParaRPr>
          </a:p>
        </p:txBody>
      </p:sp>
      <p:sp>
        <p:nvSpPr>
          <p:cNvPr id="13" name="標題 1">
            <a:extLst>
              <a:ext uri="{FF2B5EF4-FFF2-40B4-BE49-F238E27FC236}">
                <a16:creationId xmlns:a16="http://schemas.microsoft.com/office/drawing/2014/main" id="{DA874AC8-F50B-E4C0-7253-420BC685B578}"/>
              </a:ext>
            </a:extLst>
          </p:cNvPr>
          <p:cNvSpPr txBox="1">
            <a:spLocks/>
          </p:cNvSpPr>
          <p:nvPr/>
        </p:nvSpPr>
        <p:spPr>
          <a:xfrm>
            <a:off x="-1" y="0"/>
            <a:ext cx="9846733"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500" b="1" dirty="0">
                <a:latin typeface="Times New Roman" panose="02020603050405020304" pitchFamily="18" charset="0"/>
                <a:cs typeface="Times New Roman" panose="02020603050405020304" pitchFamily="18" charset="0"/>
              </a:rPr>
              <a:t>2.2 Hardware and Function Specifications</a:t>
            </a:r>
            <a:endParaRPr lang="en-US" altLang="zh-TW" sz="25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22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5A1F-322C-E030-E39E-E3C488A7F97F}"/>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C5232C4B-6CA5-125A-93BC-59A6F425DC08}"/>
              </a:ext>
            </a:extLst>
          </p:cNvPr>
          <p:cNvGrpSpPr/>
          <p:nvPr/>
        </p:nvGrpSpPr>
        <p:grpSpPr>
          <a:xfrm>
            <a:off x="2629141" y="-50649"/>
            <a:ext cx="4752373" cy="1262575"/>
            <a:chOff x="3822966" y="-52906"/>
            <a:chExt cx="4438323" cy="1666223"/>
          </a:xfrm>
        </p:grpSpPr>
        <p:pic>
          <p:nvPicPr>
            <p:cNvPr id="115" name="圖片 114">
              <a:extLst>
                <a:ext uri="{FF2B5EF4-FFF2-40B4-BE49-F238E27FC236}">
                  <a16:creationId xmlns:a16="http://schemas.microsoft.com/office/drawing/2014/main" id="{F1C59A5B-BE8A-6624-595C-952F083CB37D}"/>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BAD76134-88CE-2CF1-7D3D-7A3EA32CEEB8}"/>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a:extLst>
                <a:ext uri="{FF2B5EF4-FFF2-40B4-BE49-F238E27FC236}">
                  <a16:creationId xmlns:a16="http://schemas.microsoft.com/office/drawing/2014/main" id="{79C40F9D-7E0D-6655-BCAB-9F7030B3BA4A}"/>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a:extLst>
                <a:ext uri="{FF2B5EF4-FFF2-40B4-BE49-F238E27FC236}">
                  <a16:creationId xmlns:a16="http://schemas.microsoft.com/office/drawing/2014/main" id="{70C92D52-B0B3-8ECE-8733-E6EE4AFED622}"/>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文字方塊 290">
              <a:extLst>
                <a:ext uri="{FF2B5EF4-FFF2-40B4-BE49-F238E27FC236}">
                  <a16:creationId xmlns:a16="http://schemas.microsoft.com/office/drawing/2014/main" id="{D3726C4D-BE5A-8719-3461-DE035F80D68E}"/>
                </a:ext>
              </a:extLst>
            </p:cNvPr>
            <p:cNvSpPr txBox="1"/>
            <p:nvPr/>
          </p:nvSpPr>
          <p:spPr>
            <a:xfrm>
              <a:off x="3848092" y="292809"/>
              <a:ext cx="952508"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p>
          </p:txBody>
        </p:sp>
        <p:sp>
          <p:nvSpPr>
            <p:cNvPr id="296" name="文字方塊 295">
              <a:extLst>
                <a:ext uri="{FF2B5EF4-FFF2-40B4-BE49-F238E27FC236}">
                  <a16:creationId xmlns:a16="http://schemas.microsoft.com/office/drawing/2014/main" id="{268594FA-08EB-BE5E-B205-25B5B5D82CFF}"/>
                </a:ext>
              </a:extLst>
            </p:cNvPr>
            <p:cNvSpPr txBox="1"/>
            <p:nvPr/>
          </p:nvSpPr>
          <p:spPr>
            <a:xfrm>
              <a:off x="4832589" y="346684"/>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p>
          </p:txBody>
        </p:sp>
        <p:sp>
          <p:nvSpPr>
            <p:cNvPr id="297" name="文字方塊 296">
              <a:extLst>
                <a:ext uri="{FF2B5EF4-FFF2-40B4-BE49-F238E27FC236}">
                  <a16:creationId xmlns:a16="http://schemas.microsoft.com/office/drawing/2014/main" id="{30A1B6A5-D267-790F-A2E4-256E9D3199A8}"/>
                </a:ext>
              </a:extLst>
            </p:cNvPr>
            <p:cNvSpPr txBox="1"/>
            <p:nvPr/>
          </p:nvSpPr>
          <p:spPr>
            <a:xfrm>
              <a:off x="5343549" y="42257"/>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a:t>
              </a:r>
              <a:r>
                <a:rPr lang="zh-TW" altLang="en-US" sz="1050" b="1" dirty="0">
                  <a:latin typeface="Times New Roman" panose="02020603050405020304" pitchFamily="18" charset="0"/>
                  <a:cs typeface="Times New Roman" panose="02020603050405020304" pitchFamily="18" charset="0"/>
                </a:rPr>
                <a:t> </a:t>
              </a:r>
            </a:p>
          </p:txBody>
        </p:sp>
        <p:sp>
          <p:nvSpPr>
            <p:cNvPr id="298" name="文字方塊 297">
              <a:extLst>
                <a:ext uri="{FF2B5EF4-FFF2-40B4-BE49-F238E27FC236}">
                  <a16:creationId xmlns:a16="http://schemas.microsoft.com/office/drawing/2014/main" id="{E5A9C285-F75F-3CFE-12AB-143B3B69E484}"/>
                </a:ext>
              </a:extLst>
            </p:cNvPr>
            <p:cNvSpPr txBox="1"/>
            <p:nvPr/>
          </p:nvSpPr>
          <p:spPr>
            <a:xfrm>
              <a:off x="6620954" y="-52906"/>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EA42D2A4-EEEB-2FEA-81C0-DABE302AF46A}"/>
              </a:ext>
            </a:extLst>
          </p:cNvPr>
          <p:cNvSpPr>
            <a:spLocks noGrp="1"/>
          </p:cNvSpPr>
          <p:nvPr>
            <p:ph type="sldNum" sz="quarter" idx="12"/>
          </p:nvPr>
        </p:nvSpPr>
        <p:spPr>
          <a:xfrm>
            <a:off x="7086600" y="64928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34</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516802F5-32FB-AA0F-B5DC-91FBE7F2A891}"/>
              </a:ext>
            </a:extLst>
          </p:cNvPr>
          <p:cNvSpPr>
            <a:spLocks noGrp="1"/>
          </p:cNvSpPr>
          <p:nvPr>
            <p:ph type="title"/>
          </p:nvPr>
        </p:nvSpPr>
        <p:spPr>
          <a:xfrm>
            <a:off x="-42341" y="5096"/>
            <a:ext cx="3355480"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3.1.1 Training Framework</a:t>
            </a:r>
            <a:endParaRPr lang="zh-TW" altLang="en-US" sz="2000" dirty="0"/>
          </a:p>
        </p:txBody>
      </p:sp>
      <p:sp>
        <p:nvSpPr>
          <p:cNvPr id="44" name="矩形 43">
            <a:extLst>
              <a:ext uri="{FF2B5EF4-FFF2-40B4-BE49-F238E27FC236}">
                <a16:creationId xmlns:a16="http://schemas.microsoft.com/office/drawing/2014/main" id="{90C5F842-7D3D-F53E-366D-3D963D6FC2AB}"/>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EA5F6E5F-DA69-AF32-4EA1-D94C18DAB955}"/>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6152475-8ED2-FD42-37C5-22D7C3D722B8}"/>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EE065261-975D-8C81-0E87-3BF1AFD7CCBC}"/>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4F917E5-5F75-38CF-5516-0749CF0D6791}"/>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5D09C22E-662E-4FE5-62B5-225CFC2AEB8E}"/>
              </a:ext>
            </a:extLst>
          </p:cNvPr>
          <p:cNvSpPr/>
          <p:nvPr/>
        </p:nvSpPr>
        <p:spPr>
          <a:xfrm>
            <a:off x="127343" y="3206992"/>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996A1301-D113-120B-7662-C2C5ACBD173F}"/>
              </a:ext>
            </a:extLst>
          </p:cNvPr>
          <p:cNvSpPr/>
          <p:nvPr/>
        </p:nvSpPr>
        <p:spPr>
          <a:xfrm>
            <a:off x="132420" y="3748420"/>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5303287B-A2CB-2604-EDE4-D56E01D0B945}"/>
              </a:ext>
            </a:extLst>
          </p:cNvPr>
          <p:cNvSpPr/>
          <p:nvPr/>
        </p:nvSpPr>
        <p:spPr>
          <a:xfrm>
            <a:off x="134966" y="4289848"/>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4CD8CC8A-58F4-F89B-B1E4-A3F9D32D3A46}"/>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B840C7A7-7713-23F0-3E00-906AEE073D67}"/>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SPPF??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C60F463B-6541-2A7D-52FC-82988529C739}"/>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PSA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2BE1CDDB-5EEF-C2CB-C0F5-F0F90E2168B3}"/>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8F1E274D-192D-AE64-EA22-7D47D2F8715B}"/>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B705EAF3-D012-CEAC-3682-0BFA20F91288}"/>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F2836AFC-D753-A070-467E-D2BEC43221D2}"/>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7F5A4FC2-136A-4CE8-510A-E93B6AC55897}"/>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58B9A000-413D-B87D-3567-A049B7B4633A}"/>
              </a:ext>
            </a:extLst>
          </p:cNvPr>
          <p:cNvCxnSpPr>
            <a:cxnSpLocks/>
            <a:stCxn id="52" idx="2"/>
            <a:endCxn id="53" idx="0"/>
          </p:cNvCxnSpPr>
          <p:nvPr/>
        </p:nvCxnSpPr>
        <p:spPr>
          <a:xfrm>
            <a:off x="811343"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D885107B-A7E1-14C9-96A3-133A164DC419}"/>
              </a:ext>
            </a:extLst>
          </p:cNvPr>
          <p:cNvCxnSpPr>
            <a:cxnSpLocks/>
            <a:stCxn id="53" idx="2"/>
            <a:endCxn id="55" idx="0"/>
          </p:cNvCxnSpPr>
          <p:nvPr/>
        </p:nvCxnSpPr>
        <p:spPr>
          <a:xfrm>
            <a:off x="811343" y="3563078"/>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6F901DCE-9004-748F-6A2A-765C083EA60A}"/>
              </a:ext>
            </a:extLst>
          </p:cNvPr>
          <p:cNvCxnSpPr>
            <a:cxnSpLocks/>
            <a:stCxn id="55" idx="2"/>
            <a:endCxn id="59" idx="0"/>
          </p:cNvCxnSpPr>
          <p:nvPr/>
        </p:nvCxnSpPr>
        <p:spPr>
          <a:xfrm>
            <a:off x="816420" y="4104506"/>
            <a:ext cx="2546"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DC38F6EC-13EE-2FA3-7558-C6B6AE7C18C1}"/>
              </a:ext>
            </a:extLst>
          </p:cNvPr>
          <p:cNvCxnSpPr>
            <a:cxnSpLocks/>
            <a:stCxn id="59" idx="2"/>
            <a:endCxn id="60" idx="0"/>
          </p:cNvCxnSpPr>
          <p:nvPr/>
        </p:nvCxnSpPr>
        <p:spPr>
          <a:xfrm>
            <a:off x="818966" y="4645934"/>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44F2B9A3-9CFA-DC43-FEBB-7CA114507D37}"/>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103BFD07-8931-D16B-D5FC-93513F6E418F}"/>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A43790B1-8964-0311-2349-CF6E09137B00}"/>
              </a:ext>
            </a:extLst>
          </p:cNvPr>
          <p:cNvSpPr txBox="1"/>
          <p:nvPr/>
        </p:nvSpPr>
        <p:spPr>
          <a:xfrm>
            <a:off x="813078" y="42317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640x640x3c</a:t>
            </a:r>
            <a:endParaRPr lang="zh-TW" altLang="en-US" sz="800" dirty="0">
              <a:latin typeface="Times New Roman" panose="02020603050405020304" pitchFamily="18" charset="0"/>
              <a:cs typeface="Times New Roman" panose="02020603050405020304" pitchFamily="18" charset="0"/>
            </a:endParaRPr>
          </a:p>
        </p:txBody>
      </p:sp>
      <p:sp>
        <p:nvSpPr>
          <p:cNvPr id="117" name="文字方塊 116">
            <a:extLst>
              <a:ext uri="{FF2B5EF4-FFF2-40B4-BE49-F238E27FC236}">
                <a16:creationId xmlns:a16="http://schemas.microsoft.com/office/drawing/2014/main" id="{F6DF246D-2F33-3469-EBF7-8187E9941900}"/>
              </a:ext>
            </a:extLst>
          </p:cNvPr>
          <p:cNvSpPr txBox="1"/>
          <p:nvPr/>
        </p:nvSpPr>
        <p:spPr>
          <a:xfrm>
            <a:off x="800378" y="9413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320x320x64c</a:t>
            </a:r>
            <a:endParaRPr lang="zh-TW" altLang="en-US" sz="800" dirty="0">
              <a:latin typeface="Times New Roman" panose="02020603050405020304" pitchFamily="18" charset="0"/>
              <a:cs typeface="Times New Roman" panose="02020603050405020304" pitchFamily="18" charset="0"/>
            </a:endParaRPr>
          </a:p>
        </p:txBody>
      </p:sp>
      <p:sp>
        <p:nvSpPr>
          <p:cNvPr id="118" name="文字方塊 117">
            <a:extLst>
              <a:ext uri="{FF2B5EF4-FFF2-40B4-BE49-F238E27FC236}">
                <a16:creationId xmlns:a16="http://schemas.microsoft.com/office/drawing/2014/main" id="{8CDC3B96-4C1B-039E-D628-07977EC3F36B}"/>
              </a:ext>
            </a:extLst>
          </p:cNvPr>
          <p:cNvSpPr txBox="1"/>
          <p:nvPr/>
        </p:nvSpPr>
        <p:spPr>
          <a:xfrm>
            <a:off x="813078" y="144457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19" name="文字方塊 118">
            <a:extLst>
              <a:ext uri="{FF2B5EF4-FFF2-40B4-BE49-F238E27FC236}">
                <a16:creationId xmlns:a16="http://schemas.microsoft.com/office/drawing/2014/main" id="{962DB2C0-3900-109A-FAD9-D11BDD1A9D32}"/>
              </a:ext>
            </a:extLst>
          </p:cNvPr>
          <p:cNvSpPr txBox="1"/>
          <p:nvPr/>
        </p:nvSpPr>
        <p:spPr>
          <a:xfrm>
            <a:off x="813078" y="197095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20" name="文字方塊 119">
            <a:extLst>
              <a:ext uri="{FF2B5EF4-FFF2-40B4-BE49-F238E27FC236}">
                <a16:creationId xmlns:a16="http://schemas.microsoft.com/office/drawing/2014/main" id="{A8A249CE-BAB0-DAB7-9ED8-30B712F49763}"/>
              </a:ext>
            </a:extLst>
          </p:cNvPr>
          <p:cNvSpPr txBox="1"/>
          <p:nvPr/>
        </p:nvSpPr>
        <p:spPr>
          <a:xfrm>
            <a:off x="813078" y="24730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1" name="文字方塊 120">
            <a:extLst>
              <a:ext uri="{FF2B5EF4-FFF2-40B4-BE49-F238E27FC236}">
                <a16:creationId xmlns:a16="http://schemas.microsoft.com/office/drawing/2014/main" id="{2B10EC99-1EA1-7040-5F31-B8ED996881D9}"/>
              </a:ext>
            </a:extLst>
          </p:cNvPr>
          <p:cNvSpPr txBox="1"/>
          <p:nvPr/>
        </p:nvSpPr>
        <p:spPr>
          <a:xfrm>
            <a:off x="813078" y="30122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2" name="文字方塊 121">
            <a:extLst>
              <a:ext uri="{FF2B5EF4-FFF2-40B4-BE49-F238E27FC236}">
                <a16:creationId xmlns:a16="http://schemas.microsoft.com/office/drawing/2014/main" id="{9F67D026-B083-7878-5764-B218A8BA749E}"/>
              </a:ext>
            </a:extLst>
          </p:cNvPr>
          <p:cNvSpPr txBox="1"/>
          <p:nvPr/>
        </p:nvSpPr>
        <p:spPr>
          <a:xfrm>
            <a:off x="800378" y="355812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3" name="文字方塊 122">
            <a:extLst>
              <a:ext uri="{FF2B5EF4-FFF2-40B4-BE49-F238E27FC236}">
                <a16:creationId xmlns:a16="http://schemas.microsoft.com/office/drawing/2014/main" id="{6160CA12-3EC7-655F-32A5-D7B7E0C3EF30}"/>
              </a:ext>
            </a:extLst>
          </p:cNvPr>
          <p:cNvSpPr txBox="1"/>
          <p:nvPr/>
        </p:nvSpPr>
        <p:spPr>
          <a:xfrm>
            <a:off x="813078" y="408643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id="{D5445837-0A00-D57D-5C2E-FFE11D97AAA2}"/>
              </a:ext>
            </a:extLst>
          </p:cNvPr>
          <p:cNvSpPr txBox="1"/>
          <p:nvPr/>
        </p:nvSpPr>
        <p:spPr>
          <a:xfrm>
            <a:off x="806728" y="462894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AF48DD75-087A-CD06-B474-6660156CC1B7}"/>
              </a:ext>
            </a:extLst>
          </p:cNvPr>
          <p:cNvSpPr txBox="1"/>
          <p:nvPr/>
        </p:nvSpPr>
        <p:spPr>
          <a:xfrm>
            <a:off x="813078" y="516929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7" name="文字方塊 126">
            <a:extLst>
              <a:ext uri="{FF2B5EF4-FFF2-40B4-BE49-F238E27FC236}">
                <a16:creationId xmlns:a16="http://schemas.microsoft.com/office/drawing/2014/main" id="{F5E59DC3-5587-D039-D1A7-27F8F2495FAA}"/>
              </a:ext>
            </a:extLst>
          </p:cNvPr>
          <p:cNvSpPr txBox="1"/>
          <p:nvPr/>
        </p:nvSpPr>
        <p:spPr>
          <a:xfrm>
            <a:off x="813078" y="569440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E51B9A08-3AB2-E7C1-92EA-93386B348BC4}"/>
              </a:ext>
            </a:extLst>
          </p:cNvPr>
          <p:cNvSpPr txBox="1"/>
          <p:nvPr/>
        </p:nvSpPr>
        <p:spPr>
          <a:xfrm>
            <a:off x="813078" y="621491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F756DE3A-F9DE-238C-DD5A-38E02F1A19B0}"/>
              </a:ext>
            </a:extLst>
          </p:cNvPr>
          <p:cNvCxnSpPr>
            <a:cxnSpLocks/>
            <a:stCxn id="55" idx="3"/>
            <a:endCxn id="138" idx="1"/>
          </p:cNvCxnSpPr>
          <p:nvPr/>
        </p:nvCxnSpPr>
        <p:spPr>
          <a:xfrm>
            <a:off x="1500420" y="3926463"/>
            <a:ext cx="4447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23124D81-E8CC-620E-B541-1874C8A2A310}"/>
              </a:ext>
            </a:extLst>
          </p:cNvPr>
          <p:cNvSpPr/>
          <p:nvPr/>
        </p:nvSpPr>
        <p:spPr>
          <a:xfrm>
            <a:off x="1945142" y="2147048"/>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7384ACAB-9D24-1FD7-A8E5-6BF79B012E35}"/>
              </a:ext>
            </a:extLst>
          </p:cNvPr>
          <p:cNvSpPr/>
          <p:nvPr/>
        </p:nvSpPr>
        <p:spPr>
          <a:xfrm>
            <a:off x="1945142" y="3748420"/>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9C519097-CE87-452D-DC31-AB0487CC37C7}"/>
              </a:ext>
            </a:extLst>
          </p:cNvPr>
          <p:cNvSpPr/>
          <p:nvPr/>
        </p:nvSpPr>
        <p:spPr>
          <a:xfrm>
            <a:off x="1945142" y="3206992"/>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id="{E2BEA81C-2199-D07C-AEF6-206FD816A5C8}"/>
              </a:ext>
            </a:extLst>
          </p:cNvPr>
          <p:cNvSpPr/>
          <p:nvPr/>
        </p:nvSpPr>
        <p:spPr>
          <a:xfrm>
            <a:off x="1945142" y="2662300"/>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C61B3986-51B3-87AD-1165-A5DCC139B8BD}"/>
              </a:ext>
            </a:extLst>
          </p:cNvPr>
          <p:cNvSpPr/>
          <p:nvPr/>
        </p:nvSpPr>
        <p:spPr>
          <a:xfrm>
            <a:off x="1945142" y="4832956"/>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B2B7903D-52E2-6123-DB40-75626B4A5501}"/>
              </a:ext>
            </a:extLst>
          </p:cNvPr>
          <p:cNvCxnSpPr>
            <a:cxnSpLocks/>
            <a:stCxn id="143" idx="0"/>
            <a:endCxn id="136" idx="2"/>
          </p:cNvCxnSpPr>
          <p:nvPr/>
        </p:nvCxnSpPr>
        <p:spPr>
          <a:xfrm flipV="1">
            <a:off x="2629142" y="2503134"/>
            <a:ext cx="0" cy="159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E817D8F5-E974-28A3-E545-B67A280CC98F}"/>
              </a:ext>
            </a:extLst>
          </p:cNvPr>
          <p:cNvCxnSpPr>
            <a:cxnSpLocks/>
            <a:stCxn id="141" idx="0"/>
            <a:endCxn id="143" idx="2"/>
          </p:cNvCxnSpPr>
          <p:nvPr/>
        </p:nvCxnSpPr>
        <p:spPr>
          <a:xfrm flipV="1">
            <a:off x="2629142" y="3018386"/>
            <a:ext cx="0" cy="188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C434F9B9-FAE8-E789-8441-6B9BAFED176C}"/>
              </a:ext>
            </a:extLst>
          </p:cNvPr>
          <p:cNvCxnSpPr>
            <a:cxnSpLocks/>
            <a:stCxn id="138" idx="0"/>
            <a:endCxn id="141" idx="2"/>
          </p:cNvCxnSpPr>
          <p:nvPr/>
        </p:nvCxnSpPr>
        <p:spPr>
          <a:xfrm flipV="1">
            <a:off x="2629142" y="3563078"/>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F298EDDD-91F9-4E3D-5958-069000904798}"/>
              </a:ext>
            </a:extLst>
          </p:cNvPr>
          <p:cNvCxnSpPr>
            <a:cxnSpLocks/>
            <a:stCxn id="144" idx="0"/>
            <a:endCxn id="138" idx="2"/>
          </p:cNvCxnSpPr>
          <p:nvPr/>
        </p:nvCxnSpPr>
        <p:spPr>
          <a:xfrm flipV="1">
            <a:off x="2629142" y="4104506"/>
            <a:ext cx="0" cy="72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9210AAC3-381F-9149-57B5-6D5D541305E4}"/>
              </a:ext>
            </a:extLst>
          </p:cNvPr>
          <p:cNvCxnSpPr>
            <a:cxnSpLocks/>
            <a:stCxn id="62" idx="3"/>
            <a:endCxn id="172" idx="1"/>
          </p:cNvCxnSpPr>
          <p:nvPr/>
        </p:nvCxnSpPr>
        <p:spPr>
          <a:xfrm>
            <a:off x="1509310" y="6053509"/>
            <a:ext cx="21336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1A775E0C-6FD1-85B7-BD84-0C5E486FC17A}"/>
              </a:ext>
            </a:extLst>
          </p:cNvPr>
          <p:cNvCxnSpPr>
            <a:cxnSpLocks/>
            <a:endCxn id="144" idx="2"/>
          </p:cNvCxnSpPr>
          <p:nvPr/>
        </p:nvCxnSpPr>
        <p:spPr>
          <a:xfrm flipV="1">
            <a:off x="2629142" y="5189042"/>
            <a:ext cx="0" cy="86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60F00F5E-7951-5F40-6547-1483674AFE16}"/>
              </a:ext>
            </a:extLst>
          </p:cNvPr>
          <p:cNvSpPr/>
          <p:nvPr/>
        </p:nvSpPr>
        <p:spPr>
          <a:xfrm>
            <a:off x="3642948" y="266556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1D99417B-9F35-0EA1-7362-F730A8B793B9}"/>
              </a:ext>
            </a:extLst>
          </p:cNvPr>
          <p:cNvSpPr/>
          <p:nvPr/>
        </p:nvSpPr>
        <p:spPr>
          <a:xfrm>
            <a:off x="3642948" y="3206992"/>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5B48962E-0EE4-5CA8-24F9-B762ED9CCABC}"/>
              </a:ext>
            </a:extLst>
          </p:cNvPr>
          <p:cNvSpPr/>
          <p:nvPr/>
        </p:nvSpPr>
        <p:spPr>
          <a:xfrm>
            <a:off x="3642948" y="3744193"/>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0" name="矩形 169">
            <a:extLst>
              <a:ext uri="{FF2B5EF4-FFF2-40B4-BE49-F238E27FC236}">
                <a16:creationId xmlns:a16="http://schemas.microsoft.com/office/drawing/2014/main" id="{7DC583CF-0C7F-7F00-12F1-F629AD9F40BE}"/>
              </a:ext>
            </a:extLst>
          </p:cNvPr>
          <p:cNvSpPr/>
          <p:nvPr/>
        </p:nvSpPr>
        <p:spPr>
          <a:xfrm>
            <a:off x="3642948" y="4292336"/>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A6E94620-F581-21F6-E7B8-7A26A6DD2912}"/>
              </a:ext>
            </a:extLst>
          </p:cNvPr>
          <p:cNvSpPr/>
          <p:nvPr/>
        </p:nvSpPr>
        <p:spPr>
          <a:xfrm>
            <a:off x="3642948" y="5875466"/>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6" name="接點: 肘形 175">
            <a:extLst>
              <a:ext uri="{FF2B5EF4-FFF2-40B4-BE49-F238E27FC236}">
                <a16:creationId xmlns:a16="http://schemas.microsoft.com/office/drawing/2014/main" id="{4B4A983F-A3D9-4E2F-9190-5399CC8D4405}"/>
              </a:ext>
            </a:extLst>
          </p:cNvPr>
          <p:cNvCxnSpPr>
            <a:cxnSpLocks/>
            <a:stCxn id="52" idx="3"/>
            <a:endCxn id="136" idx="1"/>
          </p:cNvCxnSpPr>
          <p:nvPr/>
        </p:nvCxnSpPr>
        <p:spPr>
          <a:xfrm flipV="1">
            <a:off x="1495343" y="2325091"/>
            <a:ext cx="449799" cy="51851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82" name="直線單箭頭接點 181">
            <a:extLst>
              <a:ext uri="{FF2B5EF4-FFF2-40B4-BE49-F238E27FC236}">
                <a16:creationId xmlns:a16="http://schemas.microsoft.com/office/drawing/2014/main" id="{4A03EBB7-F91D-A1D9-317C-C6F3076A0AF1}"/>
              </a:ext>
            </a:extLst>
          </p:cNvPr>
          <p:cNvCxnSpPr>
            <a:cxnSpLocks/>
          </p:cNvCxnSpPr>
          <p:nvPr/>
        </p:nvCxnSpPr>
        <p:spPr>
          <a:xfrm>
            <a:off x="4403073" y="1824141"/>
            <a:ext cx="0" cy="8510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1160191F-A492-60AE-C525-77AA1F675CAA}"/>
              </a:ext>
            </a:extLst>
          </p:cNvPr>
          <p:cNvCxnSpPr>
            <a:cxnSpLocks/>
            <a:stCxn id="167" idx="2"/>
            <a:endCxn id="168" idx="0"/>
          </p:cNvCxnSpPr>
          <p:nvPr/>
        </p:nvCxnSpPr>
        <p:spPr>
          <a:xfrm>
            <a:off x="4326948"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83C7414A-76EC-DD35-4C1E-826DECED222A}"/>
              </a:ext>
            </a:extLst>
          </p:cNvPr>
          <p:cNvCxnSpPr>
            <a:cxnSpLocks/>
            <a:stCxn id="168" idx="2"/>
            <a:endCxn id="169" idx="0"/>
          </p:cNvCxnSpPr>
          <p:nvPr/>
        </p:nvCxnSpPr>
        <p:spPr>
          <a:xfrm>
            <a:off x="4326948" y="3563078"/>
            <a:ext cx="0" cy="181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F1F14D27-6BFF-BF06-B0E5-6AE5EC1FFA20}"/>
              </a:ext>
            </a:extLst>
          </p:cNvPr>
          <p:cNvCxnSpPr>
            <a:cxnSpLocks/>
            <a:stCxn id="170" idx="2"/>
            <a:endCxn id="172" idx="0"/>
          </p:cNvCxnSpPr>
          <p:nvPr/>
        </p:nvCxnSpPr>
        <p:spPr>
          <a:xfrm>
            <a:off x="4326948" y="4648422"/>
            <a:ext cx="0" cy="12270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C5FFD911-F18F-51C1-F7ED-0E27E7E0F38B}"/>
              </a:ext>
            </a:extLst>
          </p:cNvPr>
          <p:cNvCxnSpPr>
            <a:cxnSpLocks/>
            <a:stCxn id="172" idx="2"/>
            <a:endCxn id="205" idx="0"/>
          </p:cNvCxnSpPr>
          <p:nvPr/>
        </p:nvCxnSpPr>
        <p:spPr>
          <a:xfrm>
            <a:off x="4326948" y="6231552"/>
            <a:ext cx="0" cy="179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5773FFC4-84C0-BB45-EC30-801CE308B5ED}"/>
              </a:ext>
            </a:extLst>
          </p:cNvPr>
          <p:cNvSpPr/>
          <p:nvPr/>
        </p:nvSpPr>
        <p:spPr>
          <a:xfrm>
            <a:off x="3642948" y="6410579"/>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8" name="直線接點 207">
            <a:extLst>
              <a:ext uri="{FF2B5EF4-FFF2-40B4-BE49-F238E27FC236}">
                <a16:creationId xmlns:a16="http://schemas.microsoft.com/office/drawing/2014/main" id="{CB56BD9F-7D7A-1601-A22A-0EE9D25E8E81}"/>
              </a:ext>
            </a:extLst>
          </p:cNvPr>
          <p:cNvCxnSpPr>
            <a:cxnSpLocks/>
          </p:cNvCxnSpPr>
          <p:nvPr/>
        </p:nvCxnSpPr>
        <p:spPr>
          <a:xfrm flipH="1">
            <a:off x="3320874" y="1820236"/>
            <a:ext cx="1899214" cy="3905"/>
          </a:xfrm>
          <a:prstGeom prst="line">
            <a:avLst/>
          </a:prstGeom>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44BBE787-F99F-D947-8F37-1CD4E2AA8BFE}"/>
              </a:ext>
            </a:extLst>
          </p:cNvPr>
          <p:cNvCxnSpPr>
            <a:cxnSpLocks/>
          </p:cNvCxnSpPr>
          <p:nvPr/>
        </p:nvCxnSpPr>
        <p:spPr>
          <a:xfrm flipV="1">
            <a:off x="5226438" y="1481978"/>
            <a:ext cx="0" cy="962891"/>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C16B1E9B-AE04-32CC-6D4D-8A4D09DFE9B8}"/>
              </a:ext>
            </a:extLst>
          </p:cNvPr>
          <p:cNvCxnSpPr>
            <a:cxnSpLocks/>
          </p:cNvCxnSpPr>
          <p:nvPr/>
        </p:nvCxnSpPr>
        <p:spPr>
          <a:xfrm>
            <a:off x="5226438" y="1932666"/>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7C991338-EBA3-038C-C1A2-B4BD83BE3949}"/>
              </a:ext>
            </a:extLst>
          </p:cNvPr>
          <p:cNvSpPr/>
          <p:nvPr/>
        </p:nvSpPr>
        <p:spPr>
          <a:xfrm>
            <a:off x="5567762" y="1733155"/>
            <a:ext cx="1185462"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DAE5C38F-539E-AEA8-8A48-96A3FE2B52FE}"/>
              </a:ext>
            </a:extLst>
          </p:cNvPr>
          <p:cNvSpPr/>
          <p:nvPr/>
        </p:nvSpPr>
        <p:spPr>
          <a:xfrm>
            <a:off x="5567762" y="2269315"/>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57CB032E-C239-14F7-6548-6B451F44908C}"/>
              </a:ext>
            </a:extLst>
          </p:cNvPr>
          <p:cNvCxnSpPr>
            <a:cxnSpLocks/>
          </p:cNvCxnSpPr>
          <p:nvPr/>
        </p:nvCxnSpPr>
        <p:spPr>
          <a:xfrm>
            <a:off x="5220088" y="2454387"/>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C7994520-7223-FC55-2D4E-695373CAFBEC}"/>
              </a:ext>
            </a:extLst>
          </p:cNvPr>
          <p:cNvCxnSpPr>
            <a:cxnSpLocks/>
          </p:cNvCxnSpPr>
          <p:nvPr/>
        </p:nvCxnSpPr>
        <p:spPr>
          <a:xfrm flipV="1">
            <a:off x="5226438" y="3663441"/>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556ADCC6-2821-72DB-51C5-9733AC5FEE56}"/>
              </a:ext>
            </a:extLst>
          </p:cNvPr>
          <p:cNvCxnSpPr>
            <a:cxnSpLocks/>
          </p:cNvCxnSpPr>
          <p:nvPr/>
        </p:nvCxnSpPr>
        <p:spPr>
          <a:xfrm>
            <a:off x="5226438" y="3666834"/>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8775CDB8-58A4-93F1-F612-C1B7D8484B29}"/>
              </a:ext>
            </a:extLst>
          </p:cNvPr>
          <p:cNvSpPr/>
          <p:nvPr/>
        </p:nvSpPr>
        <p:spPr>
          <a:xfrm>
            <a:off x="5567762" y="3467323"/>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2D680181-D15C-1CD8-98CB-8DEE4ABD9E31}"/>
              </a:ext>
            </a:extLst>
          </p:cNvPr>
          <p:cNvSpPr/>
          <p:nvPr/>
        </p:nvSpPr>
        <p:spPr>
          <a:xfrm>
            <a:off x="5567762" y="4003483"/>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4FA36CAC-0D08-4909-A825-AAEF7BF06BAB}"/>
              </a:ext>
            </a:extLst>
          </p:cNvPr>
          <p:cNvCxnSpPr>
            <a:cxnSpLocks/>
          </p:cNvCxnSpPr>
          <p:nvPr/>
        </p:nvCxnSpPr>
        <p:spPr>
          <a:xfrm>
            <a:off x="5220088" y="4188555"/>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79BA5908-3DE4-12E6-34CB-DF67AF9CAA64}"/>
              </a:ext>
            </a:extLst>
          </p:cNvPr>
          <p:cNvCxnSpPr>
            <a:cxnSpLocks/>
            <a:endCxn id="169" idx="3"/>
          </p:cNvCxnSpPr>
          <p:nvPr/>
        </p:nvCxnSpPr>
        <p:spPr>
          <a:xfrm flipH="1">
            <a:off x="5010948" y="3922236"/>
            <a:ext cx="215490" cy="0"/>
          </a:xfrm>
          <a:prstGeom prst="line">
            <a:avLst/>
          </a:prstGeom>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DB6C264B-668E-23E1-48A7-9CB9D38E6D4F}"/>
              </a:ext>
            </a:extLst>
          </p:cNvPr>
          <p:cNvCxnSpPr>
            <a:cxnSpLocks/>
          </p:cNvCxnSpPr>
          <p:nvPr/>
        </p:nvCxnSpPr>
        <p:spPr>
          <a:xfrm>
            <a:off x="5072678" y="6319725"/>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07A45B68-DF7A-E355-7E31-1D3F061D35BA}"/>
              </a:ext>
            </a:extLst>
          </p:cNvPr>
          <p:cNvCxnSpPr>
            <a:cxnSpLocks/>
          </p:cNvCxnSpPr>
          <p:nvPr/>
        </p:nvCxnSpPr>
        <p:spPr>
          <a:xfrm flipV="1">
            <a:off x="5226438" y="6061514"/>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06858B7E-7E42-6D61-E5C2-D3C93C562C70}"/>
              </a:ext>
            </a:extLst>
          </p:cNvPr>
          <p:cNvCxnSpPr>
            <a:cxnSpLocks/>
          </p:cNvCxnSpPr>
          <p:nvPr/>
        </p:nvCxnSpPr>
        <p:spPr>
          <a:xfrm>
            <a:off x="5226438" y="6069140"/>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728CD557-19BB-FF31-4AD8-752BA9C02BE8}"/>
              </a:ext>
            </a:extLst>
          </p:cNvPr>
          <p:cNvSpPr/>
          <p:nvPr/>
        </p:nvSpPr>
        <p:spPr>
          <a:xfrm>
            <a:off x="5567762" y="5869629"/>
            <a:ext cx="1185458"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71BC253F-F98A-C017-9BF6-E00E5E8C7EB4}"/>
              </a:ext>
            </a:extLst>
          </p:cNvPr>
          <p:cNvSpPr/>
          <p:nvPr/>
        </p:nvSpPr>
        <p:spPr>
          <a:xfrm>
            <a:off x="5567762" y="6367689"/>
            <a:ext cx="1183864"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58FB6C73-02AA-2273-48A6-1989616ED58D}"/>
              </a:ext>
            </a:extLst>
          </p:cNvPr>
          <p:cNvCxnSpPr>
            <a:cxnSpLocks/>
          </p:cNvCxnSpPr>
          <p:nvPr/>
        </p:nvCxnSpPr>
        <p:spPr>
          <a:xfrm>
            <a:off x="5220088" y="6590861"/>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09959F58-28BA-F851-57BA-24F76BFF99F9}"/>
              </a:ext>
            </a:extLst>
          </p:cNvPr>
          <p:cNvSpPr txBox="1"/>
          <p:nvPr/>
        </p:nvSpPr>
        <p:spPr>
          <a:xfrm>
            <a:off x="2604789" y="520627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56" name="文字方塊 255">
            <a:extLst>
              <a:ext uri="{FF2B5EF4-FFF2-40B4-BE49-F238E27FC236}">
                <a16:creationId xmlns:a16="http://schemas.microsoft.com/office/drawing/2014/main" id="{421045D1-5C30-147C-7737-2638524664F7}"/>
              </a:ext>
            </a:extLst>
          </p:cNvPr>
          <p:cNvSpPr txBox="1"/>
          <p:nvPr/>
        </p:nvSpPr>
        <p:spPr>
          <a:xfrm>
            <a:off x="2610616" y="408078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40x40x1024c</a:t>
            </a:r>
            <a:endParaRPr lang="zh-TW" altLang="en-US" sz="8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D7D1586B-B36F-BAD3-6ABA-F52A8D5DEC42}"/>
              </a:ext>
            </a:extLst>
          </p:cNvPr>
          <p:cNvSpPr txBox="1"/>
          <p:nvPr/>
        </p:nvSpPr>
        <p:spPr>
          <a:xfrm>
            <a:off x="2641597" y="35463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40x40x1536c</a:t>
            </a:r>
            <a:endParaRPr lang="zh-TW" altLang="en-US" sz="8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9F6FE3D9-6CAA-02BE-1E45-FA547991F463}"/>
              </a:ext>
            </a:extLst>
          </p:cNvPr>
          <p:cNvSpPr txBox="1"/>
          <p:nvPr/>
        </p:nvSpPr>
        <p:spPr>
          <a:xfrm>
            <a:off x="2629142" y="301926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6B59FCD2-92F7-01CF-06D9-AF152260147A}"/>
              </a:ext>
            </a:extLst>
          </p:cNvPr>
          <p:cNvSpPr txBox="1"/>
          <p:nvPr/>
        </p:nvSpPr>
        <p:spPr>
          <a:xfrm>
            <a:off x="2621169" y="247854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80x80x512c</a:t>
            </a:r>
            <a:endParaRPr lang="zh-TW" altLang="en-US" sz="800" dirty="0">
              <a:latin typeface="Times New Roman" panose="02020603050405020304" pitchFamily="18" charset="0"/>
              <a:cs typeface="Times New Roman" panose="02020603050405020304" pitchFamily="18" charset="0"/>
            </a:endParaRPr>
          </a:p>
        </p:txBody>
      </p:sp>
      <p:sp>
        <p:nvSpPr>
          <p:cNvPr id="260" name="文字方塊 259">
            <a:extLst>
              <a:ext uri="{FF2B5EF4-FFF2-40B4-BE49-F238E27FC236}">
                <a16:creationId xmlns:a16="http://schemas.microsoft.com/office/drawing/2014/main" id="{AA93E349-1743-0623-FD93-DC5E1134278A}"/>
              </a:ext>
            </a:extLst>
          </p:cNvPr>
          <p:cNvSpPr txBox="1"/>
          <p:nvPr/>
        </p:nvSpPr>
        <p:spPr>
          <a:xfrm>
            <a:off x="3313142" y="160407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41D4FE44-683C-96BB-3038-F0131AC97DA7}"/>
              </a:ext>
            </a:extLst>
          </p:cNvPr>
          <p:cNvCxnSpPr>
            <a:cxnSpLocks/>
            <a:endCxn id="168" idx="1"/>
          </p:cNvCxnSpPr>
          <p:nvPr/>
        </p:nvCxnSpPr>
        <p:spPr>
          <a:xfrm>
            <a:off x="3313142" y="3385035"/>
            <a:ext cx="329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BA58AF65-46B8-C83F-136B-18B80534F481}"/>
              </a:ext>
            </a:extLst>
          </p:cNvPr>
          <p:cNvSpPr txBox="1"/>
          <p:nvPr/>
        </p:nvSpPr>
        <p:spPr>
          <a:xfrm>
            <a:off x="2945239" y="585133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64" name="文字方塊 263">
            <a:extLst>
              <a:ext uri="{FF2B5EF4-FFF2-40B4-BE49-F238E27FC236}">
                <a16:creationId xmlns:a16="http://schemas.microsoft.com/office/drawing/2014/main" id="{D8B0C555-52F0-307E-C827-EAC81E581565}"/>
              </a:ext>
            </a:extLst>
          </p:cNvPr>
          <p:cNvSpPr txBox="1"/>
          <p:nvPr/>
        </p:nvSpPr>
        <p:spPr>
          <a:xfrm>
            <a:off x="4340913" y="6214914"/>
            <a:ext cx="812563"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20x20x1536c</a:t>
            </a:r>
            <a:endParaRPr lang="zh-TW" altLang="en-US" sz="800" dirty="0">
              <a:latin typeface="Times New Roman" panose="02020603050405020304" pitchFamily="18" charset="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1B1DA2D4-1401-7A3F-24FA-6BD36BA79AD0}"/>
              </a:ext>
            </a:extLst>
          </p:cNvPr>
          <p:cNvCxnSpPr>
            <a:cxnSpLocks/>
            <a:stCxn id="169" idx="2"/>
            <a:endCxn id="170" idx="0"/>
          </p:cNvCxnSpPr>
          <p:nvPr/>
        </p:nvCxnSpPr>
        <p:spPr>
          <a:xfrm>
            <a:off x="4326948" y="4100279"/>
            <a:ext cx="0" cy="192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C4659EC2-2188-074C-98A1-20DC67CB8298}"/>
              </a:ext>
            </a:extLst>
          </p:cNvPr>
          <p:cNvSpPr txBox="1"/>
          <p:nvPr/>
        </p:nvSpPr>
        <p:spPr>
          <a:xfrm>
            <a:off x="4386178" y="240482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70" name="文字方塊 269">
            <a:extLst>
              <a:ext uri="{FF2B5EF4-FFF2-40B4-BE49-F238E27FC236}">
                <a16:creationId xmlns:a16="http://schemas.microsoft.com/office/drawing/2014/main" id="{649F135A-120F-9427-1891-69825A4C01B0}"/>
              </a:ext>
            </a:extLst>
          </p:cNvPr>
          <p:cNvSpPr txBox="1"/>
          <p:nvPr/>
        </p:nvSpPr>
        <p:spPr>
          <a:xfrm>
            <a:off x="4394605" y="300420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40x40x256c</a:t>
            </a:r>
            <a:endParaRPr lang="zh-TW" altLang="en-US" sz="8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55C496D9-1053-FC87-8762-50B78BCD482A}"/>
              </a:ext>
            </a:extLst>
          </p:cNvPr>
          <p:cNvSpPr txBox="1"/>
          <p:nvPr/>
        </p:nvSpPr>
        <p:spPr>
          <a:xfrm>
            <a:off x="4376637" y="355213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40x40x768c</a:t>
            </a:r>
            <a:endParaRPr lang="zh-TW" altLang="en-US" sz="8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95DF8E6E-7D99-262B-E632-6786B5400814}"/>
              </a:ext>
            </a:extLst>
          </p:cNvPr>
          <p:cNvSpPr txBox="1"/>
          <p:nvPr/>
        </p:nvSpPr>
        <p:spPr>
          <a:xfrm>
            <a:off x="4773809" y="373318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3" name="文字方塊 272">
            <a:extLst>
              <a:ext uri="{FF2B5EF4-FFF2-40B4-BE49-F238E27FC236}">
                <a16:creationId xmlns:a16="http://schemas.microsoft.com/office/drawing/2014/main" id="{8CE6F0B2-72A8-F3E1-0BE9-BAE30DD6E9A4}"/>
              </a:ext>
            </a:extLst>
          </p:cNvPr>
          <p:cNvSpPr txBox="1"/>
          <p:nvPr/>
        </p:nvSpPr>
        <p:spPr>
          <a:xfrm>
            <a:off x="4402850" y="408396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4" name="文字方塊 273">
            <a:extLst>
              <a:ext uri="{FF2B5EF4-FFF2-40B4-BE49-F238E27FC236}">
                <a16:creationId xmlns:a16="http://schemas.microsoft.com/office/drawing/2014/main" id="{1F7563AE-E114-AD8B-58F7-1E1FB27A3039}"/>
              </a:ext>
            </a:extLst>
          </p:cNvPr>
          <p:cNvSpPr txBox="1"/>
          <p:nvPr/>
        </p:nvSpPr>
        <p:spPr>
          <a:xfrm>
            <a:off x="4403072" y="465446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20x20x512c</a:t>
            </a:r>
            <a:endParaRPr lang="zh-TW" altLang="en-US" sz="800" dirty="0">
              <a:latin typeface="Times New Roman" panose="02020603050405020304" pitchFamily="18" charset="0"/>
              <a:cs typeface="Times New Roman" panose="02020603050405020304" pitchFamily="18" charset="0"/>
            </a:endParaRPr>
          </a:p>
        </p:txBody>
      </p:sp>
      <p:sp>
        <p:nvSpPr>
          <p:cNvPr id="275" name="文字方塊 274">
            <a:extLst>
              <a:ext uri="{FF2B5EF4-FFF2-40B4-BE49-F238E27FC236}">
                <a16:creationId xmlns:a16="http://schemas.microsoft.com/office/drawing/2014/main" id="{1C6A3776-C9AA-3030-A70F-3CEC314F9CD0}"/>
              </a:ext>
            </a:extLst>
          </p:cNvPr>
          <p:cNvSpPr txBox="1"/>
          <p:nvPr/>
        </p:nvSpPr>
        <p:spPr>
          <a:xfrm>
            <a:off x="3094412" y="31735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66D3E634-484A-0321-A463-89D320255139}"/>
              </a:ext>
            </a:extLst>
          </p:cNvPr>
          <p:cNvSpPr/>
          <p:nvPr/>
        </p:nvSpPr>
        <p:spPr>
          <a:xfrm>
            <a:off x="1945142" y="1637637"/>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C147A7AB-9B99-C63E-6D78-4BC6B82FCF1F}"/>
              </a:ext>
            </a:extLst>
          </p:cNvPr>
          <p:cNvCxnSpPr>
            <a:cxnSpLocks/>
            <a:stCxn id="136" idx="0"/>
            <a:endCxn id="276" idx="2"/>
          </p:cNvCxnSpPr>
          <p:nvPr/>
        </p:nvCxnSpPr>
        <p:spPr>
          <a:xfrm flipV="1">
            <a:off x="2629142" y="1993723"/>
            <a:ext cx="0" cy="1533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85EC7541-FBD1-0F92-EFB4-904B079B4EEE}"/>
              </a:ext>
            </a:extLst>
          </p:cNvPr>
          <p:cNvSpPr txBox="1"/>
          <p:nvPr/>
        </p:nvSpPr>
        <p:spPr>
          <a:xfrm>
            <a:off x="2646250" y="19567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80x80x768c</a:t>
            </a:r>
            <a:endParaRPr lang="zh-TW" altLang="en-US" sz="800" dirty="0">
              <a:latin typeface="Times New Roman" panose="02020603050405020304" pitchFamily="18" charset="0"/>
              <a:cs typeface="Times New Roman" panose="02020603050405020304" pitchFamily="18" charset="0"/>
            </a:endParaRPr>
          </a:p>
        </p:txBody>
      </p:sp>
      <p:sp>
        <p:nvSpPr>
          <p:cNvPr id="282" name="文字方塊 281">
            <a:extLst>
              <a:ext uri="{FF2B5EF4-FFF2-40B4-BE49-F238E27FC236}">
                <a16:creationId xmlns:a16="http://schemas.microsoft.com/office/drawing/2014/main" id="{EBA99D71-876D-3620-4C37-0C06D267564A}"/>
              </a:ext>
            </a:extLst>
          </p:cNvPr>
          <p:cNvSpPr txBox="1"/>
          <p:nvPr/>
        </p:nvSpPr>
        <p:spPr>
          <a:xfrm>
            <a:off x="1407163" y="25168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83" name="文字方塊 282">
            <a:extLst>
              <a:ext uri="{FF2B5EF4-FFF2-40B4-BE49-F238E27FC236}">
                <a16:creationId xmlns:a16="http://schemas.microsoft.com/office/drawing/2014/main" id="{304D3409-6FE1-A78D-0344-C26FD8AD9958}"/>
              </a:ext>
            </a:extLst>
          </p:cNvPr>
          <p:cNvSpPr txBox="1"/>
          <p:nvPr/>
        </p:nvSpPr>
        <p:spPr>
          <a:xfrm>
            <a:off x="1440261" y="373703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84" name="文字方塊 283">
            <a:extLst>
              <a:ext uri="{FF2B5EF4-FFF2-40B4-BE49-F238E27FC236}">
                <a16:creationId xmlns:a16="http://schemas.microsoft.com/office/drawing/2014/main" id="{C809A075-7305-539E-4908-7F051064E5EC}"/>
              </a:ext>
            </a:extLst>
          </p:cNvPr>
          <p:cNvSpPr txBox="1"/>
          <p:nvPr/>
        </p:nvSpPr>
        <p:spPr>
          <a:xfrm>
            <a:off x="4936531" y="630754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2DB5911C-D4EA-D4CC-9417-627239E53899}"/>
              </a:ext>
            </a:extLst>
          </p:cNvPr>
          <p:cNvSpPr/>
          <p:nvPr/>
        </p:nvSpPr>
        <p:spPr>
          <a:xfrm>
            <a:off x="50174" y="292100"/>
            <a:ext cx="1684043" cy="654637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a:extLst>
              <a:ext uri="{FF2B5EF4-FFF2-40B4-BE49-F238E27FC236}">
                <a16:creationId xmlns:a16="http://schemas.microsoft.com/office/drawing/2014/main" id="{283C1363-F47F-2AC2-0F14-06994C451E0D}"/>
              </a:ext>
            </a:extLst>
          </p:cNvPr>
          <p:cNvSpPr/>
          <p:nvPr/>
        </p:nvSpPr>
        <p:spPr>
          <a:xfrm>
            <a:off x="1878161" y="1232125"/>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884E3E89-2D19-F8A0-8353-CFF6B10D8939}"/>
              </a:ext>
            </a:extLst>
          </p:cNvPr>
          <p:cNvSpPr txBox="1"/>
          <p:nvPr/>
        </p:nvSpPr>
        <p:spPr>
          <a:xfrm>
            <a:off x="-42341" y="253221"/>
            <a:ext cx="150080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Backbone</a:t>
            </a:r>
            <a:endParaRPr lang="zh-TW" altLang="en-US" sz="1050" b="1" dirty="0">
              <a:latin typeface="Times New Roman" panose="02020603050405020304" pitchFamily="18" charset="0"/>
              <a:cs typeface="Times New Roman" panose="02020603050405020304" pitchFamily="18" charset="0"/>
            </a:endParaRPr>
          </a:p>
        </p:txBody>
      </p:sp>
      <p:sp>
        <p:nvSpPr>
          <p:cNvPr id="293" name="文字方塊 292">
            <a:extLst>
              <a:ext uri="{FF2B5EF4-FFF2-40B4-BE49-F238E27FC236}">
                <a16:creationId xmlns:a16="http://schemas.microsoft.com/office/drawing/2014/main" id="{51EBC844-1C55-5542-2267-1B893D776BFF}"/>
              </a:ext>
            </a:extLst>
          </p:cNvPr>
          <p:cNvSpPr txBox="1"/>
          <p:nvPr/>
        </p:nvSpPr>
        <p:spPr>
          <a:xfrm>
            <a:off x="1836666" y="1223261"/>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PAN (Path Aggregation Network)</a:t>
            </a:r>
            <a:endParaRPr lang="zh-TW" altLang="en-US" sz="1050" b="1" dirty="0">
              <a:latin typeface="Times New Roman" panose="02020603050405020304" pitchFamily="18" charset="0"/>
              <a:cs typeface="Times New Roman" panose="02020603050405020304" pitchFamily="18" charset="0"/>
            </a:endParaRPr>
          </a:p>
        </p:txBody>
      </p:sp>
      <p:sp>
        <p:nvSpPr>
          <p:cNvPr id="295" name="文字方塊 294">
            <a:extLst>
              <a:ext uri="{FF2B5EF4-FFF2-40B4-BE49-F238E27FC236}">
                <a16:creationId xmlns:a16="http://schemas.microsoft.com/office/drawing/2014/main" id="{C66B76BB-3F93-89BB-9942-D87670F0A853}"/>
              </a:ext>
            </a:extLst>
          </p:cNvPr>
          <p:cNvSpPr txBox="1"/>
          <p:nvPr/>
        </p:nvSpPr>
        <p:spPr>
          <a:xfrm>
            <a:off x="5110579" y="1172782"/>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endParaRPr lang="zh-TW" altLang="en-US" sz="1050" b="1" dirty="0">
              <a:latin typeface="Times New Roman" panose="02020603050405020304" pitchFamily="18" charset="0"/>
              <a:cs typeface="Times New Roman" panose="02020603050405020304" pitchFamily="18" charset="0"/>
            </a:endParaRPr>
          </a:p>
        </p:txBody>
      </p:sp>
      <p:cxnSp>
        <p:nvCxnSpPr>
          <p:cNvPr id="316" name="接點: 肘形 315">
            <a:extLst>
              <a:ext uri="{FF2B5EF4-FFF2-40B4-BE49-F238E27FC236}">
                <a16:creationId xmlns:a16="http://schemas.microsoft.com/office/drawing/2014/main" id="{21B12315-1FDD-2342-0AF0-FF5BE99ED5E2}"/>
              </a:ext>
            </a:extLst>
          </p:cNvPr>
          <p:cNvCxnSpPr>
            <a:cxnSpLocks/>
          </p:cNvCxnSpPr>
          <p:nvPr/>
        </p:nvCxnSpPr>
        <p:spPr>
          <a:xfrm flipV="1">
            <a:off x="5004598" y="6331617"/>
            <a:ext cx="215490" cy="209550"/>
          </a:xfrm>
          <a:prstGeom prst="bentConnector3">
            <a:avLst>
              <a:gd name="adj1" fmla="val 55894"/>
            </a:avLst>
          </a:prstGeom>
        </p:spPr>
        <p:style>
          <a:lnRef idx="2">
            <a:schemeClr val="dk1"/>
          </a:lnRef>
          <a:fillRef idx="0">
            <a:schemeClr val="dk1"/>
          </a:fillRef>
          <a:effectRef idx="1">
            <a:schemeClr val="dk1"/>
          </a:effectRef>
          <a:fontRef idx="minor">
            <a:schemeClr val="tx1"/>
          </a:fontRef>
        </p:style>
      </p:cxnSp>
      <p:sp>
        <p:nvSpPr>
          <p:cNvPr id="335" name="矩形 334">
            <a:extLst>
              <a:ext uri="{FF2B5EF4-FFF2-40B4-BE49-F238E27FC236}">
                <a16:creationId xmlns:a16="http://schemas.microsoft.com/office/drawing/2014/main" id="{00D0C063-3D62-810A-4076-E5EBC68A6674}"/>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文字方塊 344">
            <a:extLst>
              <a:ext uri="{FF2B5EF4-FFF2-40B4-BE49-F238E27FC236}">
                <a16:creationId xmlns:a16="http://schemas.microsoft.com/office/drawing/2014/main" id="{99A664F5-6AF8-86DB-666C-6766E959660F}"/>
              </a:ext>
            </a:extLst>
          </p:cNvPr>
          <p:cNvSpPr txBox="1"/>
          <p:nvPr/>
        </p:nvSpPr>
        <p:spPr>
          <a:xfrm>
            <a:off x="7007612" y="1162803"/>
            <a:ext cx="266337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7E2BB256-1483-95EA-CF4F-6FAE4D407EBC}"/>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9" name="接點: 肘形 358">
            <a:extLst>
              <a:ext uri="{FF2B5EF4-FFF2-40B4-BE49-F238E27FC236}">
                <a16:creationId xmlns:a16="http://schemas.microsoft.com/office/drawing/2014/main" id="{3D1A4970-9FA3-E70A-2C11-0D4E2FABEB64}"/>
              </a:ext>
            </a:extLst>
          </p:cNvPr>
          <p:cNvCxnSpPr>
            <a:cxnSpLocks/>
            <a:stCxn id="229" idx="3"/>
            <a:endCxn id="230" idx="3"/>
          </p:cNvCxnSpPr>
          <p:nvPr/>
        </p:nvCxnSpPr>
        <p:spPr>
          <a:xfrm flipH="1">
            <a:off x="6753223" y="191135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6E8305E2-05F3-933F-54EC-C6FEFF851704}"/>
              </a:ext>
            </a:extLst>
          </p:cNvPr>
          <p:cNvCxnSpPr>
            <a:cxnSpLocks/>
          </p:cNvCxnSpPr>
          <p:nvPr/>
        </p:nvCxnSpPr>
        <p:spPr>
          <a:xfrm flipH="1">
            <a:off x="6751625" y="600782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09FFB052-2242-992F-1507-ECACAA2AD841}"/>
              </a:ext>
            </a:extLst>
          </p:cNvPr>
          <p:cNvCxnSpPr>
            <a:cxnSpLocks/>
          </p:cNvCxnSpPr>
          <p:nvPr/>
        </p:nvCxnSpPr>
        <p:spPr>
          <a:xfrm flipH="1">
            <a:off x="6759573" y="3661017"/>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75301D9F-BFE3-3F01-AF82-D4811BE504C4}"/>
              </a:ext>
            </a:extLst>
          </p:cNvPr>
          <p:cNvCxnSpPr/>
          <p:nvPr/>
        </p:nvCxnSpPr>
        <p:spPr>
          <a:xfrm>
            <a:off x="6969318" y="6255179"/>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3250E99E-455A-FA58-1960-99C1F72EE8A2}"/>
              </a:ext>
            </a:extLst>
          </p:cNvPr>
          <p:cNvCxnSpPr/>
          <p:nvPr/>
        </p:nvCxnSpPr>
        <p:spPr>
          <a:xfrm>
            <a:off x="6964297" y="3916377"/>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88A19AB6-D68C-7F3D-347B-B763AE556626}"/>
              </a:ext>
            </a:extLst>
          </p:cNvPr>
          <p:cNvCxnSpPr/>
          <p:nvPr/>
        </p:nvCxnSpPr>
        <p:spPr>
          <a:xfrm>
            <a:off x="6968530" y="2194054"/>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5F50B06A-2AE1-1E88-C24E-1460E7FD7E3D}"/>
                  </a:ext>
                </a:extLst>
              </p:cNvPr>
              <p:cNvSpPr txBox="1"/>
              <p:nvPr/>
            </p:nvSpPr>
            <p:spPr>
              <a:xfrm>
                <a:off x="6751626" y="6061514"/>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6061514"/>
                <a:ext cx="470282"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53AF80B5-A7BD-535F-1FDD-9F38D93A15CA}"/>
                  </a:ext>
                </a:extLst>
              </p:cNvPr>
              <p:cNvSpPr txBox="1"/>
              <p:nvPr/>
            </p:nvSpPr>
            <p:spPr>
              <a:xfrm>
                <a:off x="6751626" y="3734266"/>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751626" y="3734266"/>
                <a:ext cx="470282"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883A0867-7812-9683-B1AE-B951C43DAA7E}"/>
                  </a:ext>
                </a:extLst>
              </p:cNvPr>
              <p:cNvSpPr txBox="1"/>
              <p:nvPr/>
            </p:nvSpPr>
            <p:spPr>
              <a:xfrm>
                <a:off x="6758877" y="2006320"/>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883A0867-7812-9683-B1AE-B951C43DAA7E}"/>
                  </a:ext>
                </a:extLst>
              </p:cNvPr>
              <p:cNvSpPr txBox="1">
                <a:spLocks noRot="1" noChangeAspect="1" noMove="1" noResize="1" noEditPoints="1" noAdjustHandles="1" noChangeArrowheads="1" noChangeShapeType="1" noTextEdit="1"/>
              </p:cNvSpPr>
              <p:nvPr/>
            </p:nvSpPr>
            <p:spPr>
              <a:xfrm>
                <a:off x="6758877" y="2006320"/>
                <a:ext cx="470282" cy="215444"/>
              </a:xfrm>
              <a:prstGeom prst="rect">
                <a:avLst/>
              </a:prstGeom>
              <a:blipFill>
                <a:blip r:embed="rId15"/>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23B95B67-2980-61AF-43F1-A4246D2CB3D0}"/>
              </a:ext>
            </a:extLst>
          </p:cNvPr>
          <p:cNvSpPr txBox="1"/>
          <p:nvPr/>
        </p:nvSpPr>
        <p:spPr>
          <a:xfrm>
            <a:off x="5355994" y="2609782"/>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6" name="文字方塊 375">
            <a:extLst>
              <a:ext uri="{FF2B5EF4-FFF2-40B4-BE49-F238E27FC236}">
                <a16:creationId xmlns:a16="http://schemas.microsoft.com/office/drawing/2014/main" id="{8C14BDDE-7468-8B40-49C1-EECF0B377510}"/>
              </a:ext>
            </a:extLst>
          </p:cNvPr>
          <p:cNvSpPr txBox="1"/>
          <p:nvPr/>
        </p:nvSpPr>
        <p:spPr>
          <a:xfrm>
            <a:off x="5365481" y="4322991"/>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7" name="文字方塊 376">
            <a:extLst>
              <a:ext uri="{FF2B5EF4-FFF2-40B4-BE49-F238E27FC236}">
                <a16:creationId xmlns:a16="http://schemas.microsoft.com/office/drawing/2014/main" id="{B1BFDEF4-C85F-14BD-70D2-BF30C15B455F}"/>
              </a:ext>
            </a:extLst>
          </p:cNvPr>
          <p:cNvSpPr txBox="1"/>
          <p:nvPr/>
        </p:nvSpPr>
        <p:spPr>
          <a:xfrm>
            <a:off x="5561412" y="6675437"/>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8" name="矩形 377">
            <a:extLst>
              <a:ext uri="{FF2B5EF4-FFF2-40B4-BE49-F238E27FC236}">
                <a16:creationId xmlns:a16="http://schemas.microsoft.com/office/drawing/2014/main" id="{175E8DCD-D167-124D-7361-DBACF261C535}"/>
              </a:ext>
            </a:extLst>
          </p:cNvPr>
          <p:cNvSpPr/>
          <p:nvPr/>
        </p:nvSpPr>
        <p:spPr>
          <a:xfrm>
            <a:off x="5684532" y="16773"/>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D635CEA-D801-21E0-8516-99A0178A36F0}"/>
                  </a:ext>
                </a:extLst>
              </p:cNvPr>
              <p:cNvSpPr txBox="1"/>
              <p:nvPr/>
            </p:nvSpPr>
            <p:spPr>
              <a:xfrm>
                <a:off x="7033770" y="4397697"/>
                <a:ext cx="2155051"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sSubSup>
                        <m:sSubSupPr>
                          <m:ctrlPr>
                            <a:rPr lang="en-US" altLang="zh-TW" sz="1000" b="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up>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up>
                      </m:sSub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5" name="文字方塊 4">
                <a:extLst>
                  <a:ext uri="{FF2B5EF4-FFF2-40B4-BE49-F238E27FC236}">
                    <a16:creationId xmlns:a16="http://schemas.microsoft.com/office/drawing/2014/main" id="{DD635CEA-D801-21E0-8516-99A0178A36F0}"/>
                  </a:ext>
                </a:extLst>
              </p:cNvPr>
              <p:cNvSpPr txBox="1">
                <a:spLocks noRot="1" noChangeAspect="1" noMove="1" noResize="1" noEditPoints="1" noAdjustHandles="1" noChangeArrowheads="1" noChangeShapeType="1" noTextEdit="1"/>
              </p:cNvSpPr>
              <p:nvPr/>
            </p:nvSpPr>
            <p:spPr>
              <a:xfrm>
                <a:off x="7033770" y="4397697"/>
                <a:ext cx="2155051" cy="304892"/>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A936393-7AA5-5041-B215-B97948594457}"/>
                  </a:ext>
                </a:extLst>
              </p:cNvPr>
              <p:cNvSpPr txBox="1"/>
              <p:nvPr/>
            </p:nvSpPr>
            <p:spPr>
              <a:xfrm>
                <a:off x="7035800" y="4645934"/>
                <a:ext cx="2195009" cy="1200329"/>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one-to-many</a:t>
                </a:r>
                <a:r>
                  <a:rPr lang="en-US" altLang="zh-TW" sz="800" dirty="0">
                    <a:latin typeface="Cambria Math" panose="02040503050406030204" pitchFamily="18" charset="0"/>
                    <a:cs typeface="Times New Roman" panose="02020603050405020304" pitchFamily="18" charset="0"/>
                  </a:rPr>
                  <a:t> branch</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a:t>
                </a:r>
              </a:p>
              <a:p>
                <a:endParaRPr lang="en-US" altLang="zh-TW" sz="800" dirty="0">
                  <a:latin typeface="Cambria Math" panose="02040503050406030204" pitchFamily="18" charset="0"/>
                  <a:cs typeface="Times New Roman" panose="02020603050405020304" pitchFamily="18" charset="0"/>
                </a:endParaRP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1</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𝛼</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 </a:t>
                </a:r>
                <a:r>
                  <a:rPr lang="en-US" altLang="zh-TW" sz="800" dirty="0">
                    <a:latin typeface="Cambria Math" panose="02040503050406030204" pitchFamily="18" charset="0"/>
                    <a:cs typeface="Times New Roman" panose="02020603050405020304" pitchFamily="18" charset="0"/>
                  </a:rPr>
                  <a:t>and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branches</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2</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𝛽</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a:t>
                </a:r>
                <a:r>
                  <a:rPr lang="en-US" altLang="zh-TW" sz="800" dirty="0">
                    <a:latin typeface="Cambria Math" panose="02040503050406030204" pitchFamily="18" charset="0"/>
                    <a:cs typeface="Times New Roman" panose="02020603050405020304" pitchFamily="18" charset="0"/>
                  </a:rPr>
                  <a:t> and </a:t>
                </a:r>
                <a:r>
                  <a:rPr lang="en-US" altLang="zh-TW" sz="800" dirty="0">
                    <a:solidFill>
                      <a:srgbClr val="00B0F0"/>
                    </a:solidFill>
                    <a:latin typeface="Cambria Math" panose="02040503050406030204" pitchFamily="18" charset="0"/>
                    <a:cs typeface="Times New Roman" panose="02020603050405020304" pitchFamily="18" charset="0"/>
                  </a:rPr>
                  <a:t>one-to-one </a:t>
                </a:r>
                <a:r>
                  <a:rPr lang="en-US" altLang="zh-TW" sz="800" dirty="0">
                    <a:latin typeface="Cambria Math" panose="02040503050406030204" pitchFamily="18" charset="0"/>
                    <a:cs typeface="Times New Roman" panose="02020603050405020304" pitchFamily="18" charset="0"/>
                  </a:rPr>
                  <a:t>branches</a:t>
                </a:r>
              </a:p>
            </p:txBody>
          </p:sp>
        </mc:Choice>
        <mc:Fallback xmlns="">
          <p:sp>
            <p:nvSpPr>
              <p:cNvPr id="6" name="文字方塊 5">
                <a:extLst>
                  <a:ext uri="{FF2B5EF4-FFF2-40B4-BE49-F238E27FC236}">
                    <a16:creationId xmlns:a16="http://schemas.microsoft.com/office/drawing/2014/main" id="{0A936393-7AA5-5041-B215-B97948594457}"/>
                  </a:ext>
                </a:extLst>
              </p:cNvPr>
              <p:cNvSpPr txBox="1">
                <a:spLocks noRot="1" noChangeAspect="1" noMove="1" noResize="1" noEditPoints="1" noAdjustHandles="1" noChangeArrowheads="1" noChangeShapeType="1" noTextEdit="1"/>
              </p:cNvSpPr>
              <p:nvPr/>
            </p:nvSpPr>
            <p:spPr>
              <a:xfrm>
                <a:off x="7035800" y="4645934"/>
                <a:ext cx="2195009" cy="1200329"/>
              </a:xfrm>
              <a:prstGeom prst="rect">
                <a:avLst/>
              </a:prstGeom>
              <a:blipFill>
                <a:blip r:embed="rId17"/>
                <a:stretch>
                  <a:fillRect b="-508"/>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E83EA656-E18A-042C-B7E2-76CC9446F4A9}"/>
              </a:ext>
            </a:extLst>
          </p:cNvPr>
          <p:cNvSpPr txBox="1"/>
          <p:nvPr/>
        </p:nvSpPr>
        <p:spPr>
          <a:xfrm>
            <a:off x="7040534" y="2628706"/>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One-to-many</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B072AA6-F621-F3C7-28D4-ED6FE5D2AEE0}"/>
                  </a:ext>
                </a:extLst>
              </p:cNvPr>
              <p:cNvSpPr txBox="1"/>
              <p:nvPr/>
            </p:nvSpPr>
            <p:spPr>
              <a:xfrm>
                <a:off x="7185879" y="2828158"/>
                <a:ext cx="1683686"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B072AA6-F621-F3C7-28D4-ED6FE5D2AEE0}"/>
                  </a:ext>
                </a:extLst>
              </p:cNvPr>
              <p:cNvSpPr txBox="1">
                <a:spLocks noRot="1" noChangeAspect="1" noMove="1" noResize="1" noEditPoints="1" noAdjustHandles="1" noChangeArrowheads="1" noChangeShapeType="1" noTextEdit="1"/>
              </p:cNvSpPr>
              <p:nvPr/>
            </p:nvSpPr>
            <p:spPr>
              <a:xfrm>
                <a:off x="7185879" y="2828158"/>
                <a:ext cx="1683686" cy="246221"/>
              </a:xfrm>
              <a:prstGeom prst="rect">
                <a:avLst/>
              </a:prstGeom>
              <a:blipFill>
                <a:blip r:embed="rId18"/>
                <a:stretch>
                  <a:fillRect b="-7500"/>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0936560D-E180-1F96-B1B6-1C2575040FD7}"/>
              </a:ext>
            </a:extLst>
          </p:cNvPr>
          <p:cNvSpPr txBox="1"/>
          <p:nvPr/>
        </p:nvSpPr>
        <p:spPr>
          <a:xfrm>
            <a:off x="7062419" y="3570383"/>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One-to-one</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A6E0C2A-1098-E294-8907-02F13AA6866D}"/>
                  </a:ext>
                </a:extLst>
              </p:cNvPr>
              <p:cNvSpPr txBox="1"/>
              <p:nvPr/>
            </p:nvSpPr>
            <p:spPr>
              <a:xfrm>
                <a:off x="7039534" y="3036205"/>
                <a:ext cx="2091488"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one-to-many</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many</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0A6E0C2A-1098-E294-8907-02F13AA6866D}"/>
                  </a:ext>
                </a:extLst>
              </p:cNvPr>
              <p:cNvSpPr txBox="1">
                <a:spLocks noRot="1" noChangeAspect="1" noMove="1" noResize="1" noEditPoints="1" noAdjustHandles="1" noChangeArrowheads="1" noChangeShapeType="1" noTextEdit="1"/>
              </p:cNvSpPr>
              <p:nvPr/>
            </p:nvSpPr>
            <p:spPr>
              <a:xfrm>
                <a:off x="7039534" y="3036205"/>
                <a:ext cx="2091488" cy="581954"/>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8BC6BA2-22F7-15D1-7104-4BD72170D671}"/>
                  </a:ext>
                </a:extLst>
              </p:cNvPr>
              <p:cNvSpPr txBox="1"/>
              <p:nvPr/>
            </p:nvSpPr>
            <p:spPr>
              <a:xfrm>
                <a:off x="7229173" y="3744193"/>
                <a:ext cx="1567230"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F8BC6BA2-22F7-15D1-7104-4BD72170D671}"/>
                  </a:ext>
                </a:extLst>
              </p:cNvPr>
              <p:cNvSpPr txBox="1">
                <a:spLocks noRot="1" noChangeAspect="1" noMove="1" noResize="1" noEditPoints="1" noAdjustHandles="1" noChangeArrowheads="1" noChangeShapeType="1" noTextEdit="1"/>
              </p:cNvSpPr>
              <p:nvPr/>
            </p:nvSpPr>
            <p:spPr>
              <a:xfrm>
                <a:off x="7229173" y="3744193"/>
                <a:ext cx="1567230" cy="246221"/>
              </a:xfrm>
              <a:prstGeom prst="rect">
                <a:avLst/>
              </a:prstGeom>
              <a:blipFill>
                <a:blip r:embed="rId20"/>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E510AB8-F3D0-FE10-A11A-960C1C42A6F8}"/>
                  </a:ext>
                </a:extLst>
              </p:cNvPr>
              <p:cNvSpPr txBox="1"/>
              <p:nvPr/>
            </p:nvSpPr>
            <p:spPr>
              <a:xfrm>
                <a:off x="7086459" y="3920326"/>
                <a:ext cx="2044560"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one-to-one</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1E510AB8-F3D0-FE10-A11A-960C1C42A6F8}"/>
                  </a:ext>
                </a:extLst>
              </p:cNvPr>
              <p:cNvSpPr txBox="1">
                <a:spLocks noRot="1" noChangeAspect="1" noMove="1" noResize="1" noEditPoints="1" noAdjustHandles="1" noChangeArrowheads="1" noChangeShapeType="1" noTextEdit="1"/>
              </p:cNvSpPr>
              <p:nvPr/>
            </p:nvSpPr>
            <p:spPr>
              <a:xfrm>
                <a:off x="7086459" y="3920326"/>
                <a:ext cx="2044560" cy="581954"/>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9C9B5872-791C-90B7-1B5B-ACFA73AA4AF0}"/>
                  </a:ext>
                </a:extLst>
              </p:cNvPr>
              <p:cNvSpPr txBox="1"/>
              <p:nvPr/>
            </p:nvSpPr>
            <p:spPr>
              <a:xfrm>
                <a:off x="7049200" y="5828429"/>
                <a:ext cx="2155051" cy="337336"/>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r>
                  <a:rPr lang="en-US" altLang="zh-TW" sz="10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9C9B5872-791C-90B7-1B5B-ACFA73AA4AF0}"/>
                  </a:ext>
                </a:extLst>
              </p:cNvPr>
              <p:cNvSpPr txBox="1">
                <a:spLocks noRot="1" noChangeAspect="1" noMove="1" noResize="1" noEditPoints="1" noAdjustHandles="1" noChangeArrowheads="1" noChangeShapeType="1" noTextEdit="1"/>
              </p:cNvSpPr>
              <p:nvPr/>
            </p:nvSpPr>
            <p:spPr>
              <a:xfrm>
                <a:off x="7049200" y="5828429"/>
                <a:ext cx="2155051" cy="337336"/>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E1DBDCC-87D1-D516-445F-E15E77C90421}"/>
                  </a:ext>
                </a:extLst>
              </p:cNvPr>
              <p:cNvSpPr txBox="1"/>
              <p:nvPr/>
            </p:nvSpPr>
            <p:spPr>
              <a:xfrm>
                <a:off x="7058025" y="1360630"/>
                <a:ext cx="2222168"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𝑚</m:t>
                      </m:r>
                      <m:d>
                        <m:dPr>
                          <m:ctrlPr>
                            <a:rPr lang="en-US" altLang="zh-TW" sz="1000" b="0" i="1" smtClean="0">
                              <a:latin typeface="Cambria Math" panose="02040503050406030204" pitchFamily="18" charset="0"/>
                              <a:cs typeface="Times New Roman" panose="02020603050405020304" pitchFamily="18" charset="0"/>
                            </a:rPr>
                          </m:ctrlPr>
                        </m:dPr>
                        <m:e>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𝛽</m:t>
                          </m:r>
                        </m:e>
                      </m:d>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𝑠</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𝑝</m:t>
                          </m:r>
                        </m:e>
                        <m:sup>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sup>
                      </m:s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𝛽</m:t>
                          </m:r>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3E1DBDCC-87D1-D516-445F-E15E77C90421}"/>
                  </a:ext>
                </a:extLst>
              </p:cNvPr>
              <p:cNvSpPr txBox="1">
                <a:spLocks noRot="1" noChangeAspect="1" noMove="1" noResize="1" noEditPoints="1" noAdjustHandles="1" noChangeArrowheads="1" noChangeShapeType="1" noTextEdit="1"/>
              </p:cNvSpPr>
              <p:nvPr/>
            </p:nvSpPr>
            <p:spPr>
              <a:xfrm>
                <a:off x="7058025" y="1360630"/>
                <a:ext cx="2222168" cy="304892"/>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3B452FC-DB74-81D9-DE74-8A5F60A464BA}"/>
                  </a:ext>
                </a:extLst>
              </p:cNvPr>
              <p:cNvSpPr txBox="1"/>
              <p:nvPr/>
            </p:nvSpPr>
            <p:spPr>
              <a:xfrm>
                <a:off x="7050406" y="1608439"/>
                <a:ext cx="1981004" cy="107721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 It’s a </a:t>
                </a:r>
                <a:r>
                  <a:rPr lang="en-US" altLang="zh-TW" sz="800" dirty="0">
                    <a:solidFill>
                      <a:srgbClr val="00B0F0"/>
                    </a:solidFill>
                    <a:latin typeface="Times New Roman" panose="02020603050405020304" pitchFamily="18" charset="0"/>
                    <a:cs typeface="Times New Roman" panose="02020603050405020304" pitchFamily="18" charset="0"/>
                  </a:rPr>
                  <a:t>binary value</a:t>
                </a:r>
                <a:r>
                  <a:rPr lang="en-US" altLang="zh-TW" sz="800" dirty="0">
                    <a:latin typeface="Times New Roman" panose="02020603050405020304" pitchFamily="18" charset="0"/>
                    <a:cs typeface="Times New Roman" panose="02020603050405020304" pitchFamily="18" charset="0"/>
                  </a:rPr>
                  <a:t>. Indicates whether the endpoint of the </a:t>
                </a:r>
                <a:r>
                  <a:rPr lang="en-US" altLang="zh-TW" sz="800" dirty="0">
                    <a:solidFill>
                      <a:srgbClr val="00B0F0"/>
                    </a:solidFill>
                    <a:latin typeface="Times New Roman" panose="02020603050405020304" pitchFamily="18" charset="0"/>
                    <a:cs typeface="Times New Roman" panose="02020603050405020304" pitchFamily="18" charset="0"/>
                  </a:rPr>
                  <a:t>predicted box </a:t>
                </a:r>
                <a:r>
                  <a:rPr lang="en-US" altLang="zh-TW" sz="800" dirty="0">
                    <a:latin typeface="Times New Roman" panose="02020603050405020304" pitchFamily="18" charset="0"/>
                    <a:cs typeface="Times New Roman" panose="02020603050405020304" pitchFamily="18" charset="0"/>
                  </a:rPr>
                  <a:t>is within the </a:t>
                </a:r>
                <a:r>
                  <a:rPr lang="en-US" altLang="zh-TW" sz="800" dirty="0">
                    <a:solidFill>
                      <a:srgbClr val="00B0F0"/>
                    </a:solidFill>
                    <a:latin typeface="Times New Roman" panose="02020603050405020304" pitchFamily="18" charset="0"/>
                    <a:cs typeface="Times New Roman" panose="02020603050405020304" pitchFamily="18" charset="0"/>
                  </a:rPr>
                  <a:t>real box.</a:t>
                </a:r>
              </a:p>
              <a:p>
                <a:r>
                  <a:rPr lang="en-US" altLang="zh-TW" sz="800" dirty="0">
                    <a:latin typeface="Times New Roman" panose="02020603050405020304" pitchFamily="18" charset="0"/>
                    <a:cs typeface="Times New Roman" panose="02020603050405020304" pitchFamily="18" charset="0"/>
                  </a:rPr>
                  <a:t>p: The classification score of  the box.</a:t>
                </a:r>
              </a:p>
              <a:p>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The degree of  overlap between predicted and instance box.,</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𝛽</m:t>
                    </m:r>
                  </m:oMath>
                </a14:m>
                <a:r>
                  <a:rPr lang="en-US" altLang="zh-TW" sz="800" dirty="0">
                    <a:latin typeface="Times New Roman" panose="02020603050405020304" pitchFamily="18" charset="0"/>
                    <a:cs typeface="Times New Roman" panose="02020603050405020304" pitchFamily="18" charset="0"/>
                  </a:rPr>
                  <a:t>: The parameters to balance classification and regression scores.</a:t>
                </a:r>
              </a:p>
            </p:txBody>
          </p:sp>
        </mc:Choice>
        <mc:Fallback xmlns="">
          <p:sp>
            <p:nvSpPr>
              <p:cNvPr id="16" name="文字方塊 15">
                <a:extLst>
                  <a:ext uri="{FF2B5EF4-FFF2-40B4-BE49-F238E27FC236}">
                    <a16:creationId xmlns:a16="http://schemas.microsoft.com/office/drawing/2014/main" id="{13B452FC-DB74-81D9-DE74-8A5F60A464BA}"/>
                  </a:ext>
                </a:extLst>
              </p:cNvPr>
              <p:cNvSpPr txBox="1">
                <a:spLocks noRot="1" noChangeAspect="1" noMove="1" noResize="1" noEditPoints="1" noAdjustHandles="1" noChangeArrowheads="1" noChangeShapeType="1" noTextEdit="1"/>
              </p:cNvSpPr>
              <p:nvPr/>
            </p:nvSpPr>
            <p:spPr>
              <a:xfrm>
                <a:off x="7050406" y="1608439"/>
                <a:ext cx="1981004" cy="1077218"/>
              </a:xfrm>
              <a:prstGeom prst="rect">
                <a:avLst/>
              </a:prstGeom>
              <a:blipFill>
                <a:blip r:embed="rId24"/>
                <a:stretch>
                  <a:fillRect b="-565"/>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6317E0C3-DE21-5357-FCF6-34EEA82A11D5}"/>
              </a:ext>
            </a:extLst>
          </p:cNvPr>
          <p:cNvSpPr txBox="1"/>
          <p:nvPr/>
        </p:nvSpPr>
        <p:spPr>
          <a:xfrm>
            <a:off x="7479216" y="0"/>
            <a:ext cx="1753021" cy="276999"/>
          </a:xfrm>
          <a:prstGeom prst="rect">
            <a:avLst/>
          </a:prstGeom>
          <a:noFill/>
        </p:spPr>
        <p:txBody>
          <a:bodyPr wrap="square" rtlCol="0">
            <a:spAutoFit/>
          </a:bodyPr>
          <a:lstStyle/>
          <a:p>
            <a:r>
              <a:rPr lang="en-US" altLang="zh-TW" sz="1200" dirty="0"/>
              <a:t>Modified  from YOLOv8</a:t>
            </a:r>
            <a:endParaRPr lang="zh-TW" altLang="en-US" sz="1200" dirty="0"/>
          </a:p>
        </p:txBody>
      </p:sp>
      <p:sp>
        <p:nvSpPr>
          <p:cNvPr id="4" name="文字方塊 3">
            <a:extLst>
              <a:ext uri="{FF2B5EF4-FFF2-40B4-BE49-F238E27FC236}">
                <a16:creationId xmlns:a16="http://schemas.microsoft.com/office/drawing/2014/main" id="{A9DD7A8C-3898-B6CE-8349-3FC63706FAC4}"/>
              </a:ext>
            </a:extLst>
          </p:cNvPr>
          <p:cNvSpPr txBox="1"/>
          <p:nvPr/>
        </p:nvSpPr>
        <p:spPr>
          <a:xfrm>
            <a:off x="7466372" y="787630"/>
            <a:ext cx="167762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Figure2: (a) Consistent dual assignments for NMS-free training. </a:t>
            </a:r>
            <a:endParaRPr lang="zh-TW" altLang="en-US" sz="8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48D941BF-00DE-D2A8-3DC5-75F9D9A9FB69}"/>
              </a:ext>
            </a:extLst>
          </p:cNvPr>
          <p:cNvSpPr txBox="1"/>
          <p:nvPr/>
        </p:nvSpPr>
        <p:spPr>
          <a:xfrm>
            <a:off x="1687218" y="298511"/>
            <a:ext cx="984250" cy="461665"/>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 kernel size</a:t>
            </a:r>
          </a:p>
          <a:p>
            <a:r>
              <a:rPr lang="en-US" altLang="zh-TW" sz="800" dirty="0">
                <a:latin typeface="Times New Roman" panose="02020603050405020304" pitchFamily="18" charset="0"/>
                <a:cs typeface="Times New Roman" panose="02020603050405020304" pitchFamily="18" charset="0"/>
              </a:rPr>
              <a:t>s: stride</a:t>
            </a:r>
          </a:p>
          <a:p>
            <a:r>
              <a:rPr lang="en-US" altLang="zh-TW" sz="800" dirty="0">
                <a:latin typeface="Times New Roman" panose="02020603050405020304" pitchFamily="18" charset="0"/>
                <a:cs typeface="Times New Roman" panose="02020603050405020304" pitchFamily="18" charset="0"/>
              </a:rPr>
              <a:t>p: padding</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1033836-6C05-0917-FCDA-03DFA3A63DA5}"/>
                  </a:ext>
                </a:extLst>
              </p:cNvPr>
              <p:cNvSpPr txBox="1"/>
              <p:nvPr/>
            </p:nvSpPr>
            <p:spPr>
              <a:xfrm>
                <a:off x="5141457" y="4542540"/>
                <a:ext cx="2057401" cy="979242"/>
              </a:xfrm>
              <a:prstGeom prst="rect">
                <a:avLst/>
              </a:prstGeom>
              <a:noFill/>
            </p:spPr>
            <p:txBody>
              <a:bodyPr wrap="square" rtlCol="0">
                <a:spAutoFit/>
              </a:bodyPr>
              <a:lstStyle/>
              <a:p>
                <a:r>
                  <a:rPr lang="en-US" altLang="zh-TW" sz="800" b="1" dirty="0">
                    <a:latin typeface="Times New Roman" panose="02020603050405020304" pitchFamily="18" charset="0"/>
                    <a:ea typeface="Cambria Math" panose="02040503050406030204" pitchFamily="18" charset="0"/>
                    <a:cs typeface="Times New Roman" panose="02020603050405020304" pitchFamily="18" charset="0"/>
                  </a:rPr>
                  <a:t>Loss Function</a:t>
                </a:r>
                <a:r>
                  <a:rPr lang="en-US" altLang="zh-TW" sz="800" b="1" dirty="0">
                    <a:ea typeface="Cambria Math" panose="02040503050406030204" pitchFamily="18" charset="0"/>
                  </a:rPr>
                  <a:t>: </a:t>
                </a:r>
                <a14:m>
                  <m:oMath xmlns:m="http://schemas.openxmlformats.org/officeDocument/2006/math">
                    <m:sSub>
                      <m:sSubPr>
                        <m:ctrlPr>
                          <a:rPr lang="en-US" altLang="zh-TW" sz="800" b="0" i="1" smtClean="0">
                            <a:latin typeface="Cambria Math" panose="02040503050406030204" pitchFamily="18" charset="0"/>
                            <a:ea typeface="Cambria Math" panose="02040503050406030204" pitchFamily="18" charset="0"/>
                          </a:rPr>
                        </m:ctrlPr>
                      </m:sSubPr>
                      <m:e>
                        <m:sSubSup>
                          <m:sSubSupPr>
                            <m:ctrlPr>
                              <a:rPr lang="en-US" altLang="zh-TW" sz="800" b="0" i="1" smtClean="0">
                                <a:latin typeface="Cambria Math" panose="02040503050406030204" pitchFamily="18" charset="0"/>
                                <a:ea typeface="Cambria Math" panose="02040503050406030204" pitchFamily="18" charset="0"/>
                              </a:rPr>
                            </m:ctrlPr>
                          </m:sSubSupPr>
                          <m:e>
                            <m:r>
                              <a:rPr lang="en-US" altLang="zh-TW" sz="800" b="0" i="1" smtClean="0">
                                <a:latin typeface="Cambria Math" panose="02040503050406030204" pitchFamily="18" charset="0"/>
                                <a:ea typeface="Cambria Math" panose="02040503050406030204" pitchFamily="18" charset="0"/>
                              </a:rPr>
                              <m:t>ℒ</m:t>
                            </m:r>
                          </m:e>
                          <m:sub>
                            <m:r>
                              <a:rPr lang="en-US" altLang="zh-TW" sz="800" b="0" i="1" smtClean="0">
                                <a:latin typeface="Cambria Math" panose="02040503050406030204" pitchFamily="18" charset="0"/>
                                <a:ea typeface="Cambria Math" panose="02040503050406030204" pitchFamily="18" charset="0"/>
                              </a:rPr>
                              <m:t>𝑙</m:t>
                            </m:r>
                            <m:r>
                              <a:rPr lang="en-US" altLang="zh-TW" sz="800" b="0" i="1" smtClean="0">
                                <a:latin typeface="Cambria Math" panose="02040503050406030204" pitchFamily="18" charset="0"/>
                                <a:ea typeface="Cambria Math" panose="02040503050406030204" pitchFamily="18" charset="0"/>
                              </a:rPr>
                              <m:t>, </m:t>
                            </m:r>
                            <m:r>
                              <a:rPr lang="en-US" altLang="zh-TW" sz="800" b="0" i="1" smtClean="0">
                                <a:latin typeface="Cambria Math" panose="02040503050406030204" pitchFamily="18" charset="0"/>
                                <a:ea typeface="Cambria Math" panose="02040503050406030204" pitchFamily="18" charset="0"/>
                              </a:rPr>
                              <m:t>𝑡</m:t>
                            </m:r>
                          </m:sub>
                          <m:sup>
                            <m:r>
                              <a:rPr lang="en-US" altLang="zh-TW" sz="800" b="0" i="1" smtClean="0">
                                <a:latin typeface="Cambria Math" panose="02040503050406030204" pitchFamily="18" charset="0"/>
                                <a:ea typeface="Cambria Math" panose="02040503050406030204" pitchFamily="18" charset="0"/>
                              </a:rPr>
                              <m:t>𝑚</m:t>
                            </m:r>
                          </m:sup>
                        </m:sSubSup>
                      </m:e>
                      <m:sub>
                        <m:r>
                          <a:rPr lang="en-US" altLang="zh-TW" sz="800" b="0" i="1" smtClean="0">
                            <a:latin typeface="Cambria Math" panose="02040503050406030204" pitchFamily="18" charset="0"/>
                            <a:ea typeface="Cambria Math" panose="02040503050406030204" pitchFamily="18" charset="0"/>
                          </a:rPr>
                          <m:t> </m:t>
                        </m:r>
                      </m:sub>
                    </m:sSub>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l</a:t>
                </a:r>
                <a:r>
                  <a:rPr lang="en-US" altLang="zh-TW" sz="800" b="0" dirty="0">
                    <a:latin typeface="Times New Roman" panose="02020603050405020304" pitchFamily="18" charset="0"/>
                    <a:cs typeface="Times New Roman" panose="02020603050405020304" pitchFamily="18" charset="0"/>
                  </a:rPr>
                  <a:t>evel </a:t>
                </a:r>
                <a14:m>
                  <m:oMath xmlns:m="http://schemas.openxmlformats.org/officeDocument/2006/math">
                    <m:r>
                      <a:rPr lang="en-US" altLang="zh-TW" sz="800" b="0" i="1" smtClean="0">
                        <a:latin typeface="Cambria Math" panose="02040503050406030204" pitchFamily="18" charset="0"/>
                      </a:rPr>
                      <m:t>𝑙</m:t>
                    </m:r>
                    <m:r>
                      <a:rPr lang="en-US" altLang="zh-TW" sz="800" b="0" i="1" smtClean="0">
                        <a:latin typeface="Cambria Math" panose="02040503050406030204" pitchFamily="18" charset="0"/>
                      </a:rPr>
                      <m:t>=1~3</m:t>
                    </m:r>
                  </m:oMath>
                </a14:m>
                <a:r>
                  <a:rPr lang="en-US" altLang="zh-TW" sz="800" dirty="0">
                    <a:latin typeface="Times New Roman" panose="02020603050405020304" pitchFamily="18" charset="0"/>
                    <a:cs typeface="Times New Roman" panose="02020603050405020304" pitchFamily="18" charset="0"/>
                  </a:rPr>
                  <a:t>, </a:t>
                </a:r>
                <a:endParaRPr lang="en-US" altLang="zh-TW" sz="800" b="0" i="1"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head type </a:t>
                </a:r>
                <a14:m>
                  <m:oMath xmlns:m="http://schemas.openxmlformats.org/officeDocument/2006/math">
                    <m:r>
                      <a:rPr lang="en-US" altLang="zh-TW" sz="800" b="0" i="1" smtClean="0">
                        <a:latin typeface="Cambria Math" panose="02040503050406030204" pitchFamily="18" charset="0"/>
                      </a:rPr>
                      <m:t>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𝑚</m:t>
                    </m:r>
                    <m:r>
                      <a:rPr lang="en-US" altLang="zh-TW" sz="800" b="0" i="1" smtClean="0">
                        <a:latin typeface="Cambria Math" panose="02040503050406030204" pitchFamily="18" charset="0"/>
                      </a:rPr>
                      <m:t>, </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𝑜</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multi tasks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𝑚</m:t>
                    </m:r>
                    <m:r>
                      <a:rPr lang="en-US" altLang="zh-TW" sz="800" b="0" i="1" smtClean="0">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𝑑𝑒𝑡</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𝑠𝑒𝑔</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𝑜𝑏𝑏</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𝑑𝑒𝑡</m:t>
                    </m:r>
                  </m:oMath>
                </a14:m>
                <a:r>
                  <a:rPr lang="en-US" altLang="zh-TW" sz="800" dirty="0">
                    <a:latin typeface="Times New Roman" panose="02020603050405020304" pitchFamily="18" charset="0"/>
                    <a:cs typeface="Times New Roman" panose="02020603050405020304" pitchFamily="18" charset="0"/>
                  </a:rPr>
                  <a:t>: object detection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𝑠𝑒𝑔</m:t>
                    </m:r>
                  </m:oMath>
                </a14:m>
                <a:r>
                  <a:rPr lang="en-US" altLang="zh-TW" sz="800" dirty="0">
                    <a:latin typeface="Times New Roman" panose="02020603050405020304" pitchFamily="18" charset="0"/>
                    <a:cs typeface="Times New Roman" panose="02020603050405020304" pitchFamily="18" charset="0"/>
                  </a:rPr>
                  <a:t>: segmentation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𝑜𝑏𝑏</m:t>
                    </m:r>
                  </m:oMath>
                </a14:m>
                <a:r>
                  <a:rPr lang="en-US" altLang="zh-TW" sz="800" dirty="0">
                    <a:latin typeface="Times New Roman" panose="02020603050405020304" pitchFamily="18" charset="0"/>
                    <a:cs typeface="Times New Roman" panose="02020603050405020304" pitchFamily="18" charset="0"/>
                  </a:rPr>
                  <a:t>: oriented bounding box</a:t>
                </a:r>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91033836-6C05-0917-FCDA-03DFA3A63DA5}"/>
                  </a:ext>
                </a:extLst>
              </p:cNvPr>
              <p:cNvSpPr txBox="1">
                <a:spLocks noRot="1" noChangeAspect="1" noMove="1" noResize="1" noEditPoints="1" noAdjustHandles="1" noChangeArrowheads="1" noChangeShapeType="1" noTextEdit="1"/>
              </p:cNvSpPr>
              <p:nvPr/>
            </p:nvSpPr>
            <p:spPr>
              <a:xfrm>
                <a:off x="5141457" y="4542540"/>
                <a:ext cx="2057401" cy="979242"/>
              </a:xfrm>
              <a:prstGeom prst="rect">
                <a:avLst/>
              </a:prstGeom>
              <a:blipFill>
                <a:blip r:embed="rId25"/>
                <a:stretch>
                  <a:fillRect b="-12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F0F82FE6-D78D-38FB-B174-94E2D918BC56}"/>
                  </a:ext>
                </a:extLst>
              </p:cNvPr>
              <p:cNvSpPr txBox="1"/>
              <p:nvPr/>
            </p:nvSpPr>
            <p:spPr>
              <a:xfrm>
                <a:off x="4734433" y="1961394"/>
                <a:ext cx="5944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𝑙</m:t>
                      </m:r>
                      <m:r>
                        <a:rPr lang="en-US" altLang="zh-TW" sz="1200" b="0" i="1" smtClean="0">
                          <a:latin typeface="Cambria Math" panose="02040503050406030204" pitchFamily="18" charset="0"/>
                        </a:rPr>
                        <m:t>=1</m:t>
                      </m:r>
                    </m:oMath>
                  </m:oMathPara>
                </a14:m>
                <a:endParaRPr lang="zh-TW" altLang="en-US" sz="1200" dirty="0"/>
              </a:p>
            </p:txBody>
          </p:sp>
        </mc:Choice>
        <mc:Fallback xmlns="">
          <p:sp>
            <p:nvSpPr>
              <p:cNvPr id="21" name="文字方塊 20">
                <a:extLst>
                  <a:ext uri="{FF2B5EF4-FFF2-40B4-BE49-F238E27FC236}">
                    <a16:creationId xmlns:a16="http://schemas.microsoft.com/office/drawing/2014/main" id="{F0F82FE6-D78D-38FB-B174-94E2D918BC56}"/>
                  </a:ext>
                </a:extLst>
              </p:cNvPr>
              <p:cNvSpPr txBox="1">
                <a:spLocks noRot="1" noChangeAspect="1" noMove="1" noResize="1" noEditPoints="1" noAdjustHandles="1" noChangeArrowheads="1" noChangeShapeType="1" noTextEdit="1"/>
              </p:cNvSpPr>
              <p:nvPr/>
            </p:nvSpPr>
            <p:spPr>
              <a:xfrm>
                <a:off x="4734433" y="1961394"/>
                <a:ext cx="594455" cy="276999"/>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DE57DB6-85F4-5E98-56AC-59257C151D22}"/>
                  </a:ext>
                </a:extLst>
              </p:cNvPr>
              <p:cNvSpPr txBox="1"/>
              <p:nvPr/>
            </p:nvSpPr>
            <p:spPr>
              <a:xfrm>
                <a:off x="4866237" y="3533712"/>
                <a:ext cx="5944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𝑙</m:t>
                      </m:r>
                      <m:r>
                        <a:rPr lang="en-US" altLang="zh-TW" sz="1200" b="0" i="1" smtClean="0">
                          <a:latin typeface="Cambria Math" panose="02040503050406030204" pitchFamily="18" charset="0"/>
                        </a:rPr>
                        <m:t>=2</m:t>
                      </m:r>
                    </m:oMath>
                  </m:oMathPara>
                </a14:m>
                <a:endParaRPr lang="zh-TW" altLang="en-US" sz="1200" dirty="0"/>
              </a:p>
            </p:txBody>
          </p:sp>
        </mc:Choice>
        <mc:Fallback xmlns="">
          <p:sp>
            <p:nvSpPr>
              <p:cNvPr id="22" name="文字方塊 21">
                <a:extLst>
                  <a:ext uri="{FF2B5EF4-FFF2-40B4-BE49-F238E27FC236}">
                    <a16:creationId xmlns:a16="http://schemas.microsoft.com/office/drawing/2014/main" id="{6DE57DB6-85F4-5E98-56AC-59257C151D22}"/>
                  </a:ext>
                </a:extLst>
              </p:cNvPr>
              <p:cNvSpPr txBox="1">
                <a:spLocks noRot="1" noChangeAspect="1" noMove="1" noResize="1" noEditPoints="1" noAdjustHandles="1" noChangeArrowheads="1" noChangeShapeType="1" noTextEdit="1"/>
              </p:cNvSpPr>
              <p:nvPr/>
            </p:nvSpPr>
            <p:spPr>
              <a:xfrm>
                <a:off x="4866237" y="3533712"/>
                <a:ext cx="594455" cy="276999"/>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98C19E64-F56E-9438-9388-B8B8C5BCE7A7}"/>
                  </a:ext>
                </a:extLst>
              </p:cNvPr>
              <p:cNvSpPr txBox="1"/>
              <p:nvPr/>
            </p:nvSpPr>
            <p:spPr>
              <a:xfrm>
                <a:off x="4758549" y="6059874"/>
                <a:ext cx="5944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𝑙</m:t>
                      </m:r>
                      <m:r>
                        <a:rPr lang="en-US" altLang="zh-TW" sz="1200" b="0" i="1" smtClean="0">
                          <a:latin typeface="Cambria Math" panose="02040503050406030204" pitchFamily="18" charset="0"/>
                        </a:rPr>
                        <m:t>=3</m:t>
                      </m:r>
                    </m:oMath>
                  </m:oMathPara>
                </a14:m>
                <a:endParaRPr lang="zh-TW" altLang="en-US" sz="1200" dirty="0"/>
              </a:p>
            </p:txBody>
          </p:sp>
        </mc:Choice>
        <mc:Fallback xmlns="">
          <p:sp>
            <p:nvSpPr>
              <p:cNvPr id="23" name="文字方塊 22">
                <a:extLst>
                  <a:ext uri="{FF2B5EF4-FFF2-40B4-BE49-F238E27FC236}">
                    <a16:creationId xmlns:a16="http://schemas.microsoft.com/office/drawing/2014/main" id="{98C19E64-F56E-9438-9388-B8B8C5BCE7A7}"/>
                  </a:ext>
                </a:extLst>
              </p:cNvPr>
              <p:cNvSpPr txBox="1">
                <a:spLocks noRot="1" noChangeAspect="1" noMove="1" noResize="1" noEditPoints="1" noAdjustHandles="1" noChangeArrowheads="1" noChangeShapeType="1" noTextEdit="1"/>
              </p:cNvSpPr>
              <p:nvPr/>
            </p:nvSpPr>
            <p:spPr>
              <a:xfrm>
                <a:off x="4758549" y="6059874"/>
                <a:ext cx="594455" cy="276999"/>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833CEA4E-B242-74EB-1750-9D70C60F40BB}"/>
                  </a:ext>
                </a:extLst>
              </p:cNvPr>
              <p:cNvSpPr txBox="1"/>
              <p:nvPr/>
            </p:nvSpPr>
            <p:spPr>
              <a:xfrm>
                <a:off x="6544081" y="146000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0" name="文字方塊 29">
                <a:extLst>
                  <a:ext uri="{FF2B5EF4-FFF2-40B4-BE49-F238E27FC236}">
                    <a16:creationId xmlns:a16="http://schemas.microsoft.com/office/drawing/2014/main" id="{833CEA4E-B242-74EB-1750-9D70C60F40BB}"/>
                  </a:ext>
                </a:extLst>
              </p:cNvPr>
              <p:cNvSpPr txBox="1">
                <a:spLocks noRot="1" noChangeAspect="1" noMove="1" noResize="1" noEditPoints="1" noAdjustHandles="1" noChangeArrowheads="1" noChangeShapeType="1" noTextEdit="1"/>
              </p:cNvSpPr>
              <p:nvPr/>
            </p:nvSpPr>
            <p:spPr>
              <a:xfrm>
                <a:off x="6544081" y="1460003"/>
                <a:ext cx="647294" cy="27603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F3425FF-3D50-4E22-6A25-BF70DBF1C544}"/>
                  </a:ext>
                </a:extLst>
              </p:cNvPr>
              <p:cNvSpPr txBox="1"/>
              <p:nvPr/>
            </p:nvSpPr>
            <p:spPr>
              <a:xfrm>
                <a:off x="6447252" y="3189087"/>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1" name="文字方塊 30">
                <a:extLst>
                  <a:ext uri="{FF2B5EF4-FFF2-40B4-BE49-F238E27FC236}">
                    <a16:creationId xmlns:a16="http://schemas.microsoft.com/office/drawing/2014/main" id="{3F3425FF-3D50-4E22-6A25-BF70DBF1C544}"/>
                  </a:ext>
                </a:extLst>
              </p:cNvPr>
              <p:cNvSpPr txBox="1">
                <a:spLocks noRot="1" noChangeAspect="1" noMove="1" noResize="1" noEditPoints="1" noAdjustHandles="1" noChangeArrowheads="1" noChangeShapeType="1" noTextEdit="1"/>
              </p:cNvSpPr>
              <p:nvPr/>
            </p:nvSpPr>
            <p:spPr>
              <a:xfrm>
                <a:off x="6447252" y="3189087"/>
                <a:ext cx="647294" cy="27603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8F900DC-F567-6C87-C402-6FD97BCE52F4}"/>
                  </a:ext>
                </a:extLst>
              </p:cNvPr>
              <p:cNvSpPr txBox="1"/>
              <p:nvPr/>
            </p:nvSpPr>
            <p:spPr>
              <a:xfrm>
                <a:off x="6475605" y="559139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2" name="文字方塊 31">
                <a:extLst>
                  <a:ext uri="{FF2B5EF4-FFF2-40B4-BE49-F238E27FC236}">
                    <a16:creationId xmlns:a16="http://schemas.microsoft.com/office/drawing/2014/main" id="{C8F900DC-F567-6C87-C402-6FD97BCE52F4}"/>
                  </a:ext>
                </a:extLst>
              </p:cNvPr>
              <p:cNvSpPr txBox="1">
                <a:spLocks noRot="1" noChangeAspect="1" noMove="1" noResize="1" noEditPoints="1" noAdjustHandles="1" noChangeArrowheads="1" noChangeShapeType="1" noTextEdit="1"/>
              </p:cNvSpPr>
              <p:nvPr/>
            </p:nvSpPr>
            <p:spPr>
              <a:xfrm>
                <a:off x="6475605" y="5591393"/>
                <a:ext cx="647294" cy="27603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B3FD747-512E-CD84-1723-C04A339CB4B1}"/>
                  </a:ext>
                </a:extLst>
              </p:cNvPr>
              <p:cNvSpPr txBox="1"/>
              <p:nvPr/>
            </p:nvSpPr>
            <p:spPr>
              <a:xfrm>
                <a:off x="6627766" y="2622190"/>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3" name="文字方塊 32">
                <a:extLst>
                  <a:ext uri="{FF2B5EF4-FFF2-40B4-BE49-F238E27FC236}">
                    <a16:creationId xmlns:a16="http://schemas.microsoft.com/office/drawing/2014/main" id="{0B3FD747-512E-CD84-1723-C04A339CB4B1}"/>
                  </a:ext>
                </a:extLst>
              </p:cNvPr>
              <p:cNvSpPr txBox="1">
                <a:spLocks noRot="1" noChangeAspect="1" noMove="1" noResize="1" noEditPoints="1" noAdjustHandles="1" noChangeArrowheads="1" noChangeShapeType="1" noTextEdit="1"/>
              </p:cNvSpPr>
              <p:nvPr/>
            </p:nvSpPr>
            <p:spPr>
              <a:xfrm>
                <a:off x="6627766" y="2622190"/>
                <a:ext cx="647294" cy="27603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1E087D45-911E-AFE4-1FF8-2C26683436C7}"/>
                  </a:ext>
                </a:extLst>
              </p:cNvPr>
              <p:cNvSpPr txBox="1"/>
              <p:nvPr/>
            </p:nvSpPr>
            <p:spPr>
              <a:xfrm>
                <a:off x="6617471" y="4307916"/>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4" name="文字方塊 33">
                <a:extLst>
                  <a:ext uri="{FF2B5EF4-FFF2-40B4-BE49-F238E27FC236}">
                    <a16:creationId xmlns:a16="http://schemas.microsoft.com/office/drawing/2014/main" id="{1E087D45-911E-AFE4-1FF8-2C26683436C7}"/>
                  </a:ext>
                </a:extLst>
              </p:cNvPr>
              <p:cNvSpPr txBox="1">
                <a:spLocks noRot="1" noChangeAspect="1" noMove="1" noResize="1" noEditPoints="1" noAdjustHandles="1" noChangeArrowheads="1" noChangeShapeType="1" noTextEdit="1"/>
              </p:cNvSpPr>
              <p:nvPr/>
            </p:nvSpPr>
            <p:spPr>
              <a:xfrm>
                <a:off x="6617471" y="4307916"/>
                <a:ext cx="647294" cy="27603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2416FE1-5A69-3369-5F37-C679FA6D4EF6}"/>
                  </a:ext>
                </a:extLst>
              </p:cNvPr>
              <p:cNvSpPr txBox="1"/>
              <p:nvPr/>
            </p:nvSpPr>
            <p:spPr>
              <a:xfrm>
                <a:off x="6751626" y="6578700"/>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5" name="文字方塊 34">
                <a:extLst>
                  <a:ext uri="{FF2B5EF4-FFF2-40B4-BE49-F238E27FC236}">
                    <a16:creationId xmlns:a16="http://schemas.microsoft.com/office/drawing/2014/main" id="{12416FE1-5A69-3369-5F37-C679FA6D4EF6}"/>
                  </a:ext>
                </a:extLst>
              </p:cNvPr>
              <p:cNvSpPr txBox="1">
                <a:spLocks noRot="1" noChangeAspect="1" noMove="1" noResize="1" noEditPoints="1" noAdjustHandles="1" noChangeArrowheads="1" noChangeShapeType="1" noTextEdit="1"/>
              </p:cNvSpPr>
              <p:nvPr/>
            </p:nvSpPr>
            <p:spPr>
              <a:xfrm>
                <a:off x="6751626" y="6578700"/>
                <a:ext cx="647294" cy="276038"/>
              </a:xfrm>
              <a:prstGeom prst="rect">
                <a:avLst/>
              </a:prstGeom>
              <a:blipFill>
                <a:blip r:embed="rId34"/>
                <a:stretch>
                  <a:fillRect/>
                </a:stretch>
              </a:blipFill>
            </p:spPr>
            <p:txBody>
              <a:bodyPr/>
              <a:lstStyle/>
              <a:p>
                <a:r>
                  <a:rPr lang="zh-TW" altLang="en-US">
                    <a:noFill/>
                  </a:rPr>
                  <a:t> </a:t>
                </a:r>
              </a:p>
            </p:txBody>
          </p:sp>
        </mc:Fallback>
      </mc:AlternateContent>
      <p:sp>
        <p:nvSpPr>
          <p:cNvPr id="38" name="箭號: 向右 37">
            <a:extLst>
              <a:ext uri="{FF2B5EF4-FFF2-40B4-BE49-F238E27FC236}">
                <a16:creationId xmlns:a16="http://schemas.microsoft.com/office/drawing/2014/main" id="{8E4E7AAB-5A1B-E3CF-5C0A-D89F57AF4EA2}"/>
              </a:ext>
            </a:extLst>
          </p:cNvPr>
          <p:cNvSpPr/>
          <p:nvPr/>
        </p:nvSpPr>
        <p:spPr>
          <a:xfrm rot="6109227">
            <a:off x="6734909" y="3428246"/>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右 38">
            <a:extLst>
              <a:ext uri="{FF2B5EF4-FFF2-40B4-BE49-F238E27FC236}">
                <a16:creationId xmlns:a16="http://schemas.microsoft.com/office/drawing/2014/main" id="{6287CC1C-50BA-EEF6-30D3-D57E2B193D67}"/>
              </a:ext>
            </a:extLst>
          </p:cNvPr>
          <p:cNvSpPr/>
          <p:nvPr/>
        </p:nvSpPr>
        <p:spPr>
          <a:xfrm rot="6109227">
            <a:off x="6731734" y="1706539"/>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右 39">
            <a:extLst>
              <a:ext uri="{FF2B5EF4-FFF2-40B4-BE49-F238E27FC236}">
                <a16:creationId xmlns:a16="http://schemas.microsoft.com/office/drawing/2014/main" id="{1E7C9C7B-90D1-4A85-299B-23A64412DF00}"/>
              </a:ext>
            </a:extLst>
          </p:cNvPr>
          <p:cNvSpPr/>
          <p:nvPr/>
        </p:nvSpPr>
        <p:spPr>
          <a:xfrm rot="6109227">
            <a:off x="6734944" y="5812025"/>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右 40">
            <a:extLst>
              <a:ext uri="{FF2B5EF4-FFF2-40B4-BE49-F238E27FC236}">
                <a16:creationId xmlns:a16="http://schemas.microsoft.com/office/drawing/2014/main" id="{4843B474-601F-3074-42F3-F77E68E4F0ED}"/>
              </a:ext>
            </a:extLst>
          </p:cNvPr>
          <p:cNvSpPr/>
          <p:nvPr/>
        </p:nvSpPr>
        <p:spPr>
          <a:xfrm rot="14370809">
            <a:off x="6751318" y="2478183"/>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右 41">
            <a:extLst>
              <a:ext uri="{FF2B5EF4-FFF2-40B4-BE49-F238E27FC236}">
                <a16:creationId xmlns:a16="http://schemas.microsoft.com/office/drawing/2014/main" id="{07E95F0F-9A27-7F01-5B6A-1DBE57565F5D}"/>
              </a:ext>
            </a:extLst>
          </p:cNvPr>
          <p:cNvSpPr/>
          <p:nvPr/>
        </p:nvSpPr>
        <p:spPr>
          <a:xfrm rot="14370809">
            <a:off x="6776842" y="4234079"/>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箭號: 向右 42">
            <a:extLst>
              <a:ext uri="{FF2B5EF4-FFF2-40B4-BE49-F238E27FC236}">
                <a16:creationId xmlns:a16="http://schemas.microsoft.com/office/drawing/2014/main" id="{FFDADA7F-F837-E7BC-2DAF-79807CAB6610}"/>
              </a:ext>
            </a:extLst>
          </p:cNvPr>
          <p:cNvSpPr/>
          <p:nvPr/>
        </p:nvSpPr>
        <p:spPr>
          <a:xfrm rot="14370809">
            <a:off x="6741916" y="6529777"/>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a:extLst>
              <a:ext uri="{FF2B5EF4-FFF2-40B4-BE49-F238E27FC236}">
                <a16:creationId xmlns:a16="http://schemas.microsoft.com/office/drawing/2014/main" id="{75D78EDB-BAF1-53B3-F99A-8CF4928707A6}"/>
              </a:ext>
            </a:extLst>
          </p:cNvPr>
          <p:cNvCxnSpPr>
            <a:cxnSpLocks/>
          </p:cNvCxnSpPr>
          <p:nvPr/>
        </p:nvCxnSpPr>
        <p:spPr>
          <a:xfrm>
            <a:off x="5226438" y="1488477"/>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矩形 48">
            <a:extLst>
              <a:ext uri="{FF2B5EF4-FFF2-40B4-BE49-F238E27FC236}">
                <a16:creationId xmlns:a16="http://schemas.microsoft.com/office/drawing/2014/main" id="{CAE451DB-DB26-D3FE-1F25-E599AD6501C8}"/>
              </a:ext>
            </a:extLst>
          </p:cNvPr>
          <p:cNvSpPr/>
          <p:nvPr/>
        </p:nvSpPr>
        <p:spPr>
          <a:xfrm>
            <a:off x="5561412" y="1341970"/>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Proto </a:t>
            </a:r>
          </a:p>
          <a:p>
            <a:pPr algn="ctr"/>
            <a:r>
              <a:rPr lang="en-US" altLang="zh-TW" sz="1000" dirty="0">
                <a:solidFill>
                  <a:schemeClr val="tx1"/>
                </a:solidFill>
                <a:latin typeface="Times New Roman" panose="02020603050405020304" pitchFamily="18" charset="0"/>
                <a:cs typeface="Times New Roman" panose="02020603050405020304" pitchFamily="18" charset="0"/>
              </a:rPr>
              <a:t>(for segmentation)</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54" name="文字方塊 53">
            <a:extLst>
              <a:ext uri="{FF2B5EF4-FFF2-40B4-BE49-F238E27FC236}">
                <a16:creationId xmlns:a16="http://schemas.microsoft.com/office/drawing/2014/main" id="{C9A2CD32-14CA-013D-477C-A155A84FEA6B}"/>
              </a:ext>
            </a:extLst>
          </p:cNvPr>
          <p:cNvSpPr txBox="1"/>
          <p:nvPr/>
        </p:nvSpPr>
        <p:spPr>
          <a:xfrm>
            <a:off x="6545292" y="135057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160x160x32c</a:t>
            </a:r>
            <a:endParaRPr lang="zh-TW" altLang="en-US" sz="800" dirty="0">
              <a:latin typeface="Times New Roman" panose="02020603050405020304" pitchFamily="18" charset="0"/>
              <a:cs typeface="Times New Roman" panose="02020603050405020304" pitchFamily="18" charset="0"/>
            </a:endParaRPr>
          </a:p>
        </p:txBody>
      </p:sp>
      <p:sp>
        <p:nvSpPr>
          <p:cNvPr id="18" name="乘號 17">
            <a:extLst>
              <a:ext uri="{FF2B5EF4-FFF2-40B4-BE49-F238E27FC236}">
                <a16:creationId xmlns:a16="http://schemas.microsoft.com/office/drawing/2014/main" id="{62965339-1796-91AB-1FE8-6B306981FE46}"/>
              </a:ext>
            </a:extLst>
          </p:cNvPr>
          <p:cNvSpPr/>
          <p:nvPr/>
        </p:nvSpPr>
        <p:spPr>
          <a:xfrm>
            <a:off x="1875965" y="-155568"/>
            <a:ext cx="1521507" cy="1281460"/>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755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AEB86-A81F-2E2F-9612-D932264FA8E1}"/>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0206EB8F-3B17-8EAC-8111-ED5A019F0769}"/>
              </a:ext>
            </a:extLst>
          </p:cNvPr>
          <p:cNvGrpSpPr/>
          <p:nvPr/>
        </p:nvGrpSpPr>
        <p:grpSpPr>
          <a:xfrm>
            <a:off x="4323289" y="-92713"/>
            <a:ext cx="4752373" cy="1262575"/>
            <a:chOff x="3822966" y="-52906"/>
            <a:chExt cx="4438323" cy="1666223"/>
          </a:xfrm>
        </p:grpSpPr>
        <p:pic>
          <p:nvPicPr>
            <p:cNvPr id="115" name="圖片 114">
              <a:extLst>
                <a:ext uri="{FF2B5EF4-FFF2-40B4-BE49-F238E27FC236}">
                  <a16:creationId xmlns:a16="http://schemas.microsoft.com/office/drawing/2014/main" id="{6599A202-0B18-0929-2B7D-B1AF90028A3E}"/>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9851E367-0627-F90E-D782-46CDA1FE4B6C}"/>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6" name="矩形 285">
              <a:extLst>
                <a:ext uri="{FF2B5EF4-FFF2-40B4-BE49-F238E27FC236}">
                  <a16:creationId xmlns:a16="http://schemas.microsoft.com/office/drawing/2014/main" id="{F6CCD103-C109-C57F-8873-9F2C5E4632DB}"/>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7" name="矩形 286">
              <a:extLst>
                <a:ext uri="{FF2B5EF4-FFF2-40B4-BE49-F238E27FC236}">
                  <a16:creationId xmlns:a16="http://schemas.microsoft.com/office/drawing/2014/main" id="{9390EC8E-3669-EAEA-A074-9F0BA2EFF2C4}"/>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1" name="文字方塊 290">
              <a:extLst>
                <a:ext uri="{FF2B5EF4-FFF2-40B4-BE49-F238E27FC236}">
                  <a16:creationId xmlns:a16="http://schemas.microsoft.com/office/drawing/2014/main" id="{D74F89B1-3DC9-D42D-8AAD-DCFD8BF3FD6C}"/>
                </a:ext>
              </a:extLst>
            </p:cNvPr>
            <p:cNvSpPr txBox="1"/>
            <p:nvPr/>
          </p:nvSpPr>
          <p:spPr>
            <a:xfrm>
              <a:off x="3848092" y="292809"/>
              <a:ext cx="952508"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6" name="文字方塊 295">
              <a:extLst>
                <a:ext uri="{FF2B5EF4-FFF2-40B4-BE49-F238E27FC236}">
                  <a16:creationId xmlns:a16="http://schemas.microsoft.com/office/drawing/2014/main" id="{7A112F52-00B0-08DE-BF2E-B31EB02D2142}"/>
                </a:ext>
              </a:extLst>
            </p:cNvPr>
            <p:cNvSpPr txBox="1"/>
            <p:nvPr/>
          </p:nvSpPr>
          <p:spPr>
            <a:xfrm>
              <a:off x="4832589" y="346684"/>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7" name="文字方塊 296">
              <a:extLst>
                <a:ext uri="{FF2B5EF4-FFF2-40B4-BE49-F238E27FC236}">
                  <a16:creationId xmlns:a16="http://schemas.microsoft.com/office/drawing/2014/main" id="{AAC446E6-A739-399D-6B3F-040067EE3B51}"/>
                </a:ext>
              </a:extLst>
            </p:cNvPr>
            <p:cNvSpPr txBox="1"/>
            <p:nvPr/>
          </p:nvSpPr>
          <p:spPr>
            <a:xfrm>
              <a:off x="5343549" y="42257"/>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8" name="文字方塊 297">
              <a:extLst>
                <a:ext uri="{FF2B5EF4-FFF2-40B4-BE49-F238E27FC236}">
                  <a16:creationId xmlns:a16="http://schemas.microsoft.com/office/drawing/2014/main" id="{36867627-76D2-38A0-6FAF-532FBE2EA9BE}"/>
                </a:ext>
              </a:extLst>
            </p:cNvPr>
            <p:cNvSpPr txBox="1"/>
            <p:nvPr/>
          </p:nvSpPr>
          <p:spPr>
            <a:xfrm>
              <a:off x="6620954" y="-52906"/>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2DCFFA52-00AD-E9E5-45F5-E9608DF3F5E6}"/>
              </a:ext>
            </a:extLst>
          </p:cNvPr>
          <p:cNvSpPr>
            <a:spLocks noGrp="1"/>
          </p:cNvSpPr>
          <p:nvPr>
            <p:ph type="sldNum" sz="quarter" idx="12"/>
          </p:nvPr>
        </p:nvSpPr>
        <p:spPr>
          <a:xfrm>
            <a:off x="7086600" y="6492875"/>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209DCC-ED9F-024B-990E-CF997EE564B3}" type="slidenum">
              <a:rPr kumimoji="1" lang="zh-TW" altLang="en-US" sz="1200" b="0" i="0" u="none" strike="noStrike" kern="1200" cap="none" spc="0" normalizeH="0" baseline="0" noProof="0" smtClean="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1" lang="zh-TW" altLang="en-US" sz="1200" b="0" i="0" u="none" strike="noStrike" kern="1200" cap="none" spc="0" normalizeH="0" baseline="0" noProof="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246DC1B4-6A76-EF9C-041D-7638A65FA5BE}"/>
              </a:ext>
            </a:extLst>
          </p:cNvPr>
          <p:cNvSpPr>
            <a:spLocks noGrp="1"/>
          </p:cNvSpPr>
          <p:nvPr>
            <p:ph type="title"/>
          </p:nvPr>
        </p:nvSpPr>
        <p:spPr>
          <a:xfrm>
            <a:off x="-20822" y="-2436"/>
            <a:ext cx="3949921" cy="336600"/>
          </a:xfrm>
        </p:spPr>
        <p:txBody>
          <a:bodyPr>
            <a:noAutofit/>
          </a:bodyPr>
          <a:lstStyle/>
          <a:p>
            <a:r>
              <a:rPr lang="en-US" altLang="zh-TW" sz="1800" b="1" dirty="0">
                <a:latin typeface="Times New Roman" panose="02020603050405020304" pitchFamily="18" charset="0"/>
                <a:cs typeface="Times New Roman" panose="02020603050405020304" pitchFamily="18" charset="0"/>
              </a:rPr>
              <a:t>3.1.1 Training Framework</a:t>
            </a:r>
            <a:endParaRPr lang="zh-TW" altLang="en-US" sz="1800" dirty="0"/>
          </a:p>
        </p:txBody>
      </p:sp>
      <p:sp>
        <p:nvSpPr>
          <p:cNvPr id="44" name="矩形 43">
            <a:extLst>
              <a:ext uri="{FF2B5EF4-FFF2-40B4-BE49-F238E27FC236}">
                <a16:creationId xmlns:a16="http://schemas.microsoft.com/office/drawing/2014/main" id="{66B85628-F9F1-38B6-DAF4-9FD39D25416A}"/>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6" name="矩形 45">
            <a:extLst>
              <a:ext uri="{FF2B5EF4-FFF2-40B4-BE49-F238E27FC236}">
                <a16:creationId xmlns:a16="http://schemas.microsoft.com/office/drawing/2014/main" id="{B60E96F3-2B2E-662A-8E28-8A175126BB20}"/>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 name="矩形 49">
            <a:extLst>
              <a:ext uri="{FF2B5EF4-FFF2-40B4-BE49-F238E27FC236}">
                <a16:creationId xmlns:a16="http://schemas.microsoft.com/office/drawing/2014/main" id="{606C7D2A-8272-0F10-DF17-BACCA303AD77}"/>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 name="矩形 50">
            <a:extLst>
              <a:ext uri="{FF2B5EF4-FFF2-40B4-BE49-F238E27FC236}">
                <a16:creationId xmlns:a16="http://schemas.microsoft.com/office/drawing/2014/main" id="{3ED8A5C9-1DD6-D0DD-14B9-C7D39B338BF9}"/>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38AA6B01-4317-EBA7-84C3-BB906AE29A94}"/>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p:txBody>
      </p:sp>
      <p:sp>
        <p:nvSpPr>
          <p:cNvPr id="55" name="矩形 54">
            <a:extLst>
              <a:ext uri="{FF2B5EF4-FFF2-40B4-BE49-F238E27FC236}">
                <a16:creationId xmlns:a16="http://schemas.microsoft.com/office/drawing/2014/main" id="{0B1E2951-42D9-EBF5-406B-30FEB5CAA637}"/>
              </a:ext>
            </a:extLst>
          </p:cNvPr>
          <p:cNvSpPr/>
          <p:nvPr/>
        </p:nvSpPr>
        <p:spPr>
          <a:xfrm>
            <a:off x="132420" y="378788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 name="矩形 58">
            <a:extLst>
              <a:ext uri="{FF2B5EF4-FFF2-40B4-BE49-F238E27FC236}">
                <a16:creationId xmlns:a16="http://schemas.microsoft.com/office/drawing/2014/main" id="{DF5C2F5D-27FD-4C01-6ADA-69868E11810B}"/>
              </a:ext>
            </a:extLst>
          </p:cNvPr>
          <p:cNvSpPr/>
          <p:nvPr/>
        </p:nvSpPr>
        <p:spPr>
          <a:xfrm>
            <a:off x="450138" y="4408256"/>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0" name="矩形 59">
            <a:extLst>
              <a:ext uri="{FF2B5EF4-FFF2-40B4-BE49-F238E27FC236}">
                <a16:creationId xmlns:a16="http://schemas.microsoft.com/office/drawing/2014/main" id="{2A400108-8467-C49A-EAD0-56CED83A4C19}"/>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1" name="矩形 60">
            <a:extLst>
              <a:ext uri="{FF2B5EF4-FFF2-40B4-BE49-F238E27FC236}">
                <a16:creationId xmlns:a16="http://schemas.microsoft.com/office/drawing/2014/main" id="{42C7A2EF-649A-D839-EAC7-9D5EC0E7A523}"/>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SPPF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2" name="矩形 61">
            <a:extLst>
              <a:ext uri="{FF2B5EF4-FFF2-40B4-BE49-F238E27FC236}">
                <a16:creationId xmlns:a16="http://schemas.microsoft.com/office/drawing/2014/main" id="{3C4A7C0D-3B0C-C672-601E-A076EA3F295A}"/>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PSA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D5105F20-E0EA-AD53-35CC-401BD6B1B3C6}"/>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8894DC9B-15F4-6213-F60C-FBF4FA4B2776}"/>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12CA2665-2AC8-BED6-BC2E-13736E5BB085}"/>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FF16BB61-A8F7-C58A-4605-8B004CFF6502}"/>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96DFFFAD-2119-125A-01EF-0FF791C9B3AD}"/>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60F39FF9-3E62-5791-E115-3A3C6FD00D7B}"/>
              </a:ext>
            </a:extLst>
          </p:cNvPr>
          <p:cNvCxnSpPr>
            <a:cxnSpLocks/>
            <a:stCxn id="52" idx="2"/>
          </p:cNvCxnSpPr>
          <p:nvPr/>
        </p:nvCxnSpPr>
        <p:spPr>
          <a:xfrm>
            <a:off x="811343" y="3021650"/>
            <a:ext cx="2493" cy="20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CFFE047C-E78E-0781-A50D-4D972D492033}"/>
              </a:ext>
            </a:extLst>
          </p:cNvPr>
          <p:cNvCxnSpPr>
            <a:cxnSpLocks/>
          </p:cNvCxnSpPr>
          <p:nvPr/>
        </p:nvCxnSpPr>
        <p:spPr>
          <a:xfrm>
            <a:off x="800378" y="3423069"/>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B72DED4C-B6B3-C26A-47DD-AEAF45C5388B}"/>
              </a:ext>
            </a:extLst>
          </p:cNvPr>
          <p:cNvCxnSpPr>
            <a:cxnSpLocks/>
            <a:stCxn id="55" idx="2"/>
          </p:cNvCxnSpPr>
          <p:nvPr/>
        </p:nvCxnSpPr>
        <p:spPr>
          <a:xfrm flipH="1">
            <a:off x="813837" y="4143974"/>
            <a:ext cx="2583" cy="29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71DDDC43-24C6-A45B-CA1C-C9A2D924313F}"/>
              </a:ext>
            </a:extLst>
          </p:cNvPr>
          <p:cNvCxnSpPr>
            <a:cxnSpLocks/>
            <a:stCxn id="59" idx="2"/>
            <a:endCxn id="60" idx="0"/>
          </p:cNvCxnSpPr>
          <p:nvPr/>
        </p:nvCxnSpPr>
        <p:spPr>
          <a:xfrm>
            <a:off x="813837" y="4629734"/>
            <a:ext cx="5129" cy="201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53189B28-24AA-555F-0C2B-D4B58759896D}"/>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57AD2223-ABF0-5D1D-85CA-74190D1F68C7}"/>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39B0D041-07A1-E1EE-A2E7-74DD3B0D78AA}"/>
              </a:ext>
            </a:extLst>
          </p:cNvPr>
          <p:cNvSpPr txBox="1"/>
          <p:nvPr/>
        </p:nvSpPr>
        <p:spPr>
          <a:xfrm>
            <a:off x="813078" y="423173"/>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640x640x3c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7" name="文字方塊 116">
            <a:extLst>
              <a:ext uri="{FF2B5EF4-FFF2-40B4-BE49-F238E27FC236}">
                <a16:creationId xmlns:a16="http://schemas.microsoft.com/office/drawing/2014/main" id="{FFFEA504-7E72-F603-BFE0-6DB435E98AAC}"/>
              </a:ext>
            </a:extLst>
          </p:cNvPr>
          <p:cNvSpPr txBox="1"/>
          <p:nvPr/>
        </p:nvSpPr>
        <p:spPr>
          <a:xfrm>
            <a:off x="800378" y="94132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320x320x64c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8" name="文字方塊 117">
            <a:extLst>
              <a:ext uri="{FF2B5EF4-FFF2-40B4-BE49-F238E27FC236}">
                <a16:creationId xmlns:a16="http://schemas.microsoft.com/office/drawing/2014/main" id="{42990E00-6A4B-77D7-5666-1371385B0258}"/>
              </a:ext>
            </a:extLst>
          </p:cNvPr>
          <p:cNvSpPr txBox="1"/>
          <p:nvPr/>
        </p:nvSpPr>
        <p:spPr>
          <a:xfrm>
            <a:off x="813078" y="144457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9" name="文字方塊 118">
            <a:extLst>
              <a:ext uri="{FF2B5EF4-FFF2-40B4-BE49-F238E27FC236}">
                <a16:creationId xmlns:a16="http://schemas.microsoft.com/office/drawing/2014/main" id="{730AB916-355E-3E40-F218-3BAB845A206A}"/>
              </a:ext>
            </a:extLst>
          </p:cNvPr>
          <p:cNvSpPr txBox="1"/>
          <p:nvPr/>
        </p:nvSpPr>
        <p:spPr>
          <a:xfrm>
            <a:off x="813078" y="197095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0" name="文字方塊 119">
            <a:extLst>
              <a:ext uri="{FF2B5EF4-FFF2-40B4-BE49-F238E27FC236}">
                <a16:creationId xmlns:a16="http://schemas.microsoft.com/office/drawing/2014/main" id="{F14B37D9-D4AC-9933-161A-6DFD0B56F595}"/>
              </a:ext>
            </a:extLst>
          </p:cNvPr>
          <p:cNvSpPr txBox="1"/>
          <p:nvPr/>
        </p:nvSpPr>
        <p:spPr>
          <a:xfrm>
            <a:off x="813078" y="24730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1" name="文字方塊 120">
            <a:extLst>
              <a:ext uri="{FF2B5EF4-FFF2-40B4-BE49-F238E27FC236}">
                <a16:creationId xmlns:a16="http://schemas.microsoft.com/office/drawing/2014/main" id="{BF2472F0-0BDC-D54E-141E-22D699E15374}"/>
              </a:ext>
            </a:extLst>
          </p:cNvPr>
          <p:cNvSpPr txBox="1"/>
          <p:nvPr/>
        </p:nvSpPr>
        <p:spPr>
          <a:xfrm>
            <a:off x="813078" y="301225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2" name="文字方塊 121">
            <a:extLst>
              <a:ext uri="{FF2B5EF4-FFF2-40B4-BE49-F238E27FC236}">
                <a16:creationId xmlns:a16="http://schemas.microsoft.com/office/drawing/2014/main" id="{43512E1D-53FA-D0ED-6552-9508CC46EA19}"/>
              </a:ext>
            </a:extLst>
          </p:cNvPr>
          <p:cNvSpPr txBox="1"/>
          <p:nvPr/>
        </p:nvSpPr>
        <p:spPr>
          <a:xfrm>
            <a:off x="977995" y="360833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3" name="文字方塊 122">
            <a:extLst>
              <a:ext uri="{FF2B5EF4-FFF2-40B4-BE49-F238E27FC236}">
                <a16:creationId xmlns:a16="http://schemas.microsoft.com/office/drawing/2014/main" id="{63BD3A21-9849-667F-3F54-1D3AA01BF59A}"/>
              </a:ext>
            </a:extLst>
          </p:cNvPr>
          <p:cNvSpPr txBox="1"/>
          <p:nvPr/>
        </p:nvSpPr>
        <p:spPr>
          <a:xfrm>
            <a:off x="772854" y="424416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4" name="文字方塊 123">
            <a:extLst>
              <a:ext uri="{FF2B5EF4-FFF2-40B4-BE49-F238E27FC236}">
                <a16:creationId xmlns:a16="http://schemas.microsoft.com/office/drawing/2014/main" id="{6CA7930D-D137-05B5-88B6-A0EDC5195057}"/>
              </a:ext>
            </a:extLst>
          </p:cNvPr>
          <p:cNvSpPr txBox="1"/>
          <p:nvPr/>
        </p:nvSpPr>
        <p:spPr>
          <a:xfrm>
            <a:off x="806728" y="462894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94314B6A-5DA0-59F1-3D37-3D23E7CB2412}"/>
              </a:ext>
            </a:extLst>
          </p:cNvPr>
          <p:cNvSpPr txBox="1"/>
          <p:nvPr/>
        </p:nvSpPr>
        <p:spPr>
          <a:xfrm>
            <a:off x="813078" y="516929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7" name="文字方塊 126">
            <a:extLst>
              <a:ext uri="{FF2B5EF4-FFF2-40B4-BE49-F238E27FC236}">
                <a16:creationId xmlns:a16="http://schemas.microsoft.com/office/drawing/2014/main" id="{30DC28F9-A612-7B8C-8BBE-9F2D29933A0A}"/>
              </a:ext>
            </a:extLst>
          </p:cNvPr>
          <p:cNvSpPr txBox="1"/>
          <p:nvPr/>
        </p:nvSpPr>
        <p:spPr>
          <a:xfrm>
            <a:off x="813078" y="569440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8" name="文字方塊 127">
            <a:extLst>
              <a:ext uri="{FF2B5EF4-FFF2-40B4-BE49-F238E27FC236}">
                <a16:creationId xmlns:a16="http://schemas.microsoft.com/office/drawing/2014/main" id="{BC00E097-E556-DFF6-7727-F6DB207DF5E4}"/>
              </a:ext>
            </a:extLst>
          </p:cNvPr>
          <p:cNvSpPr txBox="1"/>
          <p:nvPr/>
        </p:nvSpPr>
        <p:spPr>
          <a:xfrm>
            <a:off x="813078" y="621491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85BE20CF-5C44-3C9E-7918-9945655A0DC9}"/>
              </a:ext>
            </a:extLst>
          </p:cNvPr>
          <p:cNvCxnSpPr>
            <a:cxnSpLocks/>
            <a:stCxn id="55" idx="3"/>
            <a:endCxn id="73" idx="2"/>
          </p:cNvCxnSpPr>
          <p:nvPr/>
        </p:nvCxnSpPr>
        <p:spPr>
          <a:xfrm flipV="1">
            <a:off x="1500420" y="3964101"/>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55C3C561-099C-3AFD-71C5-807667BFAB21}"/>
              </a:ext>
            </a:extLst>
          </p:cNvPr>
          <p:cNvSpPr/>
          <p:nvPr/>
        </p:nvSpPr>
        <p:spPr>
          <a:xfrm>
            <a:off x="1875968" y="650801"/>
            <a:ext cx="780664" cy="356086"/>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Concat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1" name="矩形 140">
            <a:extLst>
              <a:ext uri="{FF2B5EF4-FFF2-40B4-BE49-F238E27FC236}">
                <a16:creationId xmlns:a16="http://schemas.microsoft.com/office/drawing/2014/main" id="{7C29C009-E5D0-DE42-3262-7BFB7C59A4A0}"/>
              </a:ext>
            </a:extLst>
          </p:cNvPr>
          <p:cNvSpPr/>
          <p:nvPr/>
        </p:nvSpPr>
        <p:spPr>
          <a:xfrm>
            <a:off x="2310877" y="3778372"/>
            <a:ext cx="1065322"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3" name="矩形 142">
            <a:extLst>
              <a:ext uri="{FF2B5EF4-FFF2-40B4-BE49-F238E27FC236}">
                <a16:creationId xmlns:a16="http://schemas.microsoft.com/office/drawing/2014/main" id="{791F9DA0-8614-2198-0FC7-12E8D3C54E37}"/>
              </a:ext>
            </a:extLst>
          </p:cNvPr>
          <p:cNvSpPr/>
          <p:nvPr/>
        </p:nvSpPr>
        <p:spPr>
          <a:xfrm>
            <a:off x="2309018" y="3219795"/>
            <a:ext cx="734868" cy="236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4" name="矩形 143">
            <a:extLst>
              <a:ext uri="{FF2B5EF4-FFF2-40B4-BE49-F238E27FC236}">
                <a16:creationId xmlns:a16="http://schemas.microsoft.com/office/drawing/2014/main" id="{1FF36220-BCC0-1DE9-B3E2-91A76E53EF48}"/>
              </a:ext>
            </a:extLst>
          </p:cNvPr>
          <p:cNvSpPr/>
          <p:nvPr/>
        </p:nvSpPr>
        <p:spPr>
          <a:xfrm>
            <a:off x="2289198" y="4416823"/>
            <a:ext cx="734868" cy="21329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D798CBF2-08BD-D5AF-18AE-BFD08D973155}"/>
              </a:ext>
            </a:extLst>
          </p:cNvPr>
          <p:cNvCxnSpPr>
            <a:cxnSpLocks/>
          </p:cNvCxnSpPr>
          <p:nvPr/>
        </p:nvCxnSpPr>
        <p:spPr>
          <a:xfrm flipV="1">
            <a:off x="2010472" y="2899185"/>
            <a:ext cx="0" cy="440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BFCF88CE-895D-8FC7-EAD1-0B83FEA33AAA}"/>
              </a:ext>
            </a:extLst>
          </p:cNvPr>
          <p:cNvCxnSpPr>
            <a:cxnSpLocks/>
          </p:cNvCxnSpPr>
          <p:nvPr/>
        </p:nvCxnSpPr>
        <p:spPr>
          <a:xfrm flipH="1" flipV="1">
            <a:off x="2367210" y="3446337"/>
            <a:ext cx="0" cy="32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12468F55-FC3D-211E-169A-FB2FFB8F1A9E}"/>
              </a:ext>
            </a:extLst>
          </p:cNvPr>
          <p:cNvCxnSpPr>
            <a:cxnSpLocks/>
          </p:cNvCxnSpPr>
          <p:nvPr/>
        </p:nvCxnSpPr>
        <p:spPr>
          <a:xfrm>
            <a:off x="2092600" y="3966343"/>
            <a:ext cx="2548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E28ACAEE-DCDD-AF83-58D4-7040DD22CF11}"/>
              </a:ext>
            </a:extLst>
          </p:cNvPr>
          <p:cNvCxnSpPr>
            <a:cxnSpLocks/>
          </p:cNvCxnSpPr>
          <p:nvPr/>
        </p:nvCxnSpPr>
        <p:spPr>
          <a:xfrm flipV="1">
            <a:off x="2010472" y="4007222"/>
            <a:ext cx="6429"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7786A3F8-DCCE-6E15-7F6C-E0612FED2671}"/>
              </a:ext>
            </a:extLst>
          </p:cNvPr>
          <p:cNvCxnSpPr>
            <a:cxnSpLocks/>
            <a:stCxn id="62" idx="3"/>
          </p:cNvCxnSpPr>
          <p:nvPr/>
        </p:nvCxnSpPr>
        <p:spPr>
          <a:xfrm>
            <a:off x="1509310" y="6053509"/>
            <a:ext cx="21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563895A8-AA43-EC59-8A06-C60AC7DE819D}"/>
              </a:ext>
            </a:extLst>
          </p:cNvPr>
          <p:cNvCxnSpPr>
            <a:cxnSpLocks/>
          </p:cNvCxnSpPr>
          <p:nvPr/>
        </p:nvCxnSpPr>
        <p:spPr>
          <a:xfrm flipH="1" flipV="1">
            <a:off x="2367210" y="4628945"/>
            <a:ext cx="0" cy="140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1D8D15FA-696C-EF05-0A80-CDEAB91C5C44}"/>
              </a:ext>
            </a:extLst>
          </p:cNvPr>
          <p:cNvSpPr/>
          <p:nvPr/>
        </p:nvSpPr>
        <p:spPr>
          <a:xfrm>
            <a:off x="3899109" y="3091188"/>
            <a:ext cx="1103368"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9" name="矩形 168">
            <a:extLst>
              <a:ext uri="{FF2B5EF4-FFF2-40B4-BE49-F238E27FC236}">
                <a16:creationId xmlns:a16="http://schemas.microsoft.com/office/drawing/2014/main" id="{A7BA808B-C9AE-C31B-1C12-CC4AAD531849}"/>
              </a:ext>
            </a:extLst>
          </p:cNvPr>
          <p:cNvSpPr/>
          <p:nvPr/>
        </p:nvSpPr>
        <p:spPr>
          <a:xfrm>
            <a:off x="3899109" y="3783661"/>
            <a:ext cx="1111839"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0" name="矩形 169">
            <a:extLst>
              <a:ext uri="{FF2B5EF4-FFF2-40B4-BE49-F238E27FC236}">
                <a16:creationId xmlns:a16="http://schemas.microsoft.com/office/drawing/2014/main" id="{158D2EC4-0BDD-64F1-39BD-F0953B930E9C}"/>
              </a:ext>
            </a:extLst>
          </p:cNvPr>
          <p:cNvSpPr/>
          <p:nvPr/>
        </p:nvSpPr>
        <p:spPr>
          <a:xfrm>
            <a:off x="3875697" y="4279180"/>
            <a:ext cx="1135251"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2" name="直線單箭頭接點 181">
            <a:extLst>
              <a:ext uri="{FF2B5EF4-FFF2-40B4-BE49-F238E27FC236}">
                <a16:creationId xmlns:a16="http://schemas.microsoft.com/office/drawing/2014/main" id="{88BE2175-8B8B-64FC-C2AE-C79E17BB68FA}"/>
              </a:ext>
            </a:extLst>
          </p:cNvPr>
          <p:cNvCxnSpPr>
            <a:cxnSpLocks/>
          </p:cNvCxnSpPr>
          <p:nvPr/>
        </p:nvCxnSpPr>
        <p:spPr>
          <a:xfrm>
            <a:off x="4449125" y="2861015"/>
            <a:ext cx="0" cy="252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6C28E1CC-6846-D8E5-D982-6F1EC7F3AD61}"/>
              </a:ext>
            </a:extLst>
          </p:cNvPr>
          <p:cNvCxnSpPr>
            <a:cxnSpLocks/>
          </p:cNvCxnSpPr>
          <p:nvPr/>
        </p:nvCxnSpPr>
        <p:spPr>
          <a:xfrm flipH="1">
            <a:off x="3691182" y="3195958"/>
            <a:ext cx="0" cy="68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DD8D0C4C-771C-80D9-E6B5-133D01475716}"/>
              </a:ext>
            </a:extLst>
          </p:cNvPr>
          <p:cNvCxnSpPr>
            <a:cxnSpLocks/>
          </p:cNvCxnSpPr>
          <p:nvPr/>
        </p:nvCxnSpPr>
        <p:spPr>
          <a:xfrm>
            <a:off x="3773893" y="3969571"/>
            <a:ext cx="267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08B246BB-E491-1B71-7735-35ED148E686D}"/>
              </a:ext>
            </a:extLst>
          </p:cNvPr>
          <p:cNvCxnSpPr>
            <a:cxnSpLocks/>
          </p:cNvCxnSpPr>
          <p:nvPr/>
        </p:nvCxnSpPr>
        <p:spPr>
          <a:xfrm>
            <a:off x="3691182" y="4457223"/>
            <a:ext cx="0" cy="151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A5F05024-A90D-FDDF-A5A0-37B9896945C8}"/>
              </a:ext>
            </a:extLst>
          </p:cNvPr>
          <p:cNvCxnSpPr>
            <a:cxnSpLocks/>
          </p:cNvCxnSpPr>
          <p:nvPr/>
        </p:nvCxnSpPr>
        <p:spPr>
          <a:xfrm flipV="1">
            <a:off x="3773893" y="6043040"/>
            <a:ext cx="216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7F32810-231F-FE3F-2CE1-CC06A3DF7F58}"/>
              </a:ext>
            </a:extLst>
          </p:cNvPr>
          <p:cNvSpPr/>
          <p:nvPr/>
        </p:nvSpPr>
        <p:spPr>
          <a:xfrm>
            <a:off x="3990021" y="5878153"/>
            <a:ext cx="1020925"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08" name="直線接點 207">
            <a:extLst>
              <a:ext uri="{FF2B5EF4-FFF2-40B4-BE49-F238E27FC236}">
                <a16:creationId xmlns:a16="http://schemas.microsoft.com/office/drawing/2014/main" id="{ACDD3F96-81B1-B174-4683-6C5F04D317BA}"/>
              </a:ext>
            </a:extLst>
          </p:cNvPr>
          <p:cNvCxnSpPr>
            <a:cxnSpLocks/>
          </p:cNvCxnSpPr>
          <p:nvPr/>
        </p:nvCxnSpPr>
        <p:spPr>
          <a:xfrm flipH="1">
            <a:off x="3327223" y="2861016"/>
            <a:ext cx="190800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31D951B2-CC89-9AB8-781F-346FD4D4FA97}"/>
              </a:ext>
            </a:extLst>
          </p:cNvPr>
          <p:cNvCxnSpPr>
            <a:cxnSpLocks/>
          </p:cNvCxnSpPr>
          <p:nvPr/>
        </p:nvCxnSpPr>
        <p:spPr>
          <a:xfrm flipH="1" flipV="1">
            <a:off x="5220088" y="2101427"/>
            <a:ext cx="6350" cy="1037354"/>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3DE22F41-1410-8676-511C-767358468F05}"/>
              </a:ext>
            </a:extLst>
          </p:cNvPr>
          <p:cNvCxnSpPr>
            <a:cxnSpLocks/>
          </p:cNvCxnSpPr>
          <p:nvPr/>
        </p:nvCxnSpPr>
        <p:spPr>
          <a:xfrm>
            <a:off x="5226438" y="2599530"/>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608E35F0-39F9-8C5D-D677-860B817B8719}"/>
              </a:ext>
            </a:extLst>
          </p:cNvPr>
          <p:cNvSpPr/>
          <p:nvPr/>
        </p:nvSpPr>
        <p:spPr>
          <a:xfrm>
            <a:off x="5567762" y="2400019"/>
            <a:ext cx="1185462"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0" name="矩形 229">
            <a:extLst>
              <a:ext uri="{FF2B5EF4-FFF2-40B4-BE49-F238E27FC236}">
                <a16:creationId xmlns:a16="http://schemas.microsoft.com/office/drawing/2014/main" id="{3F706C8D-3BB4-9F47-BFBE-839EF05D9CD0}"/>
              </a:ext>
            </a:extLst>
          </p:cNvPr>
          <p:cNvSpPr/>
          <p:nvPr/>
        </p:nvSpPr>
        <p:spPr>
          <a:xfrm>
            <a:off x="5567762" y="2936179"/>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24BFB94C-7C46-43F0-73B3-4B5DA34A7064}"/>
              </a:ext>
            </a:extLst>
          </p:cNvPr>
          <p:cNvCxnSpPr>
            <a:cxnSpLocks/>
          </p:cNvCxnSpPr>
          <p:nvPr/>
        </p:nvCxnSpPr>
        <p:spPr>
          <a:xfrm>
            <a:off x="5220088" y="312125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026C028B-671F-2AC3-4FB5-54EE046FAE7A}"/>
              </a:ext>
            </a:extLst>
          </p:cNvPr>
          <p:cNvCxnSpPr>
            <a:cxnSpLocks/>
          </p:cNvCxnSpPr>
          <p:nvPr/>
        </p:nvCxnSpPr>
        <p:spPr>
          <a:xfrm flipV="1">
            <a:off x="5226438" y="3702909"/>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C3234902-185E-A2AD-E583-952CCB3C1AA2}"/>
              </a:ext>
            </a:extLst>
          </p:cNvPr>
          <p:cNvCxnSpPr>
            <a:cxnSpLocks/>
          </p:cNvCxnSpPr>
          <p:nvPr/>
        </p:nvCxnSpPr>
        <p:spPr>
          <a:xfrm>
            <a:off x="5226438" y="370630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7FC65643-DC05-D2C1-3092-1301689B225B}"/>
              </a:ext>
            </a:extLst>
          </p:cNvPr>
          <p:cNvSpPr/>
          <p:nvPr/>
        </p:nvSpPr>
        <p:spPr>
          <a:xfrm>
            <a:off x="5567762" y="350679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6" name="矩形 235">
            <a:extLst>
              <a:ext uri="{FF2B5EF4-FFF2-40B4-BE49-F238E27FC236}">
                <a16:creationId xmlns:a16="http://schemas.microsoft.com/office/drawing/2014/main" id="{6C3A9458-41B1-37A0-36F4-BB23816025FD}"/>
              </a:ext>
            </a:extLst>
          </p:cNvPr>
          <p:cNvSpPr/>
          <p:nvPr/>
        </p:nvSpPr>
        <p:spPr>
          <a:xfrm>
            <a:off x="5567762" y="404295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94BF1268-6D7C-605B-BD40-F3D2126B122C}"/>
              </a:ext>
            </a:extLst>
          </p:cNvPr>
          <p:cNvCxnSpPr>
            <a:cxnSpLocks/>
          </p:cNvCxnSpPr>
          <p:nvPr/>
        </p:nvCxnSpPr>
        <p:spPr>
          <a:xfrm>
            <a:off x="5220088" y="4228023"/>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940FDD64-1250-F294-AA90-479B75BEC800}"/>
              </a:ext>
            </a:extLst>
          </p:cNvPr>
          <p:cNvCxnSpPr>
            <a:cxnSpLocks/>
            <a:endCxn id="169" idx="3"/>
          </p:cNvCxnSpPr>
          <p:nvPr/>
        </p:nvCxnSpPr>
        <p:spPr>
          <a:xfrm flipH="1">
            <a:off x="5010948" y="3961704"/>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4A7FDB93-BDEC-4853-2B12-B2E87CA367EC}"/>
              </a:ext>
            </a:extLst>
          </p:cNvPr>
          <p:cNvCxnSpPr>
            <a:cxnSpLocks/>
          </p:cNvCxnSpPr>
          <p:nvPr/>
        </p:nvCxnSpPr>
        <p:spPr>
          <a:xfrm>
            <a:off x="5072678" y="6056586"/>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66229432-2240-F677-2F83-FDEBDACE5CB3}"/>
              </a:ext>
            </a:extLst>
          </p:cNvPr>
          <p:cNvCxnSpPr>
            <a:cxnSpLocks/>
          </p:cNvCxnSpPr>
          <p:nvPr/>
        </p:nvCxnSpPr>
        <p:spPr>
          <a:xfrm flipV="1">
            <a:off x="5226438" y="579837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B8C821AB-3E26-B6CF-7F33-0F64EAF9EA44}"/>
              </a:ext>
            </a:extLst>
          </p:cNvPr>
          <p:cNvCxnSpPr>
            <a:cxnSpLocks/>
          </p:cNvCxnSpPr>
          <p:nvPr/>
        </p:nvCxnSpPr>
        <p:spPr>
          <a:xfrm>
            <a:off x="5226438" y="580600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1DE1874D-59D9-E6CD-2566-2079BA3089FE}"/>
              </a:ext>
            </a:extLst>
          </p:cNvPr>
          <p:cNvSpPr/>
          <p:nvPr/>
        </p:nvSpPr>
        <p:spPr>
          <a:xfrm>
            <a:off x="5567762" y="5606490"/>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2" name="矩形 251">
            <a:extLst>
              <a:ext uri="{FF2B5EF4-FFF2-40B4-BE49-F238E27FC236}">
                <a16:creationId xmlns:a16="http://schemas.microsoft.com/office/drawing/2014/main" id="{6CD0780F-31DF-A397-4C03-2DD6948A7A22}"/>
              </a:ext>
            </a:extLst>
          </p:cNvPr>
          <p:cNvSpPr/>
          <p:nvPr/>
        </p:nvSpPr>
        <p:spPr>
          <a:xfrm>
            <a:off x="5567762" y="6104550"/>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5ADC42BC-5C9F-5F60-09CB-7AEB481141B5}"/>
              </a:ext>
            </a:extLst>
          </p:cNvPr>
          <p:cNvCxnSpPr>
            <a:cxnSpLocks/>
          </p:cNvCxnSpPr>
          <p:nvPr/>
        </p:nvCxnSpPr>
        <p:spPr>
          <a:xfrm>
            <a:off x="5220088" y="632772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52B3818A-19E3-9C90-8834-BF1EF2A710BF}"/>
              </a:ext>
            </a:extLst>
          </p:cNvPr>
          <p:cNvSpPr txBox="1"/>
          <p:nvPr/>
        </p:nvSpPr>
        <p:spPr>
          <a:xfrm>
            <a:off x="1974354" y="466946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 name="文字方塊 255">
            <a:extLst>
              <a:ext uri="{FF2B5EF4-FFF2-40B4-BE49-F238E27FC236}">
                <a16:creationId xmlns:a16="http://schemas.microsoft.com/office/drawing/2014/main" id="{17D626DA-0B20-F6A7-B7D9-06232E5D72BE}"/>
              </a:ext>
            </a:extLst>
          </p:cNvPr>
          <p:cNvSpPr txBox="1"/>
          <p:nvPr/>
        </p:nvSpPr>
        <p:spPr>
          <a:xfrm>
            <a:off x="1939764" y="4356781"/>
            <a:ext cx="92113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7" name="文字方塊 256">
            <a:extLst>
              <a:ext uri="{FF2B5EF4-FFF2-40B4-BE49-F238E27FC236}">
                <a16:creationId xmlns:a16="http://schemas.microsoft.com/office/drawing/2014/main" id="{967442BB-ED85-DC75-5898-07F1E763E82F}"/>
              </a:ext>
            </a:extLst>
          </p:cNvPr>
          <p:cNvSpPr txBox="1"/>
          <p:nvPr/>
        </p:nvSpPr>
        <p:spPr>
          <a:xfrm>
            <a:off x="2047096" y="3777770"/>
            <a:ext cx="74450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8" name="文字方塊 257">
            <a:extLst>
              <a:ext uri="{FF2B5EF4-FFF2-40B4-BE49-F238E27FC236}">
                <a16:creationId xmlns:a16="http://schemas.microsoft.com/office/drawing/2014/main" id="{BB797D67-FEE3-D11D-639A-7C5A6A9E2649}"/>
              </a:ext>
            </a:extLst>
          </p:cNvPr>
          <p:cNvSpPr txBox="1"/>
          <p:nvPr/>
        </p:nvSpPr>
        <p:spPr>
          <a:xfrm>
            <a:off x="2334588" y="35930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9" name="文字方塊 258">
            <a:extLst>
              <a:ext uri="{FF2B5EF4-FFF2-40B4-BE49-F238E27FC236}">
                <a16:creationId xmlns:a16="http://schemas.microsoft.com/office/drawing/2014/main" id="{92F33788-665B-E193-2A61-AD3F1F14A05E}"/>
              </a:ext>
            </a:extLst>
          </p:cNvPr>
          <p:cNvSpPr txBox="1"/>
          <p:nvPr/>
        </p:nvSpPr>
        <p:spPr>
          <a:xfrm>
            <a:off x="1932618" y="317285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0" name="文字方塊 259">
            <a:extLst>
              <a:ext uri="{FF2B5EF4-FFF2-40B4-BE49-F238E27FC236}">
                <a16:creationId xmlns:a16="http://schemas.microsoft.com/office/drawing/2014/main" id="{7D1EB9BA-AE4B-D8C8-4CE7-4BC60F9ED28A}"/>
              </a:ext>
            </a:extLst>
          </p:cNvPr>
          <p:cNvSpPr txBox="1"/>
          <p:nvPr/>
        </p:nvSpPr>
        <p:spPr>
          <a:xfrm>
            <a:off x="4435848" y="282052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D280C393-4339-1559-8A3B-C9F7F2CAD8B7}"/>
              </a:ext>
            </a:extLst>
          </p:cNvPr>
          <p:cNvCxnSpPr>
            <a:cxnSpLocks/>
          </p:cNvCxnSpPr>
          <p:nvPr/>
        </p:nvCxnSpPr>
        <p:spPr>
          <a:xfrm flipV="1">
            <a:off x="3354826" y="3969571"/>
            <a:ext cx="3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6F03B7E6-CD0C-9E14-17B1-644ACB55581C}"/>
              </a:ext>
            </a:extLst>
          </p:cNvPr>
          <p:cNvSpPr txBox="1"/>
          <p:nvPr/>
        </p:nvSpPr>
        <p:spPr>
          <a:xfrm>
            <a:off x="2879657" y="583998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4" name="文字方塊 263">
            <a:extLst>
              <a:ext uri="{FF2B5EF4-FFF2-40B4-BE49-F238E27FC236}">
                <a16:creationId xmlns:a16="http://schemas.microsoft.com/office/drawing/2014/main" id="{A7376E58-2EE4-5654-DBDE-20C73501BD37}"/>
              </a:ext>
            </a:extLst>
          </p:cNvPr>
          <p:cNvSpPr txBox="1"/>
          <p:nvPr/>
        </p:nvSpPr>
        <p:spPr>
          <a:xfrm>
            <a:off x="3734619" y="5854854"/>
            <a:ext cx="81256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08F08A67-FE4B-B366-427B-906EDB17B449}"/>
              </a:ext>
            </a:extLst>
          </p:cNvPr>
          <p:cNvCxnSpPr>
            <a:cxnSpLocks/>
            <a:stCxn id="169" idx="2"/>
          </p:cNvCxnSpPr>
          <p:nvPr/>
        </p:nvCxnSpPr>
        <p:spPr>
          <a:xfrm>
            <a:off x="4455029" y="4139747"/>
            <a:ext cx="0" cy="207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D89089CA-E6DB-6DE3-89C7-232554B9AF04}"/>
              </a:ext>
            </a:extLst>
          </p:cNvPr>
          <p:cNvSpPr txBox="1"/>
          <p:nvPr/>
        </p:nvSpPr>
        <p:spPr>
          <a:xfrm>
            <a:off x="3286571" y="264761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0" name="文字方塊 269">
            <a:extLst>
              <a:ext uri="{FF2B5EF4-FFF2-40B4-BE49-F238E27FC236}">
                <a16:creationId xmlns:a16="http://schemas.microsoft.com/office/drawing/2014/main" id="{381BCBDC-18A0-7A20-1956-DC8436B122A1}"/>
              </a:ext>
            </a:extLst>
          </p:cNvPr>
          <p:cNvSpPr txBox="1"/>
          <p:nvPr/>
        </p:nvSpPr>
        <p:spPr>
          <a:xfrm>
            <a:off x="3626732" y="343828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1" name="文字方塊 270">
            <a:extLst>
              <a:ext uri="{FF2B5EF4-FFF2-40B4-BE49-F238E27FC236}">
                <a16:creationId xmlns:a16="http://schemas.microsoft.com/office/drawing/2014/main" id="{E6E0DA98-C336-0D3F-1E55-A49AC62DE522}"/>
              </a:ext>
            </a:extLst>
          </p:cNvPr>
          <p:cNvSpPr txBox="1"/>
          <p:nvPr/>
        </p:nvSpPr>
        <p:spPr>
          <a:xfrm>
            <a:off x="3730881" y="3784499"/>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2" name="文字方塊 271">
            <a:extLst>
              <a:ext uri="{FF2B5EF4-FFF2-40B4-BE49-F238E27FC236}">
                <a16:creationId xmlns:a16="http://schemas.microsoft.com/office/drawing/2014/main" id="{24389DF6-C7FE-FAB7-CD01-24FDC2CCD736}"/>
              </a:ext>
            </a:extLst>
          </p:cNvPr>
          <p:cNvSpPr txBox="1"/>
          <p:nvPr/>
        </p:nvSpPr>
        <p:spPr>
          <a:xfrm>
            <a:off x="4758304" y="37565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3" name="文字方塊 272">
            <a:extLst>
              <a:ext uri="{FF2B5EF4-FFF2-40B4-BE49-F238E27FC236}">
                <a16:creationId xmlns:a16="http://schemas.microsoft.com/office/drawing/2014/main" id="{3093A2F4-890E-D2D6-947A-32CF8A9D6E8B}"/>
              </a:ext>
            </a:extLst>
          </p:cNvPr>
          <p:cNvSpPr txBox="1"/>
          <p:nvPr/>
        </p:nvSpPr>
        <p:spPr>
          <a:xfrm>
            <a:off x="4436610" y="409385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4" name="文字方塊 273">
            <a:extLst>
              <a:ext uri="{FF2B5EF4-FFF2-40B4-BE49-F238E27FC236}">
                <a16:creationId xmlns:a16="http://schemas.microsoft.com/office/drawing/2014/main" id="{05C64A04-3828-3E52-2054-40B5D9996DBD}"/>
              </a:ext>
            </a:extLst>
          </p:cNvPr>
          <p:cNvSpPr txBox="1"/>
          <p:nvPr/>
        </p:nvSpPr>
        <p:spPr>
          <a:xfrm>
            <a:off x="3642948" y="468283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5" name="文字方塊 274">
            <a:extLst>
              <a:ext uri="{FF2B5EF4-FFF2-40B4-BE49-F238E27FC236}">
                <a16:creationId xmlns:a16="http://schemas.microsoft.com/office/drawing/2014/main" id="{A36FA5AF-27B5-36C5-3479-C92469E2DE09}"/>
              </a:ext>
            </a:extLst>
          </p:cNvPr>
          <p:cNvSpPr txBox="1"/>
          <p:nvPr/>
        </p:nvSpPr>
        <p:spPr>
          <a:xfrm>
            <a:off x="3043886" y="3792048"/>
            <a:ext cx="73217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 name="矩形 275">
            <a:extLst>
              <a:ext uri="{FF2B5EF4-FFF2-40B4-BE49-F238E27FC236}">
                <a16:creationId xmlns:a16="http://schemas.microsoft.com/office/drawing/2014/main" id="{A597BAE4-9DEE-BA2A-8F7B-0DEBEEBE3DE3}"/>
              </a:ext>
            </a:extLst>
          </p:cNvPr>
          <p:cNvSpPr/>
          <p:nvPr/>
        </p:nvSpPr>
        <p:spPr>
          <a:xfrm>
            <a:off x="2270598" y="2676740"/>
            <a:ext cx="1064645"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C3659DE1-902D-A01E-242E-EDFCABB8AC65}"/>
              </a:ext>
            </a:extLst>
          </p:cNvPr>
          <p:cNvCxnSpPr>
            <a:cxnSpLocks/>
            <a:endCxn id="276" idx="1"/>
          </p:cNvCxnSpPr>
          <p:nvPr/>
        </p:nvCxnSpPr>
        <p:spPr>
          <a:xfrm flipV="1">
            <a:off x="2099308" y="2854783"/>
            <a:ext cx="171290" cy="3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932CEF6F-C675-86E2-A95B-68AB1B5FF608}"/>
              </a:ext>
            </a:extLst>
          </p:cNvPr>
          <p:cNvSpPr txBox="1"/>
          <p:nvPr/>
        </p:nvSpPr>
        <p:spPr>
          <a:xfrm>
            <a:off x="2038353" y="26531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2" name="文字方塊 281">
            <a:extLst>
              <a:ext uri="{FF2B5EF4-FFF2-40B4-BE49-F238E27FC236}">
                <a16:creationId xmlns:a16="http://schemas.microsoft.com/office/drawing/2014/main" id="{29F6A36F-2620-0161-4CCF-163F6A9BF55F}"/>
              </a:ext>
            </a:extLst>
          </p:cNvPr>
          <p:cNvSpPr txBox="1"/>
          <p:nvPr/>
        </p:nvSpPr>
        <p:spPr>
          <a:xfrm>
            <a:off x="1392008" y="2657695"/>
            <a:ext cx="7348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3" name="文字方塊 282">
            <a:extLst>
              <a:ext uri="{FF2B5EF4-FFF2-40B4-BE49-F238E27FC236}">
                <a16:creationId xmlns:a16="http://schemas.microsoft.com/office/drawing/2014/main" id="{27D83E8A-0401-821B-8E7E-6705AF2F69EE}"/>
              </a:ext>
            </a:extLst>
          </p:cNvPr>
          <p:cNvSpPr txBox="1"/>
          <p:nvPr/>
        </p:nvSpPr>
        <p:spPr>
          <a:xfrm>
            <a:off x="1323160" y="3770697"/>
            <a:ext cx="72090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4" name="文字方塊 283">
            <a:extLst>
              <a:ext uri="{FF2B5EF4-FFF2-40B4-BE49-F238E27FC236}">
                <a16:creationId xmlns:a16="http://schemas.microsoft.com/office/drawing/2014/main" id="{458B2372-6D40-2DC4-E73B-2F33350AE76F}"/>
              </a:ext>
            </a:extLst>
          </p:cNvPr>
          <p:cNvSpPr txBox="1"/>
          <p:nvPr/>
        </p:nvSpPr>
        <p:spPr>
          <a:xfrm>
            <a:off x="4765868" y="585342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8" name="矩形 287">
            <a:extLst>
              <a:ext uri="{FF2B5EF4-FFF2-40B4-BE49-F238E27FC236}">
                <a16:creationId xmlns:a16="http://schemas.microsoft.com/office/drawing/2014/main" id="{DDA514F6-21FC-34F5-5453-53C593099556}"/>
              </a:ext>
            </a:extLst>
          </p:cNvPr>
          <p:cNvSpPr/>
          <p:nvPr/>
        </p:nvSpPr>
        <p:spPr>
          <a:xfrm>
            <a:off x="50174" y="292100"/>
            <a:ext cx="1684043" cy="656080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9" name="矩形 288">
            <a:extLst>
              <a:ext uri="{FF2B5EF4-FFF2-40B4-BE49-F238E27FC236}">
                <a16:creationId xmlns:a16="http://schemas.microsoft.com/office/drawing/2014/main" id="{BB2F042F-82CA-D2B8-2E73-50A4CAAFD0E5}"/>
              </a:ext>
            </a:extLst>
          </p:cNvPr>
          <p:cNvSpPr/>
          <p:nvPr/>
        </p:nvSpPr>
        <p:spPr>
          <a:xfrm>
            <a:off x="1878161" y="1212029"/>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2" name="文字方塊 291">
            <a:extLst>
              <a:ext uri="{FF2B5EF4-FFF2-40B4-BE49-F238E27FC236}">
                <a16:creationId xmlns:a16="http://schemas.microsoft.com/office/drawing/2014/main" id="{92BDAD36-6DF6-5FE1-4A8C-A1F9D1DAF500}"/>
              </a:ext>
            </a:extLst>
          </p:cNvPr>
          <p:cNvSpPr txBox="1"/>
          <p:nvPr/>
        </p:nvSpPr>
        <p:spPr>
          <a:xfrm>
            <a:off x="2165" y="255895"/>
            <a:ext cx="1500801"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Backbone-Feature Extraction</a:t>
            </a:r>
            <a:endPar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3" name="文字方塊 292">
            <a:extLst>
              <a:ext uri="{FF2B5EF4-FFF2-40B4-BE49-F238E27FC236}">
                <a16:creationId xmlns:a16="http://schemas.microsoft.com/office/drawing/2014/main" id="{C557E928-8D7A-BD9F-2CD5-E6686CD47837}"/>
              </a:ext>
            </a:extLst>
          </p:cNvPr>
          <p:cNvSpPr txBox="1"/>
          <p:nvPr/>
        </p:nvSpPr>
        <p:spPr>
          <a:xfrm>
            <a:off x="1836665" y="1203742"/>
            <a:ext cx="2705769"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Neck-PAN (Path Aggregation Network)</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5" name="文字方塊 294">
            <a:extLst>
              <a:ext uri="{FF2B5EF4-FFF2-40B4-BE49-F238E27FC236}">
                <a16:creationId xmlns:a16="http://schemas.microsoft.com/office/drawing/2014/main" id="{F5F7E507-A3B1-DD7C-5CEF-1169362873A3}"/>
              </a:ext>
            </a:extLst>
          </p:cNvPr>
          <p:cNvSpPr txBox="1"/>
          <p:nvPr/>
        </p:nvSpPr>
        <p:spPr>
          <a:xfrm>
            <a:off x="5110579" y="1172782"/>
            <a:ext cx="225020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Head</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5" name="矩形 334">
            <a:extLst>
              <a:ext uri="{FF2B5EF4-FFF2-40B4-BE49-F238E27FC236}">
                <a16:creationId xmlns:a16="http://schemas.microsoft.com/office/drawing/2014/main" id="{EAAA40D0-4BC2-B956-CE98-5FAD9246B88B}"/>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45" name="文字方塊 344">
            <a:extLst>
              <a:ext uri="{FF2B5EF4-FFF2-40B4-BE49-F238E27FC236}">
                <a16:creationId xmlns:a16="http://schemas.microsoft.com/office/drawing/2014/main" id="{E1B5B695-4182-0445-09BA-FB08488353FA}"/>
              </a:ext>
            </a:extLst>
          </p:cNvPr>
          <p:cNvSpPr txBox="1"/>
          <p:nvPr/>
        </p:nvSpPr>
        <p:spPr>
          <a:xfrm>
            <a:off x="7007612" y="1162803"/>
            <a:ext cx="227453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86008EB7-5F19-901E-B572-E15321942C42}"/>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59" name="接點: 肘形 358">
            <a:extLst>
              <a:ext uri="{FF2B5EF4-FFF2-40B4-BE49-F238E27FC236}">
                <a16:creationId xmlns:a16="http://schemas.microsoft.com/office/drawing/2014/main" id="{7E5CB8F2-7C7E-658C-00E2-842894BBA750}"/>
              </a:ext>
            </a:extLst>
          </p:cNvPr>
          <p:cNvCxnSpPr>
            <a:cxnSpLocks/>
            <a:stCxn id="229" idx="3"/>
            <a:endCxn id="230" idx="3"/>
          </p:cNvCxnSpPr>
          <p:nvPr/>
        </p:nvCxnSpPr>
        <p:spPr>
          <a:xfrm flipH="1">
            <a:off x="6753223" y="257806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4D3290ED-282A-084D-4D5D-2330BA08790B}"/>
              </a:ext>
            </a:extLst>
          </p:cNvPr>
          <p:cNvCxnSpPr>
            <a:cxnSpLocks/>
          </p:cNvCxnSpPr>
          <p:nvPr/>
        </p:nvCxnSpPr>
        <p:spPr>
          <a:xfrm flipH="1">
            <a:off x="6751625" y="5744683"/>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2276BF23-24BD-6AE7-535A-8F8F072CC9AE}"/>
              </a:ext>
            </a:extLst>
          </p:cNvPr>
          <p:cNvCxnSpPr>
            <a:cxnSpLocks/>
          </p:cNvCxnSpPr>
          <p:nvPr/>
        </p:nvCxnSpPr>
        <p:spPr>
          <a:xfrm flipH="1">
            <a:off x="6759573" y="370048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0D85B85F-70F0-9AE5-7102-97948A8CC71B}"/>
              </a:ext>
            </a:extLst>
          </p:cNvPr>
          <p:cNvCxnSpPr/>
          <p:nvPr/>
        </p:nvCxnSpPr>
        <p:spPr>
          <a:xfrm>
            <a:off x="6975471" y="6032945"/>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9318D7E9-8F36-ED93-67FF-04B22901D50E}"/>
              </a:ext>
            </a:extLst>
          </p:cNvPr>
          <p:cNvCxnSpPr/>
          <p:nvPr/>
        </p:nvCxnSpPr>
        <p:spPr>
          <a:xfrm>
            <a:off x="7008407" y="3957222"/>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88CEF18A-4489-2B5D-12D8-1918DEC46A28}"/>
              </a:ext>
            </a:extLst>
          </p:cNvPr>
          <p:cNvCxnSpPr/>
          <p:nvPr/>
        </p:nvCxnSpPr>
        <p:spPr>
          <a:xfrm>
            <a:off x="6970580" y="2851751"/>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30D6379F-3DDA-8070-9A64-9BEF87DC7C43}"/>
                  </a:ext>
                </a:extLst>
              </p:cNvPr>
              <p:cNvSpPr txBox="1"/>
              <p:nvPr/>
            </p:nvSpPr>
            <p:spPr>
              <a:xfrm>
                <a:off x="6751626" y="5798375"/>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5798375"/>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AC3268A9-B10B-4F6C-2704-BC7781CB9041}"/>
                  </a:ext>
                </a:extLst>
              </p:cNvPr>
              <p:cNvSpPr txBox="1"/>
              <p:nvPr/>
            </p:nvSpPr>
            <p:spPr>
              <a:xfrm>
                <a:off x="6900720" y="3787888"/>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900720" y="3787888"/>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E7EE30A8-2BE4-38D9-4D0F-A1FBBAD87CD8}"/>
                  </a:ext>
                </a:extLst>
              </p:cNvPr>
              <p:cNvSpPr txBox="1"/>
              <p:nvPr/>
            </p:nvSpPr>
            <p:spPr>
              <a:xfrm>
                <a:off x="6899297" y="2665564"/>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D7D55880-6AE9-694E-9C54-1CAB67B87700}"/>
                  </a:ext>
                </a:extLst>
              </p:cNvPr>
              <p:cNvSpPr txBox="1">
                <a:spLocks noRot="1" noChangeAspect="1" noMove="1" noResize="1" noEditPoints="1" noAdjustHandles="1" noChangeArrowheads="1" noChangeShapeType="1" noTextEdit="1"/>
              </p:cNvSpPr>
              <p:nvPr/>
            </p:nvSpPr>
            <p:spPr>
              <a:xfrm>
                <a:off x="6899297" y="2665564"/>
                <a:ext cx="470282" cy="215444"/>
              </a:xfrm>
              <a:prstGeom prst="rect">
                <a:avLst/>
              </a:prstGeom>
              <a:blipFill>
                <a:blip r:embed="rId4"/>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9F89EE57-21ED-F3B0-DCEF-CBBB3A35D10A}"/>
              </a:ext>
            </a:extLst>
          </p:cNvPr>
          <p:cNvSpPr txBox="1"/>
          <p:nvPr/>
        </p:nvSpPr>
        <p:spPr>
          <a:xfrm>
            <a:off x="5498174" y="1327501"/>
            <a:ext cx="158842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between instance and predicted.</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6" name="文字方塊 375">
            <a:extLst>
              <a:ext uri="{FF2B5EF4-FFF2-40B4-BE49-F238E27FC236}">
                <a16:creationId xmlns:a16="http://schemas.microsoft.com/office/drawing/2014/main" id="{52B5C4D4-699A-543F-D488-5D12D5D0F59F}"/>
              </a:ext>
            </a:extLst>
          </p:cNvPr>
          <p:cNvSpPr txBox="1"/>
          <p:nvPr/>
        </p:nvSpPr>
        <p:spPr>
          <a:xfrm>
            <a:off x="5498480" y="4351349"/>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7" name="文字方塊 376">
            <a:extLst>
              <a:ext uri="{FF2B5EF4-FFF2-40B4-BE49-F238E27FC236}">
                <a16:creationId xmlns:a16="http://schemas.microsoft.com/office/drawing/2014/main" id="{F0D71317-E30C-677D-9AFE-325E24037B3F}"/>
              </a:ext>
            </a:extLst>
          </p:cNvPr>
          <p:cNvSpPr txBox="1"/>
          <p:nvPr/>
        </p:nvSpPr>
        <p:spPr>
          <a:xfrm>
            <a:off x="5561412" y="6412298"/>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 name="矩形 377">
            <a:extLst>
              <a:ext uri="{FF2B5EF4-FFF2-40B4-BE49-F238E27FC236}">
                <a16:creationId xmlns:a16="http://schemas.microsoft.com/office/drawing/2014/main" id="{ECCD34FB-719F-47C5-A685-C90845747A8C}"/>
              </a:ext>
            </a:extLst>
          </p:cNvPr>
          <p:cNvSpPr/>
          <p:nvPr/>
        </p:nvSpPr>
        <p:spPr>
          <a:xfrm>
            <a:off x="7373060" y="23832"/>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B9B6C0B6-3F52-36D2-CF01-757214B7FEFE}"/>
                  </a:ext>
                </a:extLst>
              </p:cNvPr>
              <p:cNvSpPr txBox="1"/>
              <p:nvPr/>
            </p:nvSpPr>
            <p:spPr>
              <a:xfrm>
                <a:off x="7071170" y="4666725"/>
                <a:ext cx="2155051"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Sup>
                        <m:sSub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Sup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m:t>
                          </m:r>
                        </m:sup>
                      </m:sSub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sup>
                      </m:sSup>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0E2EC7AA-944D-8F4D-E633-E4D56C0120D1}"/>
                  </a:ext>
                </a:extLst>
              </p:cNvPr>
              <p:cNvSpPr txBox="1">
                <a:spLocks noRot="1" noChangeAspect="1" noMove="1" noResize="1" noEditPoints="1" noAdjustHandles="1" noChangeArrowheads="1" noChangeShapeType="1" noTextEdit="1"/>
              </p:cNvSpPr>
              <p:nvPr/>
            </p:nvSpPr>
            <p:spPr>
              <a:xfrm>
                <a:off x="7071170" y="4666725"/>
                <a:ext cx="2155051" cy="30489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487580D1-9DEC-991D-3A11-310C4F25FD24}"/>
                  </a:ext>
                </a:extLst>
              </p:cNvPr>
              <p:cNvSpPr txBox="1"/>
              <p:nvPr/>
            </p:nvSpPr>
            <p:spPr>
              <a:xfrm>
                <a:off x="7073200" y="4914962"/>
                <a:ext cx="219500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r>
                      <a:rPr kumimoji="0" lang="en-US" altLang="zh-TW"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match metric</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about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one-to-many</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r>
                      <a:rPr kumimoji="0" lang="en-US" altLang="zh-TW"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match metric</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about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cs typeface="Times New Roman" panose="02020603050405020304" pitchFamily="18" charset="0"/>
                      </a:rPr>
                      <m:t>𝛼</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 many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and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branches</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 many</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and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branches</a:t>
                </a:r>
              </a:p>
            </p:txBody>
          </p:sp>
        </mc:Choice>
        <mc:Fallback xmlns="">
          <p:sp>
            <p:nvSpPr>
              <p:cNvPr id="4" name="文字方塊 3">
                <a:extLst>
                  <a:ext uri="{FF2B5EF4-FFF2-40B4-BE49-F238E27FC236}">
                    <a16:creationId xmlns:a16="http://schemas.microsoft.com/office/drawing/2014/main" id="{50D3B115-3A5F-7F31-B492-8B2F600B4AEF}"/>
                  </a:ext>
                </a:extLst>
              </p:cNvPr>
              <p:cNvSpPr txBox="1">
                <a:spLocks noRot="1" noChangeAspect="1" noMove="1" noResize="1" noEditPoints="1" noAdjustHandles="1" noChangeArrowheads="1" noChangeShapeType="1" noTextEdit="1"/>
              </p:cNvSpPr>
              <p:nvPr/>
            </p:nvSpPr>
            <p:spPr>
              <a:xfrm>
                <a:off x="7073200" y="4914962"/>
                <a:ext cx="2195009" cy="1200329"/>
              </a:xfrm>
              <a:prstGeom prst="rect">
                <a:avLst/>
              </a:prstGeom>
              <a:blipFill>
                <a:blip r:embed="rId6"/>
                <a:stretch>
                  <a:fillRect b="-50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19BAD483-9322-DBB7-122D-4E9D99A4C93D}"/>
              </a:ext>
            </a:extLst>
          </p:cNvPr>
          <p:cNvSpPr txBox="1"/>
          <p:nvPr/>
        </p:nvSpPr>
        <p:spPr>
          <a:xfrm>
            <a:off x="7025640" y="2831558"/>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194D09A8-55D8-B4FD-B63A-A02C0EC569D5}"/>
                  </a:ext>
                </a:extLst>
              </p:cNvPr>
              <p:cNvSpPr txBox="1"/>
              <p:nvPr/>
            </p:nvSpPr>
            <p:spPr>
              <a:xfrm>
                <a:off x="7249496" y="2968077"/>
                <a:ext cx="168368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C38F99A7-AF1F-513E-AC30-2CFA1F4A5846}"/>
                  </a:ext>
                </a:extLst>
              </p:cNvPr>
              <p:cNvSpPr txBox="1">
                <a:spLocks noRot="1" noChangeAspect="1" noMove="1" noResize="1" noEditPoints="1" noAdjustHandles="1" noChangeArrowheads="1" noChangeShapeType="1" noTextEdit="1"/>
              </p:cNvSpPr>
              <p:nvPr/>
            </p:nvSpPr>
            <p:spPr>
              <a:xfrm>
                <a:off x="7249496" y="2968077"/>
                <a:ext cx="1683686" cy="246221"/>
              </a:xfrm>
              <a:prstGeom prst="rect">
                <a:avLst/>
              </a:prstGeom>
              <a:blipFill>
                <a:blip r:embed="rId7"/>
                <a:stretch>
                  <a:fillRect b="-75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825BC611-387E-18D4-DAC8-35466C91C862}"/>
              </a:ext>
            </a:extLst>
          </p:cNvPr>
          <p:cNvSpPr txBox="1"/>
          <p:nvPr/>
        </p:nvSpPr>
        <p:spPr>
          <a:xfrm>
            <a:off x="7076345" y="3664777"/>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57C494C-2DD4-A96D-BB54-965CA945E3EE}"/>
                  </a:ext>
                </a:extLst>
              </p:cNvPr>
              <p:cNvSpPr txBox="1"/>
              <p:nvPr/>
            </p:nvSpPr>
            <p:spPr>
              <a:xfrm>
                <a:off x="7096800" y="3123101"/>
                <a:ext cx="2091488"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classification</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parameter of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one-to-many</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many</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ECDCBDF5-DD3A-2104-D5F4-988BC2805078}"/>
                  </a:ext>
                </a:extLst>
              </p:cNvPr>
              <p:cNvSpPr txBox="1">
                <a:spLocks noRot="1" noChangeAspect="1" noMove="1" noResize="1" noEditPoints="1" noAdjustHandles="1" noChangeArrowheads="1" noChangeShapeType="1" noTextEdit="1"/>
              </p:cNvSpPr>
              <p:nvPr/>
            </p:nvSpPr>
            <p:spPr>
              <a:xfrm>
                <a:off x="7096800" y="3123101"/>
                <a:ext cx="2091488" cy="58195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628A865-544B-C03A-471C-259DCBEC50E4}"/>
                  </a:ext>
                </a:extLst>
              </p:cNvPr>
              <p:cNvSpPr txBox="1"/>
              <p:nvPr/>
            </p:nvSpPr>
            <p:spPr>
              <a:xfrm>
                <a:off x="7286439" y="3831089"/>
                <a:ext cx="156723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0" name="文字方塊 9">
                <a:extLst>
                  <a:ext uri="{FF2B5EF4-FFF2-40B4-BE49-F238E27FC236}">
                    <a16:creationId xmlns:a16="http://schemas.microsoft.com/office/drawing/2014/main" id="{98FBF86C-BE78-1E4A-A6AA-1C4882FFCE93}"/>
                  </a:ext>
                </a:extLst>
              </p:cNvPr>
              <p:cNvSpPr txBox="1">
                <a:spLocks noRot="1" noChangeAspect="1" noMove="1" noResize="1" noEditPoints="1" noAdjustHandles="1" noChangeArrowheads="1" noChangeShapeType="1" noTextEdit="1"/>
              </p:cNvSpPr>
              <p:nvPr/>
            </p:nvSpPr>
            <p:spPr>
              <a:xfrm>
                <a:off x="7286439" y="3831089"/>
                <a:ext cx="1567230" cy="246221"/>
              </a:xfrm>
              <a:prstGeom prst="rect">
                <a:avLst/>
              </a:prstGeom>
              <a:blipFill>
                <a:blip r:embed="rId9"/>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97637C4C-D47C-C810-D7CC-BACB14019ABE}"/>
                  </a:ext>
                </a:extLst>
              </p:cNvPr>
              <p:cNvSpPr txBox="1"/>
              <p:nvPr/>
            </p:nvSpPr>
            <p:spPr>
              <a:xfrm>
                <a:off x="7143725" y="4007222"/>
                <a:ext cx="2044560"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classification</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parameter of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C086306F-CAA9-DF48-9D4D-6526098354B0}"/>
                  </a:ext>
                </a:extLst>
              </p:cNvPr>
              <p:cNvSpPr txBox="1">
                <a:spLocks noRot="1" noChangeAspect="1" noMove="1" noResize="1" noEditPoints="1" noAdjustHandles="1" noChangeArrowheads="1" noChangeShapeType="1" noTextEdit="1"/>
              </p:cNvSpPr>
              <p:nvPr/>
            </p:nvSpPr>
            <p:spPr>
              <a:xfrm>
                <a:off x="7143725" y="4007222"/>
                <a:ext cx="2044560" cy="5819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4B78F6AF-DDAC-BC3A-F249-7941DB61CB73}"/>
                  </a:ext>
                </a:extLst>
              </p:cNvPr>
              <p:cNvSpPr txBox="1"/>
              <p:nvPr/>
            </p:nvSpPr>
            <p:spPr>
              <a:xfrm>
                <a:off x="7175890" y="6046246"/>
                <a:ext cx="2155051" cy="33733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 </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den>
                    </m:f>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 </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den>
                    </m:f>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7E40E273-F157-D0FC-4288-350F57B07234}"/>
                  </a:ext>
                </a:extLst>
              </p:cNvPr>
              <p:cNvSpPr txBox="1">
                <a:spLocks noRot="1" noChangeAspect="1" noMove="1" noResize="1" noEditPoints="1" noAdjustHandles="1" noChangeArrowheads="1" noChangeShapeType="1" noTextEdit="1"/>
              </p:cNvSpPr>
              <p:nvPr/>
            </p:nvSpPr>
            <p:spPr>
              <a:xfrm>
                <a:off x="7175890" y="6046246"/>
                <a:ext cx="2155051" cy="3373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2ED97A4-6EB9-3DF6-1168-E3641292845E}"/>
                  </a:ext>
                </a:extLst>
              </p:cNvPr>
              <p:cNvSpPr txBox="1"/>
              <p:nvPr/>
            </p:nvSpPr>
            <p:spPr>
              <a:xfrm>
                <a:off x="7058025" y="1360630"/>
                <a:ext cx="2001959"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d>
                        <m:d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d>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𝑠</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𝑝</m:t>
                          </m:r>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sup>
                      </m:s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sup>
                      </m:sSup>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502CA0AF-E311-A547-9CF4-6E823B09EEB6}"/>
                  </a:ext>
                </a:extLst>
              </p:cNvPr>
              <p:cNvSpPr txBox="1">
                <a:spLocks noRot="1" noChangeAspect="1" noMove="1" noResize="1" noEditPoints="1" noAdjustHandles="1" noChangeArrowheads="1" noChangeShapeType="1" noTextEdit="1"/>
              </p:cNvSpPr>
              <p:nvPr/>
            </p:nvSpPr>
            <p:spPr>
              <a:xfrm>
                <a:off x="7058025" y="1360630"/>
                <a:ext cx="2001959" cy="30489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3BAB4E3-69AB-72E6-1A8B-B09BF963045A}"/>
                  </a:ext>
                </a:extLst>
              </p:cNvPr>
              <p:cNvSpPr txBox="1"/>
              <p:nvPr/>
            </p:nvSpPr>
            <p:spPr>
              <a:xfrm>
                <a:off x="7061289" y="1575798"/>
                <a:ext cx="198100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It’s a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binary value</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Indicates whether the endpoint of the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predicted box </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within the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ground truth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The classification score of  the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degree of  overlap between predicted and instance box.,</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to balance classification and regression scores. </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=0.5,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=6</m:t>
                      </m:r>
                    </m:oMath>
                  </m:oMathPara>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F3BAB4E3-69AB-72E6-1A8B-B09BF963045A}"/>
                  </a:ext>
                </a:extLst>
              </p:cNvPr>
              <p:cNvSpPr txBox="1">
                <a:spLocks noRot="1" noChangeAspect="1" noMove="1" noResize="1" noEditPoints="1" noAdjustHandles="1" noChangeArrowheads="1" noChangeShapeType="1" noTextEdit="1"/>
              </p:cNvSpPr>
              <p:nvPr/>
            </p:nvSpPr>
            <p:spPr>
              <a:xfrm>
                <a:off x="7061289" y="1575798"/>
                <a:ext cx="1981004" cy="1200329"/>
              </a:xfrm>
              <a:prstGeom prst="rect">
                <a:avLst/>
              </a:prstGeom>
              <a:blipFill>
                <a:blip r:embed="rId13"/>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3E6B1AF5-31A0-748E-6DF9-CCB00F4ED971}"/>
              </a:ext>
            </a:extLst>
          </p:cNvPr>
          <p:cNvSpPr txBox="1"/>
          <p:nvPr/>
        </p:nvSpPr>
        <p:spPr>
          <a:xfrm>
            <a:off x="3642948" y="13741"/>
            <a:ext cx="84501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Modified  from YOLOv8</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B01E95-8C6C-666D-E84B-97BEA236B824}"/>
              </a:ext>
            </a:extLst>
          </p:cNvPr>
          <p:cNvSpPr txBox="1"/>
          <p:nvPr/>
        </p:nvSpPr>
        <p:spPr>
          <a:xfrm>
            <a:off x="-28131" y="3130651"/>
            <a:ext cx="921140"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Spatial-Channel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Downsampling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E79531C5-8BBB-47EA-1574-4006FA529284}"/>
              </a:ext>
            </a:extLst>
          </p:cNvPr>
          <p:cNvSpPr txBox="1"/>
          <p:nvPr/>
        </p:nvSpPr>
        <p:spPr>
          <a:xfrm>
            <a:off x="-72867" y="1786615"/>
            <a:ext cx="1788742"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CSP Bottleneck with 2 Convolutions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 name="文字方塊 21">
            <a:extLst>
              <a:ext uri="{FF2B5EF4-FFF2-40B4-BE49-F238E27FC236}">
                <a16:creationId xmlns:a16="http://schemas.microsoft.com/office/drawing/2014/main" id="{976D9FA5-66F2-F299-75EF-430ECED90BB0}"/>
              </a:ext>
            </a:extLst>
          </p:cNvPr>
          <p:cNvSpPr txBox="1"/>
          <p:nvPr/>
        </p:nvSpPr>
        <p:spPr>
          <a:xfrm>
            <a:off x="3068765" y="865662"/>
            <a:ext cx="16776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Figure2: (a) Consistent dual assignments for NMS-free training. </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 name="文字方塊 22">
            <a:extLst>
              <a:ext uri="{FF2B5EF4-FFF2-40B4-BE49-F238E27FC236}">
                <a16:creationId xmlns:a16="http://schemas.microsoft.com/office/drawing/2014/main" id="{65AFFCB7-E631-25B5-BD6B-F60AEA0BFE86}"/>
              </a:ext>
            </a:extLst>
          </p:cNvPr>
          <p:cNvSpPr txBox="1"/>
          <p:nvPr/>
        </p:nvSpPr>
        <p:spPr>
          <a:xfrm>
            <a:off x="217774" y="4989986"/>
            <a:ext cx="121074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 + CIB</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4" name="文字方塊 23">
            <a:extLst>
              <a:ext uri="{FF2B5EF4-FFF2-40B4-BE49-F238E27FC236}">
                <a16:creationId xmlns:a16="http://schemas.microsoft.com/office/drawing/2014/main" id="{7E253F76-F1B3-783D-8818-4E4A3FCD2C3D}"/>
              </a:ext>
            </a:extLst>
          </p:cNvPr>
          <p:cNvSpPr txBox="1"/>
          <p:nvPr/>
        </p:nvSpPr>
        <p:spPr>
          <a:xfrm>
            <a:off x="100242" y="5550747"/>
            <a:ext cx="141297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 Pyramid Pooling Fast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 name="文字方塊 24">
            <a:extLst>
              <a:ext uri="{FF2B5EF4-FFF2-40B4-BE49-F238E27FC236}">
                <a16:creationId xmlns:a16="http://schemas.microsoft.com/office/drawing/2014/main" id="{D5AD610B-8085-BBFE-D259-54EA7DCBA995}"/>
              </a:ext>
            </a:extLst>
          </p:cNvPr>
          <p:cNvSpPr txBox="1"/>
          <p:nvPr/>
        </p:nvSpPr>
        <p:spPr>
          <a:xfrm>
            <a:off x="86185" y="5964935"/>
            <a:ext cx="107636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MHSA</a:t>
            </a:r>
            <a:endParaRPr kumimoji="0" lang="zh-TW" altLang="en-US"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 name="文字方塊 25">
            <a:extLst>
              <a:ext uri="{FF2B5EF4-FFF2-40B4-BE49-F238E27FC236}">
                <a16:creationId xmlns:a16="http://schemas.microsoft.com/office/drawing/2014/main" id="{4AB7C3E6-F439-B9EF-9AE8-648795ABA753}"/>
              </a:ext>
            </a:extLst>
          </p:cNvPr>
          <p:cNvSpPr txBox="1"/>
          <p:nvPr/>
        </p:nvSpPr>
        <p:spPr>
          <a:xfrm>
            <a:off x="1687218" y="298511"/>
            <a:ext cx="98425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 kernel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stride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padding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 name="矩形 26">
            <a:extLst>
              <a:ext uri="{FF2B5EF4-FFF2-40B4-BE49-F238E27FC236}">
                <a16:creationId xmlns:a16="http://schemas.microsoft.com/office/drawing/2014/main" id="{84DB6EBB-E603-1D0A-45C7-349E1DB5FC81}"/>
              </a:ext>
            </a:extLst>
          </p:cNvPr>
          <p:cNvSpPr/>
          <p:nvPr/>
        </p:nvSpPr>
        <p:spPr>
          <a:xfrm>
            <a:off x="97610" y="4797239"/>
            <a:ext cx="1444566" cy="1488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F59D5AA2-08DE-AF89-4FB2-9CC5531440A4}"/>
              </a:ext>
            </a:extLst>
          </p:cNvPr>
          <p:cNvSpPr txBox="1"/>
          <p:nvPr/>
        </p:nvSpPr>
        <p:spPr>
          <a:xfrm>
            <a:off x="2979756" y="1367139"/>
            <a:ext cx="229060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Up+down</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融合</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local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跟</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global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的資訊</a:t>
            </a:r>
          </a:p>
        </p:txBody>
      </p:sp>
      <p:sp>
        <p:nvSpPr>
          <p:cNvPr id="31" name="文字方塊 30">
            <a:extLst>
              <a:ext uri="{FF2B5EF4-FFF2-40B4-BE49-F238E27FC236}">
                <a16:creationId xmlns:a16="http://schemas.microsoft.com/office/drawing/2014/main" id="{7F096405-570F-5281-AEAB-1717B38C4DC9}"/>
              </a:ext>
            </a:extLst>
          </p:cNvPr>
          <p:cNvSpPr txBox="1"/>
          <p:nvPr/>
        </p:nvSpPr>
        <p:spPr>
          <a:xfrm>
            <a:off x="1555725" y="2536949"/>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B536C22F-7932-F294-C38C-8B119AF00C86}"/>
              </a:ext>
            </a:extLst>
          </p:cNvPr>
          <p:cNvSpPr txBox="1"/>
          <p:nvPr/>
        </p:nvSpPr>
        <p:spPr>
          <a:xfrm>
            <a:off x="1514628" y="5839465"/>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global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52E10F1A-0D2D-E064-DE8F-0992FF42E628}"/>
              </a:ext>
            </a:extLst>
          </p:cNvPr>
          <p:cNvSpPr txBox="1"/>
          <p:nvPr/>
        </p:nvSpPr>
        <p:spPr>
          <a:xfrm>
            <a:off x="4175217" y="2652334"/>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2505F50-EFE7-DFB3-731D-74585F5B23D7}"/>
              </a:ext>
            </a:extLst>
          </p:cNvPr>
          <p:cNvSpPr txBox="1"/>
          <p:nvPr/>
        </p:nvSpPr>
        <p:spPr>
          <a:xfrm>
            <a:off x="5567762" y="1573427"/>
            <a:ext cx="8038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去掉</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NMS</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BAE11944-4CD9-E2CB-39E8-150C1DA6D765}"/>
              </a:ext>
            </a:extLst>
          </p:cNvPr>
          <p:cNvSpPr txBox="1"/>
          <p:nvPr/>
        </p:nvSpPr>
        <p:spPr>
          <a:xfrm>
            <a:off x="1203926" y="2847818"/>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1/8</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814CCC98-E1C9-9330-EA5A-0E9660E60C0F}"/>
              </a:ext>
            </a:extLst>
          </p:cNvPr>
          <p:cNvSpPr txBox="1"/>
          <p:nvPr/>
        </p:nvSpPr>
        <p:spPr>
          <a:xfrm>
            <a:off x="1218457" y="606914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38543F9-2F34-9789-9366-B6791A82EB21}"/>
              </a:ext>
            </a:extLst>
          </p:cNvPr>
          <p:cNvSpPr txBox="1"/>
          <p:nvPr/>
        </p:nvSpPr>
        <p:spPr>
          <a:xfrm>
            <a:off x="1177340" y="397655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1/16</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DF5C1D6B-002D-F9C5-9920-28516009ABD8}"/>
              </a:ext>
            </a:extLst>
          </p:cNvPr>
          <p:cNvSpPr txBox="1"/>
          <p:nvPr/>
        </p:nvSpPr>
        <p:spPr>
          <a:xfrm>
            <a:off x="1145958" y="4998341"/>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cxnSp>
        <p:nvCxnSpPr>
          <p:cNvPr id="30" name="直線接點 29">
            <a:extLst>
              <a:ext uri="{FF2B5EF4-FFF2-40B4-BE49-F238E27FC236}">
                <a16:creationId xmlns:a16="http://schemas.microsoft.com/office/drawing/2014/main" id="{BA2F4F28-68AE-580F-2B9D-E0DD97394C4C}"/>
              </a:ext>
            </a:extLst>
          </p:cNvPr>
          <p:cNvCxnSpPr>
            <a:cxnSpLocks/>
          </p:cNvCxnSpPr>
          <p:nvPr/>
        </p:nvCxnSpPr>
        <p:spPr>
          <a:xfrm flipV="1">
            <a:off x="1292458" y="1013683"/>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3378A69B-6A32-9AB9-02FC-3D31D5C66ECE}"/>
              </a:ext>
            </a:extLst>
          </p:cNvPr>
          <p:cNvCxnSpPr>
            <a:cxnSpLocks/>
          </p:cNvCxnSpPr>
          <p:nvPr/>
        </p:nvCxnSpPr>
        <p:spPr>
          <a:xfrm flipV="1">
            <a:off x="1282442" y="1514868"/>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線接點 37">
            <a:extLst>
              <a:ext uri="{FF2B5EF4-FFF2-40B4-BE49-F238E27FC236}">
                <a16:creationId xmlns:a16="http://schemas.microsoft.com/office/drawing/2014/main" id="{53833D63-FDEB-9AF7-3BC7-89BDD50936B0}"/>
              </a:ext>
            </a:extLst>
          </p:cNvPr>
          <p:cNvCxnSpPr>
            <a:cxnSpLocks/>
          </p:cNvCxnSpPr>
          <p:nvPr/>
        </p:nvCxnSpPr>
        <p:spPr>
          <a:xfrm>
            <a:off x="134966" y="4661467"/>
            <a:ext cx="5312498" cy="880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56" name="直線接點 55">
            <a:extLst>
              <a:ext uri="{FF2B5EF4-FFF2-40B4-BE49-F238E27FC236}">
                <a16:creationId xmlns:a16="http://schemas.microsoft.com/office/drawing/2014/main" id="{303102D5-2BF9-67CF-E706-04C401D1C905}"/>
              </a:ext>
            </a:extLst>
          </p:cNvPr>
          <p:cNvCxnSpPr>
            <a:cxnSpLocks/>
          </p:cNvCxnSpPr>
          <p:nvPr/>
        </p:nvCxnSpPr>
        <p:spPr>
          <a:xfrm flipV="1">
            <a:off x="136225" y="3455269"/>
            <a:ext cx="5425187" cy="24165"/>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65" name="直線接點 64">
            <a:extLst>
              <a:ext uri="{FF2B5EF4-FFF2-40B4-BE49-F238E27FC236}">
                <a16:creationId xmlns:a16="http://schemas.microsoft.com/office/drawing/2014/main" id="{E0FD3B4B-6FFD-0582-0300-31D646094446}"/>
              </a:ext>
            </a:extLst>
          </p:cNvPr>
          <p:cNvCxnSpPr>
            <a:cxnSpLocks/>
          </p:cNvCxnSpPr>
          <p:nvPr/>
        </p:nvCxnSpPr>
        <p:spPr>
          <a:xfrm flipV="1">
            <a:off x="134966" y="2542602"/>
            <a:ext cx="5262134" cy="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sp>
        <p:nvSpPr>
          <p:cNvPr id="71" name="流程圖: 匯合連接點 70">
            <a:extLst>
              <a:ext uri="{FF2B5EF4-FFF2-40B4-BE49-F238E27FC236}">
                <a16:creationId xmlns:a16="http://schemas.microsoft.com/office/drawing/2014/main" id="{2FDCEDB7-685B-C859-1C20-2CB9C7D92C25}"/>
              </a:ext>
            </a:extLst>
          </p:cNvPr>
          <p:cNvSpPr/>
          <p:nvPr/>
        </p:nvSpPr>
        <p:spPr>
          <a:xfrm>
            <a:off x="1949623" y="2778884"/>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3" name="流程圖: 匯合連接點 72">
            <a:extLst>
              <a:ext uri="{FF2B5EF4-FFF2-40B4-BE49-F238E27FC236}">
                <a16:creationId xmlns:a16="http://schemas.microsoft.com/office/drawing/2014/main" id="{D074BF7A-8D34-1AE0-9616-FF491B720029}"/>
              </a:ext>
            </a:extLst>
          </p:cNvPr>
          <p:cNvSpPr/>
          <p:nvPr/>
        </p:nvSpPr>
        <p:spPr>
          <a:xfrm>
            <a:off x="1932496" y="387306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4" name="流程圖: 匯合連接點 73">
            <a:extLst>
              <a:ext uri="{FF2B5EF4-FFF2-40B4-BE49-F238E27FC236}">
                <a16:creationId xmlns:a16="http://schemas.microsoft.com/office/drawing/2014/main" id="{D2E479F5-9A01-F2A3-D368-37BB873FC3C8}"/>
              </a:ext>
            </a:extLst>
          </p:cNvPr>
          <p:cNvSpPr/>
          <p:nvPr/>
        </p:nvSpPr>
        <p:spPr>
          <a:xfrm>
            <a:off x="3628346" y="3877778"/>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1" name="流程圖: 匯合連接點 130">
            <a:extLst>
              <a:ext uri="{FF2B5EF4-FFF2-40B4-BE49-F238E27FC236}">
                <a16:creationId xmlns:a16="http://schemas.microsoft.com/office/drawing/2014/main" id="{30089D50-FB0F-B0BB-0CD6-839D33C46520}"/>
              </a:ext>
            </a:extLst>
          </p:cNvPr>
          <p:cNvSpPr/>
          <p:nvPr/>
        </p:nvSpPr>
        <p:spPr>
          <a:xfrm>
            <a:off x="3609908" y="5971527"/>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80" name="矩形 179">
            <a:extLst>
              <a:ext uri="{FF2B5EF4-FFF2-40B4-BE49-F238E27FC236}">
                <a16:creationId xmlns:a16="http://schemas.microsoft.com/office/drawing/2014/main" id="{65A33034-DF0D-932D-F29F-79424C31CCD5}"/>
              </a:ext>
            </a:extLst>
          </p:cNvPr>
          <p:cNvSpPr/>
          <p:nvPr/>
        </p:nvSpPr>
        <p:spPr>
          <a:xfrm>
            <a:off x="443029" y="3206130"/>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13" name="直線接點 212">
            <a:extLst>
              <a:ext uri="{FF2B5EF4-FFF2-40B4-BE49-F238E27FC236}">
                <a16:creationId xmlns:a16="http://schemas.microsoft.com/office/drawing/2014/main" id="{07BF7B17-22E9-5677-F2A3-348FDF4D56E5}"/>
              </a:ext>
            </a:extLst>
          </p:cNvPr>
          <p:cNvCxnSpPr>
            <a:cxnSpLocks/>
          </p:cNvCxnSpPr>
          <p:nvPr/>
        </p:nvCxnSpPr>
        <p:spPr>
          <a:xfrm flipH="1">
            <a:off x="5010948" y="6080832"/>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7" name="直線接點 246">
            <a:extLst>
              <a:ext uri="{FF2B5EF4-FFF2-40B4-BE49-F238E27FC236}">
                <a16:creationId xmlns:a16="http://schemas.microsoft.com/office/drawing/2014/main" id="{BBD35A8D-9830-4AF1-FB0D-8A18EA16792F}"/>
              </a:ext>
            </a:extLst>
          </p:cNvPr>
          <p:cNvCxnSpPr>
            <a:endCxn id="144" idx="1"/>
          </p:cNvCxnSpPr>
          <p:nvPr/>
        </p:nvCxnSpPr>
        <p:spPr>
          <a:xfrm>
            <a:off x="2010472" y="4523468"/>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直線單箭頭接點 253">
            <a:extLst>
              <a:ext uri="{FF2B5EF4-FFF2-40B4-BE49-F238E27FC236}">
                <a16:creationId xmlns:a16="http://schemas.microsoft.com/office/drawing/2014/main" id="{AB3C0D93-AFF0-E41E-92EF-B9F43A7B596A}"/>
              </a:ext>
            </a:extLst>
          </p:cNvPr>
          <p:cNvCxnSpPr>
            <a:cxnSpLocks/>
          </p:cNvCxnSpPr>
          <p:nvPr/>
        </p:nvCxnSpPr>
        <p:spPr>
          <a:xfrm flipV="1">
            <a:off x="1495343" y="2859519"/>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5" name="直線接點 264">
            <a:extLst>
              <a:ext uri="{FF2B5EF4-FFF2-40B4-BE49-F238E27FC236}">
                <a16:creationId xmlns:a16="http://schemas.microsoft.com/office/drawing/2014/main" id="{1D51C6E1-1CB8-5A75-6DC7-58DD1F0EDC66}"/>
              </a:ext>
            </a:extLst>
          </p:cNvPr>
          <p:cNvCxnSpPr/>
          <p:nvPr/>
        </p:nvCxnSpPr>
        <p:spPr>
          <a:xfrm>
            <a:off x="2010472" y="3340066"/>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流程圖: 匯合連接點 299">
            <a:extLst>
              <a:ext uri="{FF2B5EF4-FFF2-40B4-BE49-F238E27FC236}">
                <a16:creationId xmlns:a16="http://schemas.microsoft.com/office/drawing/2014/main" id="{AFAF6EA4-C805-EB7C-632F-DC012A04A1A1}"/>
              </a:ext>
            </a:extLst>
          </p:cNvPr>
          <p:cNvSpPr/>
          <p:nvPr/>
        </p:nvSpPr>
        <p:spPr>
          <a:xfrm>
            <a:off x="1804435" y="75925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04" name="直線接點 303">
            <a:extLst>
              <a:ext uri="{FF2B5EF4-FFF2-40B4-BE49-F238E27FC236}">
                <a16:creationId xmlns:a16="http://schemas.microsoft.com/office/drawing/2014/main" id="{AB132C8F-3206-42BF-DD16-35CA7527F6F2}"/>
              </a:ext>
            </a:extLst>
          </p:cNvPr>
          <p:cNvCxnSpPr/>
          <p:nvPr/>
        </p:nvCxnSpPr>
        <p:spPr>
          <a:xfrm>
            <a:off x="3683109" y="3190294"/>
            <a:ext cx="21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直線接點 304">
            <a:extLst>
              <a:ext uri="{FF2B5EF4-FFF2-40B4-BE49-F238E27FC236}">
                <a16:creationId xmlns:a16="http://schemas.microsoft.com/office/drawing/2014/main" id="{3DD2AE66-0BF0-2BC5-D56E-BE682EF898CF}"/>
              </a:ext>
            </a:extLst>
          </p:cNvPr>
          <p:cNvCxnSpPr/>
          <p:nvPr/>
        </p:nvCxnSpPr>
        <p:spPr>
          <a:xfrm>
            <a:off x="3691982" y="4474929"/>
            <a:ext cx="18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1774DD79-C755-4117-6E89-E4AEA5A73EA5}"/>
                  </a:ext>
                </a:extLst>
              </p:cNvPr>
              <p:cNvSpPr txBox="1"/>
              <p:nvPr/>
            </p:nvSpPr>
            <p:spPr>
              <a:xfrm>
                <a:off x="5118693" y="2727968"/>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4" name="文字方塊 313">
                <a:extLst>
                  <a:ext uri="{FF2B5EF4-FFF2-40B4-BE49-F238E27FC236}">
                    <a16:creationId xmlns:a16="http://schemas.microsoft.com/office/drawing/2014/main" id="{F9FCB959-E9EC-A533-676A-E6713688FA91}"/>
                  </a:ext>
                </a:extLst>
              </p:cNvPr>
              <p:cNvSpPr txBox="1">
                <a:spLocks noRot="1" noChangeAspect="1" noMove="1" noResize="1" noEditPoints="1" noAdjustHandles="1" noChangeArrowheads="1" noChangeShapeType="1" noTextEdit="1"/>
              </p:cNvSpPr>
              <p:nvPr/>
            </p:nvSpPr>
            <p:spPr>
              <a:xfrm>
                <a:off x="5118693" y="2727968"/>
                <a:ext cx="594455" cy="24622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50744E9B-BAF2-8860-6228-E5E201E2AD04}"/>
                  </a:ext>
                </a:extLst>
              </p:cNvPr>
              <p:cNvSpPr txBox="1"/>
              <p:nvPr/>
            </p:nvSpPr>
            <p:spPr>
              <a:xfrm>
                <a:off x="5093522" y="3834040"/>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8" name="文字方塊 317">
                <a:extLst>
                  <a:ext uri="{FF2B5EF4-FFF2-40B4-BE49-F238E27FC236}">
                    <a16:creationId xmlns:a16="http://schemas.microsoft.com/office/drawing/2014/main" id="{FA2ABE45-A883-BCFF-E71A-F894532C0BBF}"/>
                  </a:ext>
                </a:extLst>
              </p:cNvPr>
              <p:cNvSpPr txBox="1">
                <a:spLocks noRot="1" noChangeAspect="1" noMove="1" noResize="1" noEditPoints="1" noAdjustHandles="1" noChangeArrowheads="1" noChangeShapeType="1" noTextEdit="1"/>
              </p:cNvSpPr>
              <p:nvPr/>
            </p:nvSpPr>
            <p:spPr>
              <a:xfrm>
                <a:off x="5093522" y="3834040"/>
                <a:ext cx="594455"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ACC35A1B-7735-9BC4-AEFA-49022AC55606}"/>
                  </a:ext>
                </a:extLst>
              </p:cNvPr>
              <p:cNvSpPr txBox="1"/>
              <p:nvPr/>
            </p:nvSpPr>
            <p:spPr>
              <a:xfrm>
                <a:off x="5109490" y="5953263"/>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9" name="文字方塊 318">
                <a:extLst>
                  <a:ext uri="{FF2B5EF4-FFF2-40B4-BE49-F238E27FC236}">
                    <a16:creationId xmlns:a16="http://schemas.microsoft.com/office/drawing/2014/main" id="{8CAE7C19-BCBC-C1D6-3E2A-F455F39A495E}"/>
                  </a:ext>
                </a:extLst>
              </p:cNvPr>
              <p:cNvSpPr txBox="1">
                <a:spLocks noRot="1" noChangeAspect="1" noMove="1" noResize="1" noEditPoints="1" noAdjustHandles="1" noChangeArrowheads="1" noChangeShapeType="1" noTextEdit="1"/>
              </p:cNvSpPr>
              <p:nvPr/>
            </p:nvSpPr>
            <p:spPr>
              <a:xfrm>
                <a:off x="5109490" y="5953263"/>
                <a:ext cx="594455" cy="246221"/>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849E6950-8C71-A7D4-BFFF-35A1223BBF61}"/>
                  </a:ext>
                </a:extLst>
              </p:cNvPr>
              <p:cNvSpPr txBox="1"/>
              <p:nvPr/>
            </p:nvSpPr>
            <p:spPr>
              <a:xfrm>
                <a:off x="6585760" y="2340067"/>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29" name="文字方塊 28">
                <a:extLst>
                  <a:ext uri="{FF2B5EF4-FFF2-40B4-BE49-F238E27FC236}">
                    <a16:creationId xmlns:a16="http://schemas.microsoft.com/office/drawing/2014/main" id="{849E6950-8C71-A7D4-BFFF-35A1223BBF61}"/>
                  </a:ext>
                </a:extLst>
              </p:cNvPr>
              <p:cNvSpPr txBox="1">
                <a:spLocks noRot="1" noChangeAspect="1" noMove="1" noResize="1" noEditPoints="1" noAdjustHandles="1" noChangeArrowheads="1" noChangeShapeType="1" noTextEdit="1"/>
              </p:cNvSpPr>
              <p:nvPr/>
            </p:nvSpPr>
            <p:spPr>
              <a:xfrm>
                <a:off x="6585760" y="2340067"/>
                <a:ext cx="647294" cy="27603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65FF44C6-B6C3-F8B4-1902-F37BF18C5DB3}"/>
                  </a:ext>
                </a:extLst>
              </p:cNvPr>
              <p:cNvSpPr txBox="1"/>
              <p:nvPr/>
            </p:nvSpPr>
            <p:spPr>
              <a:xfrm>
                <a:off x="6529760" y="3119625"/>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6" name="文字方塊 35">
                <a:extLst>
                  <a:ext uri="{FF2B5EF4-FFF2-40B4-BE49-F238E27FC236}">
                    <a16:creationId xmlns:a16="http://schemas.microsoft.com/office/drawing/2014/main" id="{65FF44C6-B6C3-F8B4-1902-F37BF18C5DB3}"/>
                  </a:ext>
                </a:extLst>
              </p:cNvPr>
              <p:cNvSpPr txBox="1">
                <a:spLocks noRot="1" noChangeAspect="1" noMove="1" noResize="1" noEditPoints="1" noAdjustHandles="1" noChangeArrowheads="1" noChangeShapeType="1" noTextEdit="1"/>
              </p:cNvSpPr>
              <p:nvPr/>
            </p:nvSpPr>
            <p:spPr>
              <a:xfrm>
                <a:off x="6529760" y="3119625"/>
                <a:ext cx="647294" cy="276038"/>
              </a:xfrm>
              <a:prstGeom prst="rect">
                <a:avLst/>
              </a:prstGeom>
              <a:blipFill>
                <a:blip r:embed="rId29"/>
                <a:stretch>
                  <a:fillRect/>
                </a:stretch>
              </a:blipFill>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46B8707B-2987-0AF7-86B0-F821DAC36243}"/>
              </a:ext>
            </a:extLst>
          </p:cNvPr>
          <p:cNvSpPr/>
          <p:nvPr/>
        </p:nvSpPr>
        <p:spPr>
          <a:xfrm>
            <a:off x="5567762" y="1981290"/>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Proto </a:t>
            </a:r>
          </a:p>
          <a:p>
            <a:pPr algn="ctr"/>
            <a:r>
              <a:rPr lang="en-US" altLang="zh-TW" sz="1000" dirty="0">
                <a:solidFill>
                  <a:schemeClr val="tx1"/>
                </a:solidFill>
                <a:latin typeface="Times New Roman" panose="02020603050405020304" pitchFamily="18" charset="0"/>
                <a:cs typeface="Times New Roman" panose="02020603050405020304" pitchFamily="18" charset="0"/>
              </a:rPr>
              <a:t>(for segmentation)</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42" name="直線單箭頭接點 41">
            <a:extLst>
              <a:ext uri="{FF2B5EF4-FFF2-40B4-BE49-F238E27FC236}">
                <a16:creationId xmlns:a16="http://schemas.microsoft.com/office/drawing/2014/main" id="{D9C3F509-8BCE-A9CA-CFE4-C3ACE1A5142B}"/>
              </a:ext>
            </a:extLst>
          </p:cNvPr>
          <p:cNvCxnSpPr>
            <a:cxnSpLocks/>
          </p:cNvCxnSpPr>
          <p:nvPr/>
        </p:nvCxnSpPr>
        <p:spPr>
          <a:xfrm>
            <a:off x="5235223" y="213389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45" name="文字方塊 44">
            <a:extLst>
              <a:ext uri="{FF2B5EF4-FFF2-40B4-BE49-F238E27FC236}">
                <a16:creationId xmlns:a16="http://schemas.microsoft.com/office/drawing/2014/main" id="{23A57E63-F6DE-E4B1-D8EA-44705C0B8B34}"/>
              </a:ext>
            </a:extLst>
          </p:cNvPr>
          <p:cNvSpPr txBox="1"/>
          <p:nvPr/>
        </p:nvSpPr>
        <p:spPr>
          <a:xfrm>
            <a:off x="5215931" y="1812217"/>
            <a:ext cx="434404"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47" name="文字方塊 46">
            <a:extLst>
              <a:ext uri="{FF2B5EF4-FFF2-40B4-BE49-F238E27FC236}">
                <a16:creationId xmlns:a16="http://schemas.microsoft.com/office/drawing/2014/main" id="{B3708601-71B8-7603-7DAA-8722B3AFEF17}"/>
              </a:ext>
            </a:extLst>
          </p:cNvPr>
          <p:cNvSpPr txBox="1"/>
          <p:nvPr/>
        </p:nvSpPr>
        <p:spPr>
          <a:xfrm>
            <a:off x="5235223" y="1359394"/>
            <a:ext cx="434404"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48" name="文字方塊 47">
            <a:extLst>
              <a:ext uri="{FF2B5EF4-FFF2-40B4-BE49-F238E27FC236}">
                <a16:creationId xmlns:a16="http://schemas.microsoft.com/office/drawing/2014/main" id="{E06084E3-6FB7-E3F5-4BE4-F3781B196697}"/>
              </a:ext>
            </a:extLst>
          </p:cNvPr>
          <p:cNvSpPr txBox="1"/>
          <p:nvPr/>
        </p:nvSpPr>
        <p:spPr>
          <a:xfrm>
            <a:off x="3255727" y="233849"/>
            <a:ext cx="434404"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49" name="文字方塊 48">
            <a:extLst>
              <a:ext uri="{FF2B5EF4-FFF2-40B4-BE49-F238E27FC236}">
                <a16:creationId xmlns:a16="http://schemas.microsoft.com/office/drawing/2014/main" id="{E12302BF-C351-FE6A-7560-7ACF92F32266}"/>
              </a:ext>
            </a:extLst>
          </p:cNvPr>
          <p:cNvSpPr txBox="1"/>
          <p:nvPr/>
        </p:nvSpPr>
        <p:spPr>
          <a:xfrm>
            <a:off x="5390750" y="3235457"/>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A8BCAD6F-0BC6-8F9D-8926-1FC7CFE40FCC}"/>
                  </a:ext>
                </a:extLst>
              </p:cNvPr>
              <p:cNvSpPr txBox="1"/>
              <p:nvPr/>
            </p:nvSpPr>
            <p:spPr>
              <a:xfrm>
                <a:off x="5390750" y="4574755"/>
                <a:ext cx="2057401" cy="979242"/>
              </a:xfrm>
              <a:prstGeom prst="rect">
                <a:avLst/>
              </a:prstGeom>
              <a:noFill/>
            </p:spPr>
            <p:txBody>
              <a:bodyPr wrap="square" rtlCol="0">
                <a:spAutoFit/>
              </a:bodyPr>
              <a:lstStyle/>
              <a:p>
                <a:r>
                  <a:rPr lang="en-US" altLang="zh-TW" sz="800"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Loss Function</a:t>
                </a:r>
                <a:r>
                  <a:rPr lang="en-US" altLang="zh-TW" sz="800" b="1" dirty="0">
                    <a:solidFill>
                      <a:srgbClr val="FF0000"/>
                    </a:solidFill>
                    <a:ea typeface="Cambria Math" panose="02040503050406030204" pitchFamily="18" charset="0"/>
                  </a:rPr>
                  <a:t>: </a:t>
                </a:r>
                <a14:m>
                  <m:oMath xmlns:m="http://schemas.openxmlformats.org/officeDocument/2006/math">
                    <m:sSub>
                      <m:sSubPr>
                        <m:ctrlPr>
                          <a:rPr lang="en-US" altLang="zh-TW" sz="800" b="0" i="1" smtClean="0">
                            <a:solidFill>
                              <a:srgbClr val="FF0000"/>
                            </a:solidFill>
                            <a:latin typeface="Cambria Math" panose="02040503050406030204" pitchFamily="18" charset="0"/>
                            <a:ea typeface="Cambria Math" panose="02040503050406030204" pitchFamily="18" charset="0"/>
                          </a:rPr>
                        </m:ctrlPr>
                      </m:sSubPr>
                      <m:e>
                        <m:sSubSup>
                          <m:sSubSupPr>
                            <m:ctrlPr>
                              <a:rPr lang="en-US" altLang="zh-TW" sz="800" b="0" i="1" smtClean="0">
                                <a:solidFill>
                                  <a:srgbClr val="FF0000"/>
                                </a:solidFill>
                                <a:latin typeface="Cambria Math" panose="02040503050406030204" pitchFamily="18" charset="0"/>
                                <a:ea typeface="Cambria Math" panose="02040503050406030204" pitchFamily="18" charset="0"/>
                              </a:rPr>
                            </m:ctrlPr>
                          </m:sSubSupPr>
                          <m:e>
                            <m:r>
                              <a:rPr lang="en-US" altLang="zh-TW" sz="800" b="0" i="1" smtClean="0">
                                <a:solidFill>
                                  <a:srgbClr val="FF0000"/>
                                </a:solidFill>
                                <a:latin typeface="Cambria Math" panose="02040503050406030204" pitchFamily="18" charset="0"/>
                                <a:ea typeface="Cambria Math" panose="02040503050406030204" pitchFamily="18" charset="0"/>
                              </a:rPr>
                              <m:t>ℒ</m:t>
                            </m:r>
                          </m:e>
                          <m:sub>
                            <m:r>
                              <a:rPr lang="en-US" altLang="zh-TW" sz="800" b="0" i="1" smtClean="0">
                                <a:solidFill>
                                  <a:srgbClr val="FF0000"/>
                                </a:solidFill>
                                <a:latin typeface="Cambria Math" panose="02040503050406030204" pitchFamily="18" charset="0"/>
                                <a:ea typeface="Cambria Math" panose="02040503050406030204" pitchFamily="18" charset="0"/>
                              </a:rPr>
                              <m:t>𝑙</m:t>
                            </m:r>
                            <m:r>
                              <a:rPr lang="en-US" altLang="zh-TW" sz="800" b="0" i="1" smtClean="0">
                                <a:solidFill>
                                  <a:srgbClr val="FF0000"/>
                                </a:solidFill>
                                <a:latin typeface="Cambria Math" panose="02040503050406030204" pitchFamily="18" charset="0"/>
                                <a:ea typeface="Cambria Math" panose="02040503050406030204" pitchFamily="18" charset="0"/>
                              </a:rPr>
                              <m:t>, </m:t>
                            </m:r>
                            <m:r>
                              <a:rPr lang="en-US" altLang="zh-TW" sz="800" b="0" i="1" smtClean="0">
                                <a:solidFill>
                                  <a:srgbClr val="FF0000"/>
                                </a:solidFill>
                                <a:latin typeface="Cambria Math" panose="02040503050406030204" pitchFamily="18" charset="0"/>
                                <a:ea typeface="Cambria Math" panose="02040503050406030204" pitchFamily="18" charset="0"/>
                              </a:rPr>
                              <m:t>𝑡</m:t>
                            </m:r>
                          </m:sub>
                          <m:sup>
                            <m:r>
                              <a:rPr lang="en-US" altLang="zh-TW" sz="800" b="0" i="1" smtClean="0">
                                <a:solidFill>
                                  <a:srgbClr val="FF0000"/>
                                </a:solidFill>
                                <a:latin typeface="Cambria Math" panose="02040503050406030204" pitchFamily="18" charset="0"/>
                                <a:ea typeface="Cambria Math" panose="02040503050406030204" pitchFamily="18" charset="0"/>
                              </a:rPr>
                              <m:t>𝑚</m:t>
                            </m:r>
                          </m:sup>
                        </m:sSubSup>
                      </m:e>
                      <m:sub>
                        <m:r>
                          <a:rPr lang="en-US" altLang="zh-TW" sz="800" b="0" i="1" smtClean="0">
                            <a:solidFill>
                              <a:srgbClr val="FF0000"/>
                            </a:solidFill>
                            <a:latin typeface="Cambria Math" panose="02040503050406030204" pitchFamily="18" charset="0"/>
                            <a:ea typeface="Cambria Math" panose="02040503050406030204" pitchFamily="18" charset="0"/>
                          </a:rPr>
                          <m:t> </m:t>
                        </m:r>
                      </m:sub>
                    </m:sSub>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l</a:t>
                </a:r>
                <a:r>
                  <a:rPr lang="en-US" altLang="zh-TW" sz="800" b="0" dirty="0">
                    <a:latin typeface="Times New Roman" panose="02020603050405020304" pitchFamily="18" charset="0"/>
                    <a:cs typeface="Times New Roman" panose="02020603050405020304" pitchFamily="18" charset="0"/>
                  </a:rPr>
                  <a:t>evel </a:t>
                </a:r>
                <a14:m>
                  <m:oMath xmlns:m="http://schemas.openxmlformats.org/officeDocument/2006/math">
                    <m:r>
                      <a:rPr lang="en-US" altLang="zh-TW" sz="800" b="0" i="1" smtClean="0">
                        <a:latin typeface="Cambria Math" panose="02040503050406030204" pitchFamily="18" charset="0"/>
                      </a:rPr>
                      <m:t>𝑙</m:t>
                    </m:r>
                    <m:r>
                      <a:rPr lang="en-US" altLang="zh-TW" sz="800" b="0" i="1" smtClean="0">
                        <a:latin typeface="Cambria Math" panose="02040503050406030204" pitchFamily="18" charset="0"/>
                      </a:rPr>
                      <m:t>=1~3</m:t>
                    </m:r>
                  </m:oMath>
                </a14:m>
                <a:r>
                  <a:rPr lang="en-US" altLang="zh-TW" sz="800" dirty="0">
                    <a:latin typeface="Times New Roman" panose="02020603050405020304" pitchFamily="18" charset="0"/>
                    <a:cs typeface="Times New Roman" panose="02020603050405020304" pitchFamily="18" charset="0"/>
                  </a:rPr>
                  <a:t>, </a:t>
                </a:r>
                <a:endParaRPr lang="en-US" altLang="zh-TW" sz="800" b="0" i="1"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head type </a:t>
                </a:r>
                <a14:m>
                  <m:oMath xmlns:m="http://schemas.openxmlformats.org/officeDocument/2006/math">
                    <m:r>
                      <a:rPr lang="en-US" altLang="zh-TW" sz="800" b="0" i="1" smtClean="0">
                        <a:latin typeface="Cambria Math" panose="02040503050406030204" pitchFamily="18" charset="0"/>
                      </a:rPr>
                      <m:t>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𝑚</m:t>
                    </m:r>
                    <m:r>
                      <a:rPr lang="en-US" altLang="zh-TW" sz="800" b="0" i="1" smtClean="0">
                        <a:latin typeface="Cambria Math" panose="02040503050406030204" pitchFamily="18" charset="0"/>
                      </a:rPr>
                      <m:t>, </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𝑜</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multi tasks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𝑚</m:t>
                    </m:r>
                    <m:r>
                      <a:rPr lang="en-US" altLang="zh-TW" sz="800" b="0" i="1" smtClean="0">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𝑑𝑒𝑡</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𝑠𝑒𝑔</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𝑜𝑏𝑏</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𝑑𝑒𝑡</m:t>
                    </m:r>
                  </m:oMath>
                </a14:m>
                <a:r>
                  <a:rPr lang="en-US" altLang="zh-TW" sz="800" dirty="0">
                    <a:latin typeface="Times New Roman" panose="02020603050405020304" pitchFamily="18" charset="0"/>
                    <a:cs typeface="Times New Roman" panose="02020603050405020304" pitchFamily="18" charset="0"/>
                  </a:rPr>
                  <a:t>: object detection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𝑠𝑒𝑔</m:t>
                    </m:r>
                  </m:oMath>
                </a14:m>
                <a:r>
                  <a:rPr lang="en-US" altLang="zh-TW" sz="800" dirty="0">
                    <a:latin typeface="Times New Roman" panose="02020603050405020304" pitchFamily="18" charset="0"/>
                    <a:cs typeface="Times New Roman" panose="02020603050405020304" pitchFamily="18" charset="0"/>
                  </a:rPr>
                  <a:t>: segmentation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𝑜𝑏𝑏</m:t>
                    </m:r>
                  </m:oMath>
                </a14:m>
                <a:r>
                  <a:rPr lang="en-US" altLang="zh-TW" sz="800" dirty="0">
                    <a:latin typeface="Times New Roman" panose="02020603050405020304" pitchFamily="18" charset="0"/>
                    <a:cs typeface="Times New Roman" panose="02020603050405020304" pitchFamily="18" charset="0"/>
                  </a:rPr>
                  <a:t>: oriented bounding box</a:t>
                </a:r>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58" name="文字方塊 57">
                <a:extLst>
                  <a:ext uri="{FF2B5EF4-FFF2-40B4-BE49-F238E27FC236}">
                    <a16:creationId xmlns:a16="http://schemas.microsoft.com/office/drawing/2014/main" id="{A8BCAD6F-0BC6-8F9D-8926-1FC7CFE40FCC}"/>
                  </a:ext>
                </a:extLst>
              </p:cNvPr>
              <p:cNvSpPr txBox="1">
                <a:spLocks noRot="1" noChangeAspect="1" noMove="1" noResize="1" noEditPoints="1" noAdjustHandles="1" noChangeArrowheads="1" noChangeShapeType="1" noTextEdit="1"/>
              </p:cNvSpPr>
              <p:nvPr/>
            </p:nvSpPr>
            <p:spPr>
              <a:xfrm>
                <a:off x="5390750" y="4574755"/>
                <a:ext cx="2057401" cy="979242"/>
              </a:xfrm>
              <a:prstGeom prst="rect">
                <a:avLst/>
              </a:prstGeom>
              <a:blipFill>
                <a:blip r:embed="rId30"/>
                <a:stretch>
                  <a:fillRect b="-12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8775420-F93D-E43B-E8C4-23E863404BE3}"/>
                  </a:ext>
                </a:extLst>
              </p:cNvPr>
              <p:cNvSpPr txBox="1"/>
              <p:nvPr/>
            </p:nvSpPr>
            <p:spPr>
              <a:xfrm>
                <a:off x="6577073" y="3472339"/>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3" name="文字方塊 62">
                <a:extLst>
                  <a:ext uri="{FF2B5EF4-FFF2-40B4-BE49-F238E27FC236}">
                    <a16:creationId xmlns:a16="http://schemas.microsoft.com/office/drawing/2014/main" id="{D8775420-F93D-E43B-E8C4-23E863404BE3}"/>
                  </a:ext>
                </a:extLst>
              </p:cNvPr>
              <p:cNvSpPr txBox="1">
                <a:spLocks noRot="1" noChangeAspect="1" noMove="1" noResize="1" noEditPoints="1" noAdjustHandles="1" noChangeArrowheads="1" noChangeShapeType="1" noTextEdit="1"/>
              </p:cNvSpPr>
              <p:nvPr/>
            </p:nvSpPr>
            <p:spPr>
              <a:xfrm>
                <a:off x="6577073" y="3472339"/>
                <a:ext cx="647294" cy="27603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DF21CA00-7019-3891-CCBC-B5FA3EF5F145}"/>
                  </a:ext>
                </a:extLst>
              </p:cNvPr>
              <p:cNvSpPr txBox="1"/>
              <p:nvPr/>
            </p:nvSpPr>
            <p:spPr>
              <a:xfrm>
                <a:off x="6671210" y="5508495"/>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4" name="文字方塊 63">
                <a:extLst>
                  <a:ext uri="{FF2B5EF4-FFF2-40B4-BE49-F238E27FC236}">
                    <a16:creationId xmlns:a16="http://schemas.microsoft.com/office/drawing/2014/main" id="{DF21CA00-7019-3891-CCBC-B5FA3EF5F145}"/>
                  </a:ext>
                </a:extLst>
              </p:cNvPr>
              <p:cNvSpPr txBox="1">
                <a:spLocks noRot="1" noChangeAspect="1" noMove="1" noResize="1" noEditPoints="1" noAdjustHandles="1" noChangeArrowheads="1" noChangeShapeType="1" noTextEdit="1"/>
              </p:cNvSpPr>
              <p:nvPr/>
            </p:nvSpPr>
            <p:spPr>
              <a:xfrm>
                <a:off x="6671210" y="5508495"/>
                <a:ext cx="647294" cy="27603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25DB0986-06F5-6D6B-2FA0-EBB5E171249A}"/>
                  </a:ext>
                </a:extLst>
              </p:cNvPr>
              <p:cNvSpPr txBox="1"/>
              <p:nvPr/>
            </p:nvSpPr>
            <p:spPr>
              <a:xfrm>
                <a:off x="6594750" y="423048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7" name="文字方塊 66">
                <a:extLst>
                  <a:ext uri="{FF2B5EF4-FFF2-40B4-BE49-F238E27FC236}">
                    <a16:creationId xmlns:a16="http://schemas.microsoft.com/office/drawing/2014/main" id="{25DB0986-06F5-6D6B-2FA0-EBB5E171249A}"/>
                  </a:ext>
                </a:extLst>
              </p:cNvPr>
              <p:cNvSpPr txBox="1">
                <a:spLocks noRot="1" noChangeAspect="1" noMove="1" noResize="1" noEditPoints="1" noAdjustHandles="1" noChangeArrowheads="1" noChangeShapeType="1" noTextEdit="1"/>
              </p:cNvSpPr>
              <p:nvPr/>
            </p:nvSpPr>
            <p:spPr>
              <a:xfrm>
                <a:off x="6594750" y="4230483"/>
                <a:ext cx="647294" cy="27603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6353BC99-5703-B487-4528-BE12D9CE5234}"/>
                  </a:ext>
                </a:extLst>
              </p:cNvPr>
              <p:cNvSpPr txBox="1"/>
              <p:nvPr/>
            </p:nvSpPr>
            <p:spPr>
              <a:xfrm>
                <a:off x="6881447" y="6861952"/>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8" name="文字方塊 67">
                <a:extLst>
                  <a:ext uri="{FF2B5EF4-FFF2-40B4-BE49-F238E27FC236}">
                    <a16:creationId xmlns:a16="http://schemas.microsoft.com/office/drawing/2014/main" id="{6353BC99-5703-B487-4528-BE12D9CE5234}"/>
                  </a:ext>
                </a:extLst>
              </p:cNvPr>
              <p:cNvSpPr txBox="1">
                <a:spLocks noRot="1" noChangeAspect="1" noMove="1" noResize="1" noEditPoints="1" noAdjustHandles="1" noChangeArrowheads="1" noChangeShapeType="1" noTextEdit="1"/>
              </p:cNvSpPr>
              <p:nvPr/>
            </p:nvSpPr>
            <p:spPr>
              <a:xfrm>
                <a:off x="6881447" y="6861952"/>
                <a:ext cx="647294" cy="27603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6DAF29C-98FD-EFF0-5D47-291527F8FB40}"/>
                  </a:ext>
                </a:extLst>
              </p:cNvPr>
              <p:cNvSpPr txBox="1"/>
              <p:nvPr/>
            </p:nvSpPr>
            <p:spPr>
              <a:xfrm>
                <a:off x="6666106" y="628259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9" name="文字方塊 68">
                <a:extLst>
                  <a:ext uri="{FF2B5EF4-FFF2-40B4-BE49-F238E27FC236}">
                    <a16:creationId xmlns:a16="http://schemas.microsoft.com/office/drawing/2014/main" id="{A6DAF29C-98FD-EFF0-5D47-291527F8FB40}"/>
                  </a:ext>
                </a:extLst>
              </p:cNvPr>
              <p:cNvSpPr txBox="1">
                <a:spLocks noRot="1" noChangeAspect="1" noMove="1" noResize="1" noEditPoints="1" noAdjustHandles="1" noChangeArrowheads="1" noChangeShapeType="1" noTextEdit="1"/>
              </p:cNvSpPr>
              <p:nvPr/>
            </p:nvSpPr>
            <p:spPr>
              <a:xfrm>
                <a:off x="6666106" y="6282593"/>
                <a:ext cx="647294" cy="276038"/>
              </a:xfrm>
              <a:prstGeom prst="rect">
                <a:avLst/>
              </a:prstGeom>
              <a:blipFill>
                <a:blip r:embed="rId3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1052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BF042-1CF2-2348-0CEE-14A4F12936B3}"/>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2AD91B0E-4A74-3560-5505-118E55870108}"/>
              </a:ext>
            </a:extLst>
          </p:cNvPr>
          <p:cNvGrpSpPr/>
          <p:nvPr/>
        </p:nvGrpSpPr>
        <p:grpSpPr>
          <a:xfrm>
            <a:off x="2629141" y="-50649"/>
            <a:ext cx="4752373" cy="1262575"/>
            <a:chOff x="3822966" y="-52906"/>
            <a:chExt cx="4438323" cy="1666223"/>
          </a:xfrm>
        </p:grpSpPr>
        <p:pic>
          <p:nvPicPr>
            <p:cNvPr id="115" name="圖片 114">
              <a:extLst>
                <a:ext uri="{FF2B5EF4-FFF2-40B4-BE49-F238E27FC236}">
                  <a16:creationId xmlns:a16="http://schemas.microsoft.com/office/drawing/2014/main" id="{A4445428-09CB-9391-CBA3-D1C93CA72237}"/>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935D54A1-0128-B82F-99FC-1F0B757F1282}"/>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a:extLst>
                <a:ext uri="{FF2B5EF4-FFF2-40B4-BE49-F238E27FC236}">
                  <a16:creationId xmlns:a16="http://schemas.microsoft.com/office/drawing/2014/main" id="{87C92EDB-C69F-AD40-6549-CB4B4BF936D6}"/>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a:extLst>
                <a:ext uri="{FF2B5EF4-FFF2-40B4-BE49-F238E27FC236}">
                  <a16:creationId xmlns:a16="http://schemas.microsoft.com/office/drawing/2014/main" id="{83FA67FE-EB78-0C98-64BE-76246F47235D}"/>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文字方塊 290">
              <a:extLst>
                <a:ext uri="{FF2B5EF4-FFF2-40B4-BE49-F238E27FC236}">
                  <a16:creationId xmlns:a16="http://schemas.microsoft.com/office/drawing/2014/main" id="{68BD21D5-5F8A-FBFA-6DC8-E029FACD7F48}"/>
                </a:ext>
              </a:extLst>
            </p:cNvPr>
            <p:cNvSpPr txBox="1"/>
            <p:nvPr/>
          </p:nvSpPr>
          <p:spPr>
            <a:xfrm>
              <a:off x="3848092" y="292809"/>
              <a:ext cx="952508"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p>
          </p:txBody>
        </p:sp>
        <p:sp>
          <p:nvSpPr>
            <p:cNvPr id="296" name="文字方塊 295">
              <a:extLst>
                <a:ext uri="{FF2B5EF4-FFF2-40B4-BE49-F238E27FC236}">
                  <a16:creationId xmlns:a16="http://schemas.microsoft.com/office/drawing/2014/main" id="{2132D85F-E81A-5CF1-B2C1-7E9E9F8D9706}"/>
                </a:ext>
              </a:extLst>
            </p:cNvPr>
            <p:cNvSpPr txBox="1"/>
            <p:nvPr/>
          </p:nvSpPr>
          <p:spPr>
            <a:xfrm>
              <a:off x="4832589" y="346684"/>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p>
          </p:txBody>
        </p:sp>
        <p:sp>
          <p:nvSpPr>
            <p:cNvPr id="297" name="文字方塊 296">
              <a:extLst>
                <a:ext uri="{FF2B5EF4-FFF2-40B4-BE49-F238E27FC236}">
                  <a16:creationId xmlns:a16="http://schemas.microsoft.com/office/drawing/2014/main" id="{08885E6E-8625-334B-EF21-D5AE2BE600FD}"/>
                </a:ext>
              </a:extLst>
            </p:cNvPr>
            <p:cNvSpPr txBox="1"/>
            <p:nvPr/>
          </p:nvSpPr>
          <p:spPr>
            <a:xfrm>
              <a:off x="5343549" y="42257"/>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a:t>
              </a:r>
              <a:r>
                <a:rPr lang="zh-TW" altLang="en-US" sz="1050" b="1" dirty="0">
                  <a:latin typeface="Times New Roman" panose="02020603050405020304" pitchFamily="18" charset="0"/>
                  <a:cs typeface="Times New Roman" panose="02020603050405020304" pitchFamily="18" charset="0"/>
                </a:rPr>
                <a:t> </a:t>
              </a:r>
            </a:p>
          </p:txBody>
        </p:sp>
        <p:sp>
          <p:nvSpPr>
            <p:cNvPr id="298" name="文字方塊 297">
              <a:extLst>
                <a:ext uri="{FF2B5EF4-FFF2-40B4-BE49-F238E27FC236}">
                  <a16:creationId xmlns:a16="http://schemas.microsoft.com/office/drawing/2014/main" id="{ACB45F23-4F6C-5AEE-4B5D-E28111A55EA5}"/>
                </a:ext>
              </a:extLst>
            </p:cNvPr>
            <p:cNvSpPr txBox="1"/>
            <p:nvPr/>
          </p:nvSpPr>
          <p:spPr>
            <a:xfrm>
              <a:off x="6620954" y="-52906"/>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DA6933C2-0388-F4A4-214A-9972492DA370}"/>
              </a:ext>
            </a:extLst>
          </p:cNvPr>
          <p:cNvSpPr>
            <a:spLocks noGrp="1"/>
          </p:cNvSpPr>
          <p:nvPr>
            <p:ph type="sldNum" sz="quarter" idx="12"/>
          </p:nvPr>
        </p:nvSpPr>
        <p:spPr>
          <a:xfrm>
            <a:off x="7086600" y="7262896"/>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36</a:t>
            </a:fld>
            <a:endParaRPr kumimoji="1" lang="zh-TW" altLang="en-US" dirty="0">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7220124B-3538-03E7-3E5D-05957323BE74}"/>
              </a:ext>
            </a:extLst>
          </p:cNvPr>
          <p:cNvSpPr>
            <a:spLocks noGrp="1"/>
          </p:cNvSpPr>
          <p:nvPr>
            <p:ph type="title"/>
          </p:nvPr>
        </p:nvSpPr>
        <p:spPr>
          <a:xfrm>
            <a:off x="-42341" y="5096"/>
            <a:ext cx="3355480"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3.1.2 Inference Framework</a:t>
            </a:r>
            <a:endParaRPr lang="zh-TW" altLang="en-US" sz="2000" dirty="0"/>
          </a:p>
        </p:txBody>
      </p:sp>
      <p:sp>
        <p:nvSpPr>
          <p:cNvPr id="44" name="矩形 43">
            <a:extLst>
              <a:ext uri="{FF2B5EF4-FFF2-40B4-BE49-F238E27FC236}">
                <a16:creationId xmlns:a16="http://schemas.microsoft.com/office/drawing/2014/main" id="{6D8CF6CB-EC83-7756-B204-0279702C4DB0}"/>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E62E1E64-71C3-E5B8-5961-91A71ADB7B08}"/>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5F1CD9D8-84BC-9754-80FD-69D83CAE041E}"/>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1931C60F-B85E-4D7A-AD4F-3F77830B2D01}"/>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81B46A2-21B2-BD46-B31F-F6E541E371C0}"/>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12B313A7-896C-7285-C9D4-B6980279288E}"/>
              </a:ext>
            </a:extLst>
          </p:cNvPr>
          <p:cNvSpPr/>
          <p:nvPr/>
        </p:nvSpPr>
        <p:spPr>
          <a:xfrm>
            <a:off x="127343" y="3206992"/>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84B07A3-9B2A-EA14-E954-1A86B449E69C}"/>
              </a:ext>
            </a:extLst>
          </p:cNvPr>
          <p:cNvSpPr/>
          <p:nvPr/>
        </p:nvSpPr>
        <p:spPr>
          <a:xfrm>
            <a:off x="132420" y="3748420"/>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B714E52-DCE5-EFDA-F43C-F433412D1977}"/>
              </a:ext>
            </a:extLst>
          </p:cNvPr>
          <p:cNvSpPr/>
          <p:nvPr/>
        </p:nvSpPr>
        <p:spPr>
          <a:xfrm>
            <a:off x="134966" y="4289848"/>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3527D524-5D4F-E032-F23A-608F5F1F0CB9}"/>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E3E14AB3-20E7-2906-0D26-37BF99396074}"/>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SPPF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C546FB0F-A68D-5370-C104-25B66D27A3D1}"/>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PSA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F85996E5-9503-B4C9-A152-6927876906A3}"/>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36D53B65-5CC8-1DB3-24D0-36754E093FE5}"/>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020291A3-92BA-DF89-5CAA-5426D68E9244}"/>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5C48524F-A8D6-40A6-0E60-224F8F6D0F37}"/>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5ECCD97B-62D2-43D1-DB2E-F64410B5B71F}"/>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DCBC6359-EC7A-F044-D144-8103C9928083}"/>
              </a:ext>
            </a:extLst>
          </p:cNvPr>
          <p:cNvCxnSpPr>
            <a:cxnSpLocks/>
            <a:stCxn id="52" idx="2"/>
            <a:endCxn id="53" idx="0"/>
          </p:cNvCxnSpPr>
          <p:nvPr/>
        </p:nvCxnSpPr>
        <p:spPr>
          <a:xfrm>
            <a:off x="811343"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A133B1DC-41B3-BFED-849E-D93C6A2C086C}"/>
              </a:ext>
            </a:extLst>
          </p:cNvPr>
          <p:cNvCxnSpPr>
            <a:cxnSpLocks/>
            <a:stCxn id="53" idx="2"/>
            <a:endCxn id="55" idx="0"/>
          </p:cNvCxnSpPr>
          <p:nvPr/>
        </p:nvCxnSpPr>
        <p:spPr>
          <a:xfrm>
            <a:off x="811343" y="3563078"/>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121BE4E0-8C2F-97B6-CAF2-C5DF2F93ACDA}"/>
              </a:ext>
            </a:extLst>
          </p:cNvPr>
          <p:cNvCxnSpPr>
            <a:cxnSpLocks/>
            <a:stCxn id="55" idx="2"/>
            <a:endCxn id="59" idx="0"/>
          </p:cNvCxnSpPr>
          <p:nvPr/>
        </p:nvCxnSpPr>
        <p:spPr>
          <a:xfrm>
            <a:off x="816420" y="4104506"/>
            <a:ext cx="2546"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114D785D-B328-8BE5-15DC-C238963FE88C}"/>
              </a:ext>
            </a:extLst>
          </p:cNvPr>
          <p:cNvCxnSpPr>
            <a:cxnSpLocks/>
            <a:stCxn id="59" idx="2"/>
            <a:endCxn id="60" idx="0"/>
          </p:cNvCxnSpPr>
          <p:nvPr/>
        </p:nvCxnSpPr>
        <p:spPr>
          <a:xfrm>
            <a:off x="818966" y="4645934"/>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88C9FA21-F246-D310-DF56-56AC53741A7D}"/>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0D613D7C-DBA7-1B7C-2841-39CA714ACBEC}"/>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A1E3E590-2A3C-7468-4F23-6444E9D3B065}"/>
              </a:ext>
            </a:extLst>
          </p:cNvPr>
          <p:cNvSpPr txBox="1"/>
          <p:nvPr/>
        </p:nvSpPr>
        <p:spPr>
          <a:xfrm>
            <a:off x="813078" y="42317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640x640x3c</a:t>
            </a:r>
            <a:endParaRPr lang="zh-TW" altLang="en-US" sz="800" dirty="0">
              <a:latin typeface="Times New Roman" panose="02020603050405020304" pitchFamily="18" charset="0"/>
              <a:cs typeface="Times New Roman" panose="02020603050405020304" pitchFamily="18" charset="0"/>
            </a:endParaRPr>
          </a:p>
        </p:txBody>
      </p:sp>
      <p:sp>
        <p:nvSpPr>
          <p:cNvPr id="117" name="文字方塊 116">
            <a:extLst>
              <a:ext uri="{FF2B5EF4-FFF2-40B4-BE49-F238E27FC236}">
                <a16:creationId xmlns:a16="http://schemas.microsoft.com/office/drawing/2014/main" id="{B2183A43-9CBC-2E42-68D6-1770C9917EAD}"/>
              </a:ext>
            </a:extLst>
          </p:cNvPr>
          <p:cNvSpPr txBox="1"/>
          <p:nvPr/>
        </p:nvSpPr>
        <p:spPr>
          <a:xfrm>
            <a:off x="800378" y="9413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320x320x64c</a:t>
            </a:r>
            <a:endParaRPr lang="zh-TW" altLang="en-US" sz="800" dirty="0">
              <a:latin typeface="Times New Roman" panose="02020603050405020304" pitchFamily="18" charset="0"/>
              <a:cs typeface="Times New Roman" panose="02020603050405020304" pitchFamily="18" charset="0"/>
            </a:endParaRPr>
          </a:p>
        </p:txBody>
      </p:sp>
      <p:sp>
        <p:nvSpPr>
          <p:cNvPr id="118" name="文字方塊 117">
            <a:extLst>
              <a:ext uri="{FF2B5EF4-FFF2-40B4-BE49-F238E27FC236}">
                <a16:creationId xmlns:a16="http://schemas.microsoft.com/office/drawing/2014/main" id="{00774F7E-9387-CACF-7084-F89347AB3C5B}"/>
              </a:ext>
            </a:extLst>
          </p:cNvPr>
          <p:cNvSpPr txBox="1"/>
          <p:nvPr/>
        </p:nvSpPr>
        <p:spPr>
          <a:xfrm>
            <a:off x="813078" y="144457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19" name="文字方塊 118">
            <a:extLst>
              <a:ext uri="{FF2B5EF4-FFF2-40B4-BE49-F238E27FC236}">
                <a16:creationId xmlns:a16="http://schemas.microsoft.com/office/drawing/2014/main" id="{C7E1484D-4A47-86D4-C3B2-76A3A20B9323}"/>
              </a:ext>
            </a:extLst>
          </p:cNvPr>
          <p:cNvSpPr txBox="1"/>
          <p:nvPr/>
        </p:nvSpPr>
        <p:spPr>
          <a:xfrm>
            <a:off x="813078" y="197095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20" name="文字方塊 119">
            <a:extLst>
              <a:ext uri="{FF2B5EF4-FFF2-40B4-BE49-F238E27FC236}">
                <a16:creationId xmlns:a16="http://schemas.microsoft.com/office/drawing/2014/main" id="{94848FD2-73E2-33B4-BA3A-7B0A84D612E3}"/>
              </a:ext>
            </a:extLst>
          </p:cNvPr>
          <p:cNvSpPr txBox="1"/>
          <p:nvPr/>
        </p:nvSpPr>
        <p:spPr>
          <a:xfrm>
            <a:off x="813078" y="24730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1" name="文字方塊 120">
            <a:extLst>
              <a:ext uri="{FF2B5EF4-FFF2-40B4-BE49-F238E27FC236}">
                <a16:creationId xmlns:a16="http://schemas.microsoft.com/office/drawing/2014/main" id="{C5DAFE81-B15E-AB40-9725-9F44123F2C39}"/>
              </a:ext>
            </a:extLst>
          </p:cNvPr>
          <p:cNvSpPr txBox="1"/>
          <p:nvPr/>
        </p:nvSpPr>
        <p:spPr>
          <a:xfrm>
            <a:off x="813078" y="30122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2" name="文字方塊 121">
            <a:extLst>
              <a:ext uri="{FF2B5EF4-FFF2-40B4-BE49-F238E27FC236}">
                <a16:creationId xmlns:a16="http://schemas.microsoft.com/office/drawing/2014/main" id="{7F986847-EC2C-0983-F185-66F944EAE30D}"/>
              </a:ext>
            </a:extLst>
          </p:cNvPr>
          <p:cNvSpPr txBox="1"/>
          <p:nvPr/>
        </p:nvSpPr>
        <p:spPr>
          <a:xfrm>
            <a:off x="800378" y="355812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3" name="文字方塊 122">
            <a:extLst>
              <a:ext uri="{FF2B5EF4-FFF2-40B4-BE49-F238E27FC236}">
                <a16:creationId xmlns:a16="http://schemas.microsoft.com/office/drawing/2014/main" id="{72A52191-2E0D-676F-7AB2-841C805BF0B9}"/>
              </a:ext>
            </a:extLst>
          </p:cNvPr>
          <p:cNvSpPr txBox="1"/>
          <p:nvPr/>
        </p:nvSpPr>
        <p:spPr>
          <a:xfrm>
            <a:off x="813078" y="408643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id="{00EE21D8-0945-21E0-EF2E-2E9232E0F62C}"/>
              </a:ext>
            </a:extLst>
          </p:cNvPr>
          <p:cNvSpPr txBox="1"/>
          <p:nvPr/>
        </p:nvSpPr>
        <p:spPr>
          <a:xfrm>
            <a:off x="806728" y="462894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FDA6817F-3FC1-B2FD-D8EE-52FCA4BD7E47}"/>
              </a:ext>
            </a:extLst>
          </p:cNvPr>
          <p:cNvSpPr txBox="1"/>
          <p:nvPr/>
        </p:nvSpPr>
        <p:spPr>
          <a:xfrm>
            <a:off x="813078" y="516929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7" name="文字方塊 126">
            <a:extLst>
              <a:ext uri="{FF2B5EF4-FFF2-40B4-BE49-F238E27FC236}">
                <a16:creationId xmlns:a16="http://schemas.microsoft.com/office/drawing/2014/main" id="{948E1E34-0AD2-67C9-EDD9-8197E48CD204}"/>
              </a:ext>
            </a:extLst>
          </p:cNvPr>
          <p:cNvSpPr txBox="1"/>
          <p:nvPr/>
        </p:nvSpPr>
        <p:spPr>
          <a:xfrm>
            <a:off x="813078" y="569440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4C7A8F80-4CC7-7126-C9F0-81887B7F8267}"/>
              </a:ext>
            </a:extLst>
          </p:cNvPr>
          <p:cNvSpPr txBox="1"/>
          <p:nvPr/>
        </p:nvSpPr>
        <p:spPr>
          <a:xfrm>
            <a:off x="813078" y="621491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0510498A-CDB6-08FA-A1A6-C9B8FACAFF51}"/>
              </a:ext>
            </a:extLst>
          </p:cNvPr>
          <p:cNvCxnSpPr>
            <a:cxnSpLocks/>
            <a:stCxn id="55" idx="3"/>
            <a:endCxn id="138" idx="1"/>
          </p:cNvCxnSpPr>
          <p:nvPr/>
        </p:nvCxnSpPr>
        <p:spPr>
          <a:xfrm>
            <a:off x="1500420" y="3926463"/>
            <a:ext cx="4447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5CB7BDF6-FA72-2D86-18DB-4ACFEDF98546}"/>
              </a:ext>
            </a:extLst>
          </p:cNvPr>
          <p:cNvSpPr/>
          <p:nvPr/>
        </p:nvSpPr>
        <p:spPr>
          <a:xfrm>
            <a:off x="1945142" y="2147048"/>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563B5FC9-70B5-9809-1F23-77F8B6E61C41}"/>
              </a:ext>
            </a:extLst>
          </p:cNvPr>
          <p:cNvSpPr/>
          <p:nvPr/>
        </p:nvSpPr>
        <p:spPr>
          <a:xfrm>
            <a:off x="1945142" y="3748420"/>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240EE77C-2F17-89EF-6DFC-CA3B3F1D0AD7}"/>
              </a:ext>
            </a:extLst>
          </p:cNvPr>
          <p:cNvSpPr/>
          <p:nvPr/>
        </p:nvSpPr>
        <p:spPr>
          <a:xfrm>
            <a:off x="1945142" y="3206992"/>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id="{CE9DFA5A-E008-0BBE-B070-58A5E3FBBB54}"/>
              </a:ext>
            </a:extLst>
          </p:cNvPr>
          <p:cNvSpPr/>
          <p:nvPr/>
        </p:nvSpPr>
        <p:spPr>
          <a:xfrm>
            <a:off x="1945142" y="2662300"/>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75372166-A08A-35E2-402D-B557C9D9E436}"/>
              </a:ext>
            </a:extLst>
          </p:cNvPr>
          <p:cNvSpPr/>
          <p:nvPr/>
        </p:nvSpPr>
        <p:spPr>
          <a:xfrm>
            <a:off x="1945142" y="4832956"/>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49498849-5155-C07D-58A7-1D216B51DFD0}"/>
              </a:ext>
            </a:extLst>
          </p:cNvPr>
          <p:cNvCxnSpPr>
            <a:cxnSpLocks/>
            <a:stCxn id="143" idx="0"/>
            <a:endCxn id="136" idx="2"/>
          </p:cNvCxnSpPr>
          <p:nvPr/>
        </p:nvCxnSpPr>
        <p:spPr>
          <a:xfrm flipV="1">
            <a:off x="2629142" y="2503134"/>
            <a:ext cx="0" cy="159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5E4A3C68-F28D-F312-889D-49F426CA9DB7}"/>
              </a:ext>
            </a:extLst>
          </p:cNvPr>
          <p:cNvCxnSpPr>
            <a:cxnSpLocks/>
            <a:stCxn id="141" idx="0"/>
            <a:endCxn id="143" idx="2"/>
          </p:cNvCxnSpPr>
          <p:nvPr/>
        </p:nvCxnSpPr>
        <p:spPr>
          <a:xfrm flipV="1">
            <a:off x="2629142" y="3018386"/>
            <a:ext cx="0" cy="188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612356CD-71AC-55A3-09D7-66C4AE79ACC4}"/>
              </a:ext>
            </a:extLst>
          </p:cNvPr>
          <p:cNvCxnSpPr>
            <a:cxnSpLocks/>
            <a:stCxn id="138" idx="0"/>
            <a:endCxn id="141" idx="2"/>
          </p:cNvCxnSpPr>
          <p:nvPr/>
        </p:nvCxnSpPr>
        <p:spPr>
          <a:xfrm flipV="1">
            <a:off x="2629142" y="3563078"/>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8CE908CD-3FDE-6D17-B37B-8A10D4E57D4C}"/>
              </a:ext>
            </a:extLst>
          </p:cNvPr>
          <p:cNvCxnSpPr>
            <a:cxnSpLocks/>
            <a:stCxn id="144" idx="0"/>
            <a:endCxn id="138" idx="2"/>
          </p:cNvCxnSpPr>
          <p:nvPr/>
        </p:nvCxnSpPr>
        <p:spPr>
          <a:xfrm flipV="1">
            <a:off x="2629142" y="4104506"/>
            <a:ext cx="0" cy="72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21452F26-3236-243D-652B-7705DF4C1114}"/>
              </a:ext>
            </a:extLst>
          </p:cNvPr>
          <p:cNvCxnSpPr>
            <a:cxnSpLocks/>
            <a:stCxn id="62" idx="3"/>
            <a:endCxn id="172" idx="1"/>
          </p:cNvCxnSpPr>
          <p:nvPr/>
        </p:nvCxnSpPr>
        <p:spPr>
          <a:xfrm>
            <a:off x="1509310" y="6053509"/>
            <a:ext cx="21336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548FCDB4-76B2-CFD5-B685-F7C702789B40}"/>
              </a:ext>
            </a:extLst>
          </p:cNvPr>
          <p:cNvCxnSpPr>
            <a:cxnSpLocks/>
            <a:endCxn id="144" idx="2"/>
          </p:cNvCxnSpPr>
          <p:nvPr/>
        </p:nvCxnSpPr>
        <p:spPr>
          <a:xfrm flipV="1">
            <a:off x="2629142" y="5189042"/>
            <a:ext cx="0" cy="86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4C85DFBA-2506-06F2-870A-8E67DA92E4B0}"/>
              </a:ext>
            </a:extLst>
          </p:cNvPr>
          <p:cNvSpPr/>
          <p:nvPr/>
        </p:nvSpPr>
        <p:spPr>
          <a:xfrm>
            <a:off x="3642948" y="266556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D4EA62AD-F6B6-982B-D134-0509B37B94E1}"/>
              </a:ext>
            </a:extLst>
          </p:cNvPr>
          <p:cNvSpPr/>
          <p:nvPr/>
        </p:nvSpPr>
        <p:spPr>
          <a:xfrm>
            <a:off x="3642948" y="3206992"/>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748E7EA4-BE1B-88F0-5FAE-CEC1910457DE}"/>
              </a:ext>
            </a:extLst>
          </p:cNvPr>
          <p:cNvSpPr/>
          <p:nvPr/>
        </p:nvSpPr>
        <p:spPr>
          <a:xfrm>
            <a:off x="3642948" y="3744193"/>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0" name="矩形 169">
            <a:extLst>
              <a:ext uri="{FF2B5EF4-FFF2-40B4-BE49-F238E27FC236}">
                <a16:creationId xmlns:a16="http://schemas.microsoft.com/office/drawing/2014/main" id="{B02F5C86-9332-6854-E3D6-DEDD3DD8B2D4}"/>
              </a:ext>
            </a:extLst>
          </p:cNvPr>
          <p:cNvSpPr/>
          <p:nvPr/>
        </p:nvSpPr>
        <p:spPr>
          <a:xfrm>
            <a:off x="3642948" y="4292336"/>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CB8C761F-B39D-4ACF-CF06-9F29095FEB64}"/>
              </a:ext>
            </a:extLst>
          </p:cNvPr>
          <p:cNvSpPr/>
          <p:nvPr/>
        </p:nvSpPr>
        <p:spPr>
          <a:xfrm>
            <a:off x="3642948" y="5875466"/>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6" name="接點: 肘形 175">
            <a:extLst>
              <a:ext uri="{FF2B5EF4-FFF2-40B4-BE49-F238E27FC236}">
                <a16:creationId xmlns:a16="http://schemas.microsoft.com/office/drawing/2014/main" id="{4B76EAA9-B0F5-7F61-4645-F0A79BF670F1}"/>
              </a:ext>
            </a:extLst>
          </p:cNvPr>
          <p:cNvCxnSpPr>
            <a:cxnSpLocks/>
            <a:stCxn id="52" idx="3"/>
            <a:endCxn id="136" idx="1"/>
          </p:cNvCxnSpPr>
          <p:nvPr/>
        </p:nvCxnSpPr>
        <p:spPr>
          <a:xfrm flipV="1">
            <a:off x="1495343" y="2325091"/>
            <a:ext cx="449799" cy="51851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82" name="直線單箭頭接點 181">
            <a:extLst>
              <a:ext uri="{FF2B5EF4-FFF2-40B4-BE49-F238E27FC236}">
                <a16:creationId xmlns:a16="http://schemas.microsoft.com/office/drawing/2014/main" id="{EE008F01-8A1E-F88B-24C2-844645B59BFF}"/>
              </a:ext>
            </a:extLst>
          </p:cNvPr>
          <p:cNvCxnSpPr>
            <a:cxnSpLocks/>
          </p:cNvCxnSpPr>
          <p:nvPr/>
        </p:nvCxnSpPr>
        <p:spPr>
          <a:xfrm>
            <a:off x="4403073" y="1824141"/>
            <a:ext cx="0" cy="8510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C68DCFE8-31DF-10C0-2DA6-9ADA43D2944D}"/>
              </a:ext>
            </a:extLst>
          </p:cNvPr>
          <p:cNvCxnSpPr>
            <a:cxnSpLocks/>
            <a:stCxn id="167" idx="2"/>
            <a:endCxn id="168" idx="0"/>
          </p:cNvCxnSpPr>
          <p:nvPr/>
        </p:nvCxnSpPr>
        <p:spPr>
          <a:xfrm>
            <a:off x="4326948"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B7BEE2EA-0830-1901-890B-E565918B8CAF}"/>
              </a:ext>
            </a:extLst>
          </p:cNvPr>
          <p:cNvCxnSpPr>
            <a:cxnSpLocks/>
            <a:stCxn id="168" idx="2"/>
            <a:endCxn id="169" idx="0"/>
          </p:cNvCxnSpPr>
          <p:nvPr/>
        </p:nvCxnSpPr>
        <p:spPr>
          <a:xfrm>
            <a:off x="4326948" y="3563078"/>
            <a:ext cx="0" cy="181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62040D32-1152-71F2-8F59-43A16BB851C4}"/>
              </a:ext>
            </a:extLst>
          </p:cNvPr>
          <p:cNvCxnSpPr>
            <a:cxnSpLocks/>
            <a:stCxn id="170" idx="2"/>
            <a:endCxn id="172" idx="0"/>
          </p:cNvCxnSpPr>
          <p:nvPr/>
        </p:nvCxnSpPr>
        <p:spPr>
          <a:xfrm>
            <a:off x="4326948" y="4648422"/>
            <a:ext cx="0" cy="12270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0FCF3721-4CCC-35D8-0C4A-9B71402982CB}"/>
              </a:ext>
            </a:extLst>
          </p:cNvPr>
          <p:cNvCxnSpPr>
            <a:cxnSpLocks/>
            <a:stCxn id="172" idx="2"/>
            <a:endCxn id="205" idx="0"/>
          </p:cNvCxnSpPr>
          <p:nvPr/>
        </p:nvCxnSpPr>
        <p:spPr>
          <a:xfrm>
            <a:off x="4326948" y="6231552"/>
            <a:ext cx="0" cy="179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0FE2B79E-04B9-3B94-5E12-B5044B6F8BC3}"/>
              </a:ext>
            </a:extLst>
          </p:cNvPr>
          <p:cNvSpPr/>
          <p:nvPr/>
        </p:nvSpPr>
        <p:spPr>
          <a:xfrm>
            <a:off x="3642948" y="6410579"/>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8" name="直線接點 207">
            <a:extLst>
              <a:ext uri="{FF2B5EF4-FFF2-40B4-BE49-F238E27FC236}">
                <a16:creationId xmlns:a16="http://schemas.microsoft.com/office/drawing/2014/main" id="{AF050C45-DC5A-94CF-8C4A-29216BE8F7EF}"/>
              </a:ext>
            </a:extLst>
          </p:cNvPr>
          <p:cNvCxnSpPr>
            <a:cxnSpLocks/>
          </p:cNvCxnSpPr>
          <p:nvPr/>
        </p:nvCxnSpPr>
        <p:spPr>
          <a:xfrm flipH="1">
            <a:off x="3320874" y="1820236"/>
            <a:ext cx="1899214" cy="3905"/>
          </a:xfrm>
          <a:prstGeom prst="line">
            <a:avLst/>
          </a:prstGeom>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560DA3C3-5B9F-5E50-2C11-FB0584D0A97B}"/>
              </a:ext>
            </a:extLst>
          </p:cNvPr>
          <p:cNvCxnSpPr>
            <a:cxnSpLocks/>
          </p:cNvCxnSpPr>
          <p:nvPr/>
        </p:nvCxnSpPr>
        <p:spPr>
          <a:xfrm flipV="1">
            <a:off x="5226438" y="3663441"/>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001B5297-49BF-C061-C759-0A64106EA565}"/>
              </a:ext>
            </a:extLst>
          </p:cNvPr>
          <p:cNvCxnSpPr>
            <a:cxnSpLocks/>
          </p:cNvCxnSpPr>
          <p:nvPr/>
        </p:nvCxnSpPr>
        <p:spPr>
          <a:xfrm>
            <a:off x="5226438" y="3666834"/>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82AB3E11-E59B-7008-4B8E-6DD7076420B6}"/>
              </a:ext>
            </a:extLst>
          </p:cNvPr>
          <p:cNvSpPr/>
          <p:nvPr/>
        </p:nvSpPr>
        <p:spPr>
          <a:xfrm>
            <a:off x="5567762" y="3467323"/>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1AFE6A94-86F6-4B9C-7260-84588E932503}"/>
              </a:ext>
            </a:extLst>
          </p:cNvPr>
          <p:cNvSpPr/>
          <p:nvPr/>
        </p:nvSpPr>
        <p:spPr>
          <a:xfrm>
            <a:off x="5567762" y="4003483"/>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436196DB-E5BF-247E-451B-2E395831C320}"/>
              </a:ext>
            </a:extLst>
          </p:cNvPr>
          <p:cNvCxnSpPr>
            <a:cxnSpLocks/>
          </p:cNvCxnSpPr>
          <p:nvPr/>
        </p:nvCxnSpPr>
        <p:spPr>
          <a:xfrm>
            <a:off x="5220088" y="4188555"/>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BB2EAE59-7D66-59B5-9E95-88C2DB1F8DD3}"/>
              </a:ext>
            </a:extLst>
          </p:cNvPr>
          <p:cNvCxnSpPr>
            <a:cxnSpLocks/>
            <a:endCxn id="169" idx="3"/>
          </p:cNvCxnSpPr>
          <p:nvPr/>
        </p:nvCxnSpPr>
        <p:spPr>
          <a:xfrm flipH="1">
            <a:off x="5010948" y="3922236"/>
            <a:ext cx="215490" cy="0"/>
          </a:xfrm>
          <a:prstGeom prst="line">
            <a:avLst/>
          </a:prstGeom>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78F849F1-6E75-798B-3CE2-A9DCE451305A}"/>
              </a:ext>
            </a:extLst>
          </p:cNvPr>
          <p:cNvCxnSpPr>
            <a:cxnSpLocks/>
          </p:cNvCxnSpPr>
          <p:nvPr/>
        </p:nvCxnSpPr>
        <p:spPr>
          <a:xfrm>
            <a:off x="5072678" y="6319725"/>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2F928686-F9FB-1E58-8976-35B336352E7A}"/>
              </a:ext>
            </a:extLst>
          </p:cNvPr>
          <p:cNvCxnSpPr>
            <a:cxnSpLocks/>
          </p:cNvCxnSpPr>
          <p:nvPr/>
        </p:nvCxnSpPr>
        <p:spPr>
          <a:xfrm flipV="1">
            <a:off x="5226438" y="6061514"/>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C155F69C-244A-FD65-CB0A-A18EDD0D84ED}"/>
              </a:ext>
            </a:extLst>
          </p:cNvPr>
          <p:cNvCxnSpPr>
            <a:cxnSpLocks/>
          </p:cNvCxnSpPr>
          <p:nvPr/>
        </p:nvCxnSpPr>
        <p:spPr>
          <a:xfrm>
            <a:off x="5226438" y="6069140"/>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476A256A-0248-03BA-CA0F-EE3DE786C062}"/>
              </a:ext>
            </a:extLst>
          </p:cNvPr>
          <p:cNvSpPr/>
          <p:nvPr/>
        </p:nvSpPr>
        <p:spPr>
          <a:xfrm>
            <a:off x="5567762" y="5869629"/>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DDDA846D-6F55-EE8C-9211-BEEAA662EEC6}"/>
              </a:ext>
            </a:extLst>
          </p:cNvPr>
          <p:cNvSpPr/>
          <p:nvPr/>
        </p:nvSpPr>
        <p:spPr>
          <a:xfrm>
            <a:off x="5567762" y="6367689"/>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0333292C-996B-8CEA-1254-9809EBBCCA7B}"/>
              </a:ext>
            </a:extLst>
          </p:cNvPr>
          <p:cNvCxnSpPr>
            <a:cxnSpLocks/>
          </p:cNvCxnSpPr>
          <p:nvPr/>
        </p:nvCxnSpPr>
        <p:spPr>
          <a:xfrm>
            <a:off x="5220088" y="6590861"/>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6C156D2D-7DB1-877A-EEB1-B9C33197E8F7}"/>
              </a:ext>
            </a:extLst>
          </p:cNvPr>
          <p:cNvSpPr txBox="1"/>
          <p:nvPr/>
        </p:nvSpPr>
        <p:spPr>
          <a:xfrm>
            <a:off x="2604789" y="520627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56" name="文字方塊 255">
            <a:extLst>
              <a:ext uri="{FF2B5EF4-FFF2-40B4-BE49-F238E27FC236}">
                <a16:creationId xmlns:a16="http://schemas.microsoft.com/office/drawing/2014/main" id="{D8B365AF-142D-65B5-56B2-BB713E7B8857}"/>
              </a:ext>
            </a:extLst>
          </p:cNvPr>
          <p:cNvSpPr txBox="1"/>
          <p:nvPr/>
        </p:nvSpPr>
        <p:spPr>
          <a:xfrm>
            <a:off x="2610616" y="408078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40x40x1024c</a:t>
            </a:r>
            <a:endParaRPr lang="zh-TW" altLang="en-US" sz="8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1DDE4EB4-B8F7-F671-7512-8FD5D1D27CED}"/>
              </a:ext>
            </a:extLst>
          </p:cNvPr>
          <p:cNvSpPr txBox="1"/>
          <p:nvPr/>
        </p:nvSpPr>
        <p:spPr>
          <a:xfrm>
            <a:off x="2641597" y="35463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40x40x1536c</a:t>
            </a:r>
            <a:endParaRPr lang="zh-TW" altLang="en-US" sz="8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FCC558F7-6192-EE9C-9616-48AF82976E5F}"/>
              </a:ext>
            </a:extLst>
          </p:cNvPr>
          <p:cNvSpPr txBox="1"/>
          <p:nvPr/>
        </p:nvSpPr>
        <p:spPr>
          <a:xfrm>
            <a:off x="2629142" y="301926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0455F28B-235C-1E9A-25E3-BAFCBB3D00AB}"/>
              </a:ext>
            </a:extLst>
          </p:cNvPr>
          <p:cNvSpPr txBox="1"/>
          <p:nvPr/>
        </p:nvSpPr>
        <p:spPr>
          <a:xfrm>
            <a:off x="2621169" y="247854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80x80x512c</a:t>
            </a:r>
            <a:endParaRPr lang="zh-TW" altLang="en-US" sz="800" dirty="0">
              <a:latin typeface="Times New Roman" panose="02020603050405020304" pitchFamily="18" charset="0"/>
              <a:cs typeface="Times New Roman" panose="02020603050405020304" pitchFamily="18" charset="0"/>
            </a:endParaRPr>
          </a:p>
        </p:txBody>
      </p:sp>
      <p:sp>
        <p:nvSpPr>
          <p:cNvPr id="260" name="文字方塊 259">
            <a:extLst>
              <a:ext uri="{FF2B5EF4-FFF2-40B4-BE49-F238E27FC236}">
                <a16:creationId xmlns:a16="http://schemas.microsoft.com/office/drawing/2014/main" id="{65E1E45A-9800-557D-BD3B-4F42C27EE84F}"/>
              </a:ext>
            </a:extLst>
          </p:cNvPr>
          <p:cNvSpPr txBox="1"/>
          <p:nvPr/>
        </p:nvSpPr>
        <p:spPr>
          <a:xfrm>
            <a:off x="3313142" y="160407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957C42BB-B9A7-FDC6-4892-5C8A2D50691D}"/>
              </a:ext>
            </a:extLst>
          </p:cNvPr>
          <p:cNvCxnSpPr>
            <a:cxnSpLocks/>
            <a:endCxn id="168" idx="1"/>
          </p:cNvCxnSpPr>
          <p:nvPr/>
        </p:nvCxnSpPr>
        <p:spPr>
          <a:xfrm>
            <a:off x="3313142" y="3385035"/>
            <a:ext cx="329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686EF15E-F99B-6F72-C678-E45C612761FA}"/>
              </a:ext>
            </a:extLst>
          </p:cNvPr>
          <p:cNvSpPr txBox="1"/>
          <p:nvPr/>
        </p:nvSpPr>
        <p:spPr>
          <a:xfrm>
            <a:off x="2945239" y="585133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64" name="文字方塊 263">
            <a:extLst>
              <a:ext uri="{FF2B5EF4-FFF2-40B4-BE49-F238E27FC236}">
                <a16:creationId xmlns:a16="http://schemas.microsoft.com/office/drawing/2014/main" id="{1504854F-31DD-7672-3DC7-0D447CAAB279}"/>
              </a:ext>
            </a:extLst>
          </p:cNvPr>
          <p:cNvSpPr txBox="1"/>
          <p:nvPr/>
        </p:nvSpPr>
        <p:spPr>
          <a:xfrm>
            <a:off x="4340913" y="6214914"/>
            <a:ext cx="812563"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20x20x1536c</a:t>
            </a:r>
            <a:endParaRPr lang="zh-TW" altLang="en-US" sz="800" dirty="0">
              <a:latin typeface="Times New Roman" panose="02020603050405020304" pitchFamily="18" charset="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E5DFC98D-6C53-E760-4286-1FF5B50B1C2F}"/>
              </a:ext>
            </a:extLst>
          </p:cNvPr>
          <p:cNvCxnSpPr>
            <a:cxnSpLocks/>
            <a:stCxn id="169" idx="2"/>
            <a:endCxn id="170" idx="0"/>
          </p:cNvCxnSpPr>
          <p:nvPr/>
        </p:nvCxnSpPr>
        <p:spPr>
          <a:xfrm>
            <a:off x="4326948" y="4100279"/>
            <a:ext cx="0" cy="192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E5ED0A2C-7B1F-BE6F-2DBC-37AA84D4F499}"/>
              </a:ext>
            </a:extLst>
          </p:cNvPr>
          <p:cNvSpPr txBox="1"/>
          <p:nvPr/>
        </p:nvSpPr>
        <p:spPr>
          <a:xfrm>
            <a:off x="4386178" y="240482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70" name="文字方塊 269">
            <a:extLst>
              <a:ext uri="{FF2B5EF4-FFF2-40B4-BE49-F238E27FC236}">
                <a16:creationId xmlns:a16="http://schemas.microsoft.com/office/drawing/2014/main" id="{52E18A4E-FA8A-0A17-E36A-B8CC152D5F31}"/>
              </a:ext>
            </a:extLst>
          </p:cNvPr>
          <p:cNvSpPr txBox="1"/>
          <p:nvPr/>
        </p:nvSpPr>
        <p:spPr>
          <a:xfrm>
            <a:off x="4394605" y="300420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40x40x256c</a:t>
            </a:r>
            <a:endParaRPr lang="zh-TW" altLang="en-US" sz="8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36CE3394-409F-BC1F-D4B0-DCD2A3846424}"/>
              </a:ext>
            </a:extLst>
          </p:cNvPr>
          <p:cNvSpPr txBox="1"/>
          <p:nvPr/>
        </p:nvSpPr>
        <p:spPr>
          <a:xfrm>
            <a:off x="4376637" y="355213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40x40x768c</a:t>
            </a:r>
            <a:endParaRPr lang="zh-TW" altLang="en-US" sz="8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5FAE32B2-0FB5-5312-6FD3-4A1A71C0AAB6}"/>
              </a:ext>
            </a:extLst>
          </p:cNvPr>
          <p:cNvSpPr txBox="1"/>
          <p:nvPr/>
        </p:nvSpPr>
        <p:spPr>
          <a:xfrm>
            <a:off x="4773809" y="373318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3" name="文字方塊 272">
            <a:extLst>
              <a:ext uri="{FF2B5EF4-FFF2-40B4-BE49-F238E27FC236}">
                <a16:creationId xmlns:a16="http://schemas.microsoft.com/office/drawing/2014/main" id="{B8937E56-9568-76B4-0A2F-369659D1671D}"/>
              </a:ext>
            </a:extLst>
          </p:cNvPr>
          <p:cNvSpPr txBox="1"/>
          <p:nvPr/>
        </p:nvSpPr>
        <p:spPr>
          <a:xfrm>
            <a:off x="4402850" y="408396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4" name="文字方塊 273">
            <a:extLst>
              <a:ext uri="{FF2B5EF4-FFF2-40B4-BE49-F238E27FC236}">
                <a16:creationId xmlns:a16="http://schemas.microsoft.com/office/drawing/2014/main" id="{A19E3EC2-C30A-5C7D-8E3B-7B7A1703366A}"/>
              </a:ext>
            </a:extLst>
          </p:cNvPr>
          <p:cNvSpPr txBox="1"/>
          <p:nvPr/>
        </p:nvSpPr>
        <p:spPr>
          <a:xfrm>
            <a:off x="4403072" y="465446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20x20x512c</a:t>
            </a:r>
            <a:endParaRPr lang="zh-TW" altLang="en-US" sz="800" dirty="0">
              <a:latin typeface="Times New Roman" panose="02020603050405020304" pitchFamily="18" charset="0"/>
              <a:cs typeface="Times New Roman" panose="02020603050405020304" pitchFamily="18" charset="0"/>
            </a:endParaRPr>
          </a:p>
        </p:txBody>
      </p:sp>
      <p:sp>
        <p:nvSpPr>
          <p:cNvPr id="275" name="文字方塊 274">
            <a:extLst>
              <a:ext uri="{FF2B5EF4-FFF2-40B4-BE49-F238E27FC236}">
                <a16:creationId xmlns:a16="http://schemas.microsoft.com/office/drawing/2014/main" id="{FCD09D1E-0DB5-9A2B-A662-F23F9A2D62DB}"/>
              </a:ext>
            </a:extLst>
          </p:cNvPr>
          <p:cNvSpPr txBox="1"/>
          <p:nvPr/>
        </p:nvSpPr>
        <p:spPr>
          <a:xfrm>
            <a:off x="3094412" y="31735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FB4FF366-5265-1A3D-A676-04987EE04058}"/>
              </a:ext>
            </a:extLst>
          </p:cNvPr>
          <p:cNvSpPr/>
          <p:nvPr/>
        </p:nvSpPr>
        <p:spPr>
          <a:xfrm>
            <a:off x="1945142" y="1637637"/>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C3CB3E6A-1969-C28F-C9C3-211E21F7E775}"/>
              </a:ext>
            </a:extLst>
          </p:cNvPr>
          <p:cNvCxnSpPr>
            <a:cxnSpLocks/>
            <a:stCxn id="136" idx="0"/>
            <a:endCxn id="276" idx="2"/>
          </p:cNvCxnSpPr>
          <p:nvPr/>
        </p:nvCxnSpPr>
        <p:spPr>
          <a:xfrm flipV="1">
            <a:off x="2629142" y="1993723"/>
            <a:ext cx="0" cy="1533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09025FF8-CEBE-855E-BB17-C914E6C577FD}"/>
              </a:ext>
            </a:extLst>
          </p:cNvPr>
          <p:cNvSpPr txBox="1"/>
          <p:nvPr/>
        </p:nvSpPr>
        <p:spPr>
          <a:xfrm>
            <a:off x="2646250" y="19567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80x80x768c</a:t>
            </a:r>
            <a:endParaRPr lang="zh-TW" altLang="en-US" sz="800" dirty="0">
              <a:latin typeface="Times New Roman" panose="02020603050405020304" pitchFamily="18" charset="0"/>
              <a:cs typeface="Times New Roman" panose="02020603050405020304" pitchFamily="18" charset="0"/>
            </a:endParaRPr>
          </a:p>
        </p:txBody>
      </p:sp>
      <p:sp>
        <p:nvSpPr>
          <p:cNvPr id="282" name="文字方塊 281">
            <a:extLst>
              <a:ext uri="{FF2B5EF4-FFF2-40B4-BE49-F238E27FC236}">
                <a16:creationId xmlns:a16="http://schemas.microsoft.com/office/drawing/2014/main" id="{1D3D2657-879F-7250-8E1F-42035105B6F5}"/>
              </a:ext>
            </a:extLst>
          </p:cNvPr>
          <p:cNvSpPr txBox="1"/>
          <p:nvPr/>
        </p:nvSpPr>
        <p:spPr>
          <a:xfrm>
            <a:off x="1407163" y="25168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83" name="文字方塊 282">
            <a:extLst>
              <a:ext uri="{FF2B5EF4-FFF2-40B4-BE49-F238E27FC236}">
                <a16:creationId xmlns:a16="http://schemas.microsoft.com/office/drawing/2014/main" id="{DDD782A7-A764-FF73-C34C-E51F4C736FB8}"/>
              </a:ext>
            </a:extLst>
          </p:cNvPr>
          <p:cNvSpPr txBox="1"/>
          <p:nvPr/>
        </p:nvSpPr>
        <p:spPr>
          <a:xfrm>
            <a:off x="1440261" y="373703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84" name="文字方塊 283">
            <a:extLst>
              <a:ext uri="{FF2B5EF4-FFF2-40B4-BE49-F238E27FC236}">
                <a16:creationId xmlns:a16="http://schemas.microsoft.com/office/drawing/2014/main" id="{AE85F04A-5DD4-1200-FDB5-0C1F4EA5CF4E}"/>
              </a:ext>
            </a:extLst>
          </p:cNvPr>
          <p:cNvSpPr txBox="1"/>
          <p:nvPr/>
        </p:nvSpPr>
        <p:spPr>
          <a:xfrm>
            <a:off x="4936531" y="630754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135F65B7-3C33-C59A-939C-63D210CCE958}"/>
              </a:ext>
            </a:extLst>
          </p:cNvPr>
          <p:cNvSpPr/>
          <p:nvPr/>
        </p:nvSpPr>
        <p:spPr>
          <a:xfrm>
            <a:off x="50174" y="292100"/>
            <a:ext cx="1684043" cy="654637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a:extLst>
              <a:ext uri="{FF2B5EF4-FFF2-40B4-BE49-F238E27FC236}">
                <a16:creationId xmlns:a16="http://schemas.microsoft.com/office/drawing/2014/main" id="{6D8736ED-7D1B-BF5F-47D4-6B4EF33F198E}"/>
              </a:ext>
            </a:extLst>
          </p:cNvPr>
          <p:cNvSpPr/>
          <p:nvPr/>
        </p:nvSpPr>
        <p:spPr>
          <a:xfrm>
            <a:off x="1878161" y="1232125"/>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D13A4835-5429-D8F7-96DA-0BE593E965A9}"/>
              </a:ext>
            </a:extLst>
          </p:cNvPr>
          <p:cNvSpPr txBox="1"/>
          <p:nvPr/>
        </p:nvSpPr>
        <p:spPr>
          <a:xfrm>
            <a:off x="2165" y="304601"/>
            <a:ext cx="150080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Backbone</a:t>
            </a:r>
            <a:endParaRPr lang="zh-TW" altLang="en-US" sz="1050" b="1" dirty="0">
              <a:latin typeface="Times New Roman" panose="02020603050405020304" pitchFamily="18" charset="0"/>
              <a:cs typeface="Times New Roman" panose="02020603050405020304" pitchFamily="18" charset="0"/>
            </a:endParaRPr>
          </a:p>
        </p:txBody>
      </p:sp>
      <p:sp>
        <p:nvSpPr>
          <p:cNvPr id="293" name="文字方塊 292">
            <a:extLst>
              <a:ext uri="{FF2B5EF4-FFF2-40B4-BE49-F238E27FC236}">
                <a16:creationId xmlns:a16="http://schemas.microsoft.com/office/drawing/2014/main" id="{1C511293-063E-1A03-3091-F2086C36D2FF}"/>
              </a:ext>
            </a:extLst>
          </p:cNvPr>
          <p:cNvSpPr txBox="1"/>
          <p:nvPr/>
        </p:nvSpPr>
        <p:spPr>
          <a:xfrm>
            <a:off x="1836666" y="1293270"/>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PAN (Path Aggregation Network)</a:t>
            </a:r>
            <a:endParaRPr lang="zh-TW" altLang="en-US" sz="1050" b="1" dirty="0">
              <a:latin typeface="Times New Roman" panose="02020603050405020304" pitchFamily="18" charset="0"/>
              <a:cs typeface="Times New Roman" panose="02020603050405020304" pitchFamily="18" charset="0"/>
            </a:endParaRPr>
          </a:p>
        </p:txBody>
      </p:sp>
      <p:sp>
        <p:nvSpPr>
          <p:cNvPr id="295" name="文字方塊 294">
            <a:extLst>
              <a:ext uri="{FF2B5EF4-FFF2-40B4-BE49-F238E27FC236}">
                <a16:creationId xmlns:a16="http://schemas.microsoft.com/office/drawing/2014/main" id="{2B4E703C-4DD7-1B37-18E4-52BB589A7593}"/>
              </a:ext>
            </a:extLst>
          </p:cNvPr>
          <p:cNvSpPr txBox="1"/>
          <p:nvPr/>
        </p:nvSpPr>
        <p:spPr>
          <a:xfrm>
            <a:off x="5110579" y="1172782"/>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endParaRPr lang="zh-TW" altLang="en-US" sz="1050" b="1" dirty="0">
              <a:latin typeface="Times New Roman" panose="02020603050405020304" pitchFamily="18" charset="0"/>
              <a:cs typeface="Times New Roman" panose="02020603050405020304" pitchFamily="18" charset="0"/>
            </a:endParaRPr>
          </a:p>
        </p:txBody>
      </p:sp>
      <p:cxnSp>
        <p:nvCxnSpPr>
          <p:cNvPr id="316" name="接點: 肘形 315">
            <a:extLst>
              <a:ext uri="{FF2B5EF4-FFF2-40B4-BE49-F238E27FC236}">
                <a16:creationId xmlns:a16="http://schemas.microsoft.com/office/drawing/2014/main" id="{BAF06330-FFC9-D179-29EA-4167247F1397}"/>
              </a:ext>
            </a:extLst>
          </p:cNvPr>
          <p:cNvCxnSpPr>
            <a:cxnSpLocks/>
          </p:cNvCxnSpPr>
          <p:nvPr/>
        </p:nvCxnSpPr>
        <p:spPr>
          <a:xfrm flipV="1">
            <a:off x="5004598" y="6331617"/>
            <a:ext cx="215490" cy="209550"/>
          </a:xfrm>
          <a:prstGeom prst="bentConnector3">
            <a:avLst>
              <a:gd name="adj1" fmla="val 55894"/>
            </a:avLst>
          </a:prstGeom>
        </p:spPr>
        <p:style>
          <a:lnRef idx="2">
            <a:schemeClr val="dk1"/>
          </a:lnRef>
          <a:fillRef idx="0">
            <a:schemeClr val="dk1"/>
          </a:fillRef>
          <a:effectRef idx="1">
            <a:schemeClr val="dk1"/>
          </a:effectRef>
          <a:fontRef idx="minor">
            <a:schemeClr val="tx1"/>
          </a:fontRef>
        </p:style>
      </p:cxnSp>
      <p:sp>
        <p:nvSpPr>
          <p:cNvPr id="335" name="矩形 334">
            <a:extLst>
              <a:ext uri="{FF2B5EF4-FFF2-40B4-BE49-F238E27FC236}">
                <a16:creationId xmlns:a16="http://schemas.microsoft.com/office/drawing/2014/main" id="{8175F7E9-1358-E564-066A-9535689FB72C}"/>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文字方塊 344">
            <a:extLst>
              <a:ext uri="{FF2B5EF4-FFF2-40B4-BE49-F238E27FC236}">
                <a16:creationId xmlns:a16="http://schemas.microsoft.com/office/drawing/2014/main" id="{FAC86D0F-D555-9656-0EAF-26CB0809E0DA}"/>
              </a:ext>
            </a:extLst>
          </p:cNvPr>
          <p:cNvSpPr txBox="1"/>
          <p:nvPr/>
        </p:nvSpPr>
        <p:spPr>
          <a:xfrm>
            <a:off x="7007612" y="1162803"/>
            <a:ext cx="266337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mc:AlternateContent xmlns:mc="http://schemas.openxmlformats.org/markup-compatibility/2006" xmlns:a14="http://schemas.microsoft.com/office/drawing/2010/main">
        <mc:Choice Requires="a14">
          <p:sp>
            <p:nvSpPr>
              <p:cNvPr id="346" name="文字方塊 345">
                <a:extLst>
                  <a:ext uri="{FF2B5EF4-FFF2-40B4-BE49-F238E27FC236}">
                    <a16:creationId xmlns:a16="http://schemas.microsoft.com/office/drawing/2014/main" id="{19064412-EE71-1F35-E221-BF5B9BFD1356}"/>
                  </a:ext>
                </a:extLst>
              </p:cNvPr>
              <p:cNvSpPr txBox="1"/>
              <p:nvPr/>
            </p:nvSpPr>
            <p:spPr>
              <a:xfrm>
                <a:off x="7042207" y="2585583"/>
                <a:ext cx="2155051"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sSubSup>
                        <m:sSubSupPr>
                          <m:ctrlPr>
                            <a:rPr lang="en-US" altLang="zh-TW" sz="1000" b="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up>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up>
                      </m:sSub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46" name="文字方塊 345">
                <a:extLst>
                  <a:ext uri="{FF2B5EF4-FFF2-40B4-BE49-F238E27FC236}">
                    <a16:creationId xmlns:a16="http://schemas.microsoft.com/office/drawing/2014/main" id="{D9897631-7961-3C54-E090-D4E2CCB42C74}"/>
                  </a:ext>
                </a:extLst>
              </p:cNvPr>
              <p:cNvSpPr txBox="1">
                <a:spLocks noRot="1" noChangeAspect="1" noMove="1" noResize="1" noEditPoints="1" noAdjustHandles="1" noChangeArrowheads="1" noChangeShapeType="1" noTextEdit="1"/>
              </p:cNvSpPr>
              <p:nvPr/>
            </p:nvSpPr>
            <p:spPr>
              <a:xfrm>
                <a:off x="7042207" y="2585583"/>
                <a:ext cx="2155051" cy="30489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7" name="文字方塊 346">
                <a:extLst>
                  <a:ext uri="{FF2B5EF4-FFF2-40B4-BE49-F238E27FC236}">
                    <a16:creationId xmlns:a16="http://schemas.microsoft.com/office/drawing/2014/main" id="{3D294A62-67B9-75D5-24A9-EBE5CD937F16}"/>
                  </a:ext>
                </a:extLst>
              </p:cNvPr>
              <p:cNvSpPr txBox="1"/>
              <p:nvPr/>
            </p:nvSpPr>
            <p:spPr>
              <a:xfrm>
                <a:off x="7044237" y="2833820"/>
                <a:ext cx="2195009" cy="1200329"/>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one-to-many</a:t>
                </a:r>
                <a:r>
                  <a:rPr lang="en-US" altLang="zh-TW" sz="800" dirty="0">
                    <a:latin typeface="Cambria Math" panose="02040503050406030204" pitchFamily="18" charset="0"/>
                    <a:cs typeface="Times New Roman" panose="02020603050405020304" pitchFamily="18" charset="0"/>
                  </a:rPr>
                  <a:t> branch</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a:t>
                </a:r>
              </a:p>
              <a:p>
                <a:endParaRPr lang="en-US" altLang="zh-TW" sz="800" dirty="0">
                  <a:latin typeface="Cambria Math" panose="02040503050406030204" pitchFamily="18" charset="0"/>
                  <a:cs typeface="Times New Roman" panose="02020603050405020304" pitchFamily="18" charset="0"/>
                </a:endParaRP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1</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𝛼</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 </a:t>
                </a:r>
                <a:r>
                  <a:rPr lang="en-US" altLang="zh-TW" sz="800" dirty="0">
                    <a:latin typeface="Cambria Math" panose="02040503050406030204" pitchFamily="18" charset="0"/>
                    <a:cs typeface="Times New Roman" panose="02020603050405020304" pitchFamily="18" charset="0"/>
                  </a:rPr>
                  <a:t>and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branches</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2</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𝛽</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a:t>
                </a:r>
                <a:r>
                  <a:rPr lang="en-US" altLang="zh-TW" sz="800" dirty="0">
                    <a:latin typeface="Cambria Math" panose="02040503050406030204" pitchFamily="18" charset="0"/>
                    <a:cs typeface="Times New Roman" panose="02020603050405020304" pitchFamily="18" charset="0"/>
                  </a:rPr>
                  <a:t> and </a:t>
                </a:r>
                <a:r>
                  <a:rPr lang="en-US" altLang="zh-TW" sz="800" dirty="0">
                    <a:solidFill>
                      <a:srgbClr val="00B0F0"/>
                    </a:solidFill>
                    <a:latin typeface="Cambria Math" panose="02040503050406030204" pitchFamily="18" charset="0"/>
                    <a:cs typeface="Times New Roman" panose="02020603050405020304" pitchFamily="18" charset="0"/>
                  </a:rPr>
                  <a:t>one-to-one </a:t>
                </a:r>
                <a:r>
                  <a:rPr lang="en-US" altLang="zh-TW" sz="800" dirty="0">
                    <a:latin typeface="Cambria Math" panose="02040503050406030204" pitchFamily="18" charset="0"/>
                    <a:cs typeface="Times New Roman" panose="02020603050405020304" pitchFamily="18" charset="0"/>
                  </a:rPr>
                  <a:t>branches</a:t>
                </a:r>
              </a:p>
            </p:txBody>
          </p:sp>
        </mc:Choice>
        <mc:Fallback xmlns="">
          <p:sp>
            <p:nvSpPr>
              <p:cNvPr id="347" name="文字方塊 346">
                <a:extLst>
                  <a:ext uri="{FF2B5EF4-FFF2-40B4-BE49-F238E27FC236}">
                    <a16:creationId xmlns:a16="http://schemas.microsoft.com/office/drawing/2014/main" id="{8DE98634-0C65-4DF6-1DEE-380B06B4C6DF}"/>
                  </a:ext>
                </a:extLst>
              </p:cNvPr>
              <p:cNvSpPr txBox="1">
                <a:spLocks noRot="1" noChangeAspect="1" noMove="1" noResize="1" noEditPoints="1" noAdjustHandles="1" noChangeArrowheads="1" noChangeShapeType="1" noTextEdit="1"/>
              </p:cNvSpPr>
              <p:nvPr/>
            </p:nvSpPr>
            <p:spPr>
              <a:xfrm>
                <a:off x="7044237" y="2833820"/>
                <a:ext cx="2195009" cy="1200329"/>
              </a:xfrm>
              <a:prstGeom prst="rect">
                <a:avLst/>
              </a:prstGeom>
              <a:blipFill>
                <a:blip r:embed="rId5"/>
                <a:stretch>
                  <a:fillRect b="-508"/>
                </a:stretch>
              </a:blipFill>
            </p:spPr>
            <p:txBody>
              <a:bodyPr/>
              <a:lstStyle/>
              <a:p>
                <a:r>
                  <a:rPr lang="zh-TW" altLang="en-US">
                    <a:noFill/>
                  </a:rPr>
                  <a:t> </a:t>
                </a:r>
              </a:p>
            </p:txBody>
          </p:sp>
        </mc:Fallback>
      </mc:AlternateContent>
      <p:sp>
        <p:nvSpPr>
          <p:cNvPr id="348" name="文字方塊 347">
            <a:extLst>
              <a:ext uri="{FF2B5EF4-FFF2-40B4-BE49-F238E27FC236}">
                <a16:creationId xmlns:a16="http://schemas.microsoft.com/office/drawing/2014/main" id="{909B01CC-90A2-1F4D-CB3B-293CC7E0E3C9}"/>
              </a:ext>
            </a:extLst>
          </p:cNvPr>
          <p:cNvSpPr txBox="1"/>
          <p:nvPr/>
        </p:nvSpPr>
        <p:spPr>
          <a:xfrm>
            <a:off x="7053513" y="4227515"/>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One-to-many</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152B4078-1335-251D-F5B3-660D8FF34514}"/>
                  </a:ext>
                </a:extLst>
              </p:cNvPr>
              <p:cNvSpPr txBox="1"/>
              <p:nvPr/>
            </p:nvSpPr>
            <p:spPr>
              <a:xfrm>
                <a:off x="7198858" y="4426967"/>
                <a:ext cx="1683686"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49" name="文字方塊 348">
                <a:extLst>
                  <a:ext uri="{FF2B5EF4-FFF2-40B4-BE49-F238E27FC236}">
                    <a16:creationId xmlns:a16="http://schemas.microsoft.com/office/drawing/2014/main" id="{CC84B59D-C3F9-FD13-13FE-88A9B10E4EB4}"/>
                  </a:ext>
                </a:extLst>
              </p:cNvPr>
              <p:cNvSpPr txBox="1">
                <a:spLocks noRot="1" noChangeAspect="1" noMove="1" noResize="1" noEditPoints="1" noAdjustHandles="1" noChangeArrowheads="1" noChangeShapeType="1" noTextEdit="1"/>
              </p:cNvSpPr>
              <p:nvPr/>
            </p:nvSpPr>
            <p:spPr>
              <a:xfrm>
                <a:off x="7198858" y="4426967"/>
                <a:ext cx="1683686" cy="246221"/>
              </a:xfrm>
              <a:prstGeom prst="rect">
                <a:avLst/>
              </a:prstGeom>
              <a:blipFill>
                <a:blip r:embed="rId6"/>
                <a:stretch>
                  <a:fillRect b="-4878"/>
                </a:stretch>
              </a:blipFill>
            </p:spPr>
            <p:txBody>
              <a:bodyPr/>
              <a:lstStyle/>
              <a:p>
                <a:r>
                  <a:rPr lang="zh-TW" altLang="en-US">
                    <a:noFill/>
                  </a:rPr>
                  <a:t> </a:t>
                </a:r>
              </a:p>
            </p:txBody>
          </p:sp>
        </mc:Fallback>
      </mc:AlternateContent>
      <p:sp>
        <p:nvSpPr>
          <p:cNvPr id="350" name="文字方塊 349">
            <a:extLst>
              <a:ext uri="{FF2B5EF4-FFF2-40B4-BE49-F238E27FC236}">
                <a16:creationId xmlns:a16="http://schemas.microsoft.com/office/drawing/2014/main" id="{79A340C8-0961-0A1D-63D3-D1198A51BE3A}"/>
              </a:ext>
            </a:extLst>
          </p:cNvPr>
          <p:cNvSpPr txBox="1"/>
          <p:nvPr/>
        </p:nvSpPr>
        <p:spPr>
          <a:xfrm>
            <a:off x="7075398" y="5169192"/>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One-to-one</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1" name="文字方塊 350">
                <a:extLst>
                  <a:ext uri="{FF2B5EF4-FFF2-40B4-BE49-F238E27FC236}">
                    <a16:creationId xmlns:a16="http://schemas.microsoft.com/office/drawing/2014/main" id="{D6DE5C09-5C39-4607-2612-BCEE4B6984AB}"/>
                  </a:ext>
                </a:extLst>
              </p:cNvPr>
              <p:cNvSpPr txBox="1"/>
              <p:nvPr/>
            </p:nvSpPr>
            <p:spPr>
              <a:xfrm>
                <a:off x="7052513" y="4635014"/>
                <a:ext cx="2091488"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one-to-many</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many</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351" name="文字方塊 350">
                <a:extLst>
                  <a:ext uri="{FF2B5EF4-FFF2-40B4-BE49-F238E27FC236}">
                    <a16:creationId xmlns:a16="http://schemas.microsoft.com/office/drawing/2014/main" id="{CF620E17-38CE-9A75-0677-4160A0C8096A}"/>
                  </a:ext>
                </a:extLst>
              </p:cNvPr>
              <p:cNvSpPr txBox="1">
                <a:spLocks noRot="1" noChangeAspect="1" noMove="1" noResize="1" noEditPoints="1" noAdjustHandles="1" noChangeArrowheads="1" noChangeShapeType="1" noTextEdit="1"/>
              </p:cNvSpPr>
              <p:nvPr/>
            </p:nvSpPr>
            <p:spPr>
              <a:xfrm>
                <a:off x="7052513" y="4635014"/>
                <a:ext cx="2091488" cy="58195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0E8E8234-A7C7-2222-F693-72607EE09A8B}"/>
                  </a:ext>
                </a:extLst>
              </p:cNvPr>
              <p:cNvSpPr txBox="1"/>
              <p:nvPr/>
            </p:nvSpPr>
            <p:spPr>
              <a:xfrm>
                <a:off x="7242152" y="5343002"/>
                <a:ext cx="1567230"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52" name="文字方塊 351">
                <a:extLst>
                  <a:ext uri="{FF2B5EF4-FFF2-40B4-BE49-F238E27FC236}">
                    <a16:creationId xmlns:a16="http://schemas.microsoft.com/office/drawing/2014/main" id="{94A2B54C-9860-6E15-4356-A60C29BFF1FC}"/>
                  </a:ext>
                </a:extLst>
              </p:cNvPr>
              <p:cNvSpPr txBox="1">
                <a:spLocks noRot="1" noChangeAspect="1" noMove="1" noResize="1" noEditPoints="1" noAdjustHandles="1" noChangeArrowheads="1" noChangeShapeType="1" noTextEdit="1"/>
              </p:cNvSpPr>
              <p:nvPr/>
            </p:nvSpPr>
            <p:spPr>
              <a:xfrm>
                <a:off x="7242152" y="5343002"/>
                <a:ext cx="1567230" cy="246221"/>
              </a:xfrm>
              <a:prstGeom prst="rect">
                <a:avLst/>
              </a:prstGeom>
              <a:blipFill>
                <a:blip r:embed="rId8"/>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3" name="文字方塊 352">
                <a:extLst>
                  <a:ext uri="{FF2B5EF4-FFF2-40B4-BE49-F238E27FC236}">
                    <a16:creationId xmlns:a16="http://schemas.microsoft.com/office/drawing/2014/main" id="{C77242DF-6D8F-1436-E00C-E9848856824E}"/>
                  </a:ext>
                </a:extLst>
              </p:cNvPr>
              <p:cNvSpPr txBox="1"/>
              <p:nvPr/>
            </p:nvSpPr>
            <p:spPr>
              <a:xfrm>
                <a:off x="7099438" y="5519135"/>
                <a:ext cx="2044560"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one-to-one</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353" name="文字方塊 352">
                <a:extLst>
                  <a:ext uri="{FF2B5EF4-FFF2-40B4-BE49-F238E27FC236}">
                    <a16:creationId xmlns:a16="http://schemas.microsoft.com/office/drawing/2014/main" id="{6F275E9A-65AD-7221-3A13-1D286B1BDA25}"/>
                  </a:ext>
                </a:extLst>
              </p:cNvPr>
              <p:cNvSpPr txBox="1">
                <a:spLocks noRot="1" noChangeAspect="1" noMove="1" noResize="1" noEditPoints="1" noAdjustHandles="1" noChangeArrowheads="1" noChangeShapeType="1" noTextEdit="1"/>
              </p:cNvSpPr>
              <p:nvPr/>
            </p:nvSpPr>
            <p:spPr>
              <a:xfrm>
                <a:off x="7099438" y="5519135"/>
                <a:ext cx="2044560" cy="58195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4" name="文字方塊 353">
                <a:extLst>
                  <a:ext uri="{FF2B5EF4-FFF2-40B4-BE49-F238E27FC236}">
                    <a16:creationId xmlns:a16="http://schemas.microsoft.com/office/drawing/2014/main" id="{FF654BFC-CB69-4C96-974E-5E7B633D8CC9}"/>
                  </a:ext>
                </a:extLst>
              </p:cNvPr>
              <p:cNvSpPr txBox="1"/>
              <p:nvPr/>
            </p:nvSpPr>
            <p:spPr>
              <a:xfrm>
                <a:off x="7049827" y="3929299"/>
                <a:ext cx="2155051" cy="337336"/>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r>
                  <a:rPr lang="en-US" altLang="zh-TW" sz="10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54" name="文字方塊 353">
                <a:extLst>
                  <a:ext uri="{FF2B5EF4-FFF2-40B4-BE49-F238E27FC236}">
                    <a16:creationId xmlns:a16="http://schemas.microsoft.com/office/drawing/2014/main" id="{4F99DD6D-9288-6973-AC52-15099DA910BF}"/>
                  </a:ext>
                </a:extLst>
              </p:cNvPr>
              <p:cNvSpPr txBox="1">
                <a:spLocks noRot="1" noChangeAspect="1" noMove="1" noResize="1" noEditPoints="1" noAdjustHandles="1" noChangeArrowheads="1" noChangeShapeType="1" noTextEdit="1"/>
              </p:cNvSpPr>
              <p:nvPr/>
            </p:nvSpPr>
            <p:spPr>
              <a:xfrm>
                <a:off x="7049827" y="3929299"/>
                <a:ext cx="2155051" cy="337336"/>
              </a:xfrm>
              <a:prstGeom prst="rect">
                <a:avLst/>
              </a:prstGeom>
              <a:blipFill>
                <a:blip r:embed="rId10"/>
                <a:stretch>
                  <a:fillRect/>
                </a:stretch>
              </a:blipFill>
            </p:spPr>
            <p:txBody>
              <a:bodyPr/>
              <a:lstStyle/>
              <a:p>
                <a:r>
                  <a:rPr lang="zh-TW" altLang="en-US">
                    <a:noFill/>
                  </a:rPr>
                  <a:t> </a:t>
                </a:r>
              </a:p>
            </p:txBody>
          </p:sp>
        </mc:Fallback>
      </mc:AlternateContent>
      <p:sp>
        <p:nvSpPr>
          <p:cNvPr id="355" name="矩形 354">
            <a:extLst>
              <a:ext uri="{FF2B5EF4-FFF2-40B4-BE49-F238E27FC236}">
                <a16:creationId xmlns:a16="http://schemas.microsoft.com/office/drawing/2014/main" id="{0DA363DA-EAB3-E641-562B-67A185C40234}"/>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6" name="文字方塊 355">
                <a:extLst>
                  <a:ext uri="{FF2B5EF4-FFF2-40B4-BE49-F238E27FC236}">
                    <a16:creationId xmlns:a16="http://schemas.microsoft.com/office/drawing/2014/main" id="{CFF14CE7-72E8-747D-8350-29132B29F7D1}"/>
                  </a:ext>
                </a:extLst>
              </p:cNvPr>
              <p:cNvSpPr txBox="1"/>
              <p:nvPr/>
            </p:nvSpPr>
            <p:spPr>
              <a:xfrm>
                <a:off x="7058025" y="1360630"/>
                <a:ext cx="2222168"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𝑚</m:t>
                      </m:r>
                      <m:d>
                        <m:dPr>
                          <m:ctrlPr>
                            <a:rPr lang="en-US" altLang="zh-TW" sz="1000" b="0" i="1" smtClean="0">
                              <a:latin typeface="Cambria Math" panose="02040503050406030204" pitchFamily="18" charset="0"/>
                              <a:cs typeface="Times New Roman" panose="02020603050405020304" pitchFamily="18" charset="0"/>
                            </a:rPr>
                          </m:ctrlPr>
                        </m:dPr>
                        <m:e>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𝛽</m:t>
                          </m:r>
                        </m:e>
                      </m:d>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𝑠</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𝑝</m:t>
                          </m:r>
                        </m:e>
                        <m:sup>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sup>
                      </m:s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𝛽</m:t>
                          </m:r>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56" name="文字方塊 355">
                <a:extLst>
                  <a:ext uri="{FF2B5EF4-FFF2-40B4-BE49-F238E27FC236}">
                    <a16:creationId xmlns:a16="http://schemas.microsoft.com/office/drawing/2014/main" id="{97ECFF72-9044-2985-DCB4-A281F2969660}"/>
                  </a:ext>
                </a:extLst>
              </p:cNvPr>
              <p:cNvSpPr txBox="1">
                <a:spLocks noRot="1" noChangeAspect="1" noMove="1" noResize="1" noEditPoints="1" noAdjustHandles="1" noChangeArrowheads="1" noChangeShapeType="1" noTextEdit="1"/>
              </p:cNvSpPr>
              <p:nvPr/>
            </p:nvSpPr>
            <p:spPr>
              <a:xfrm>
                <a:off x="7058025" y="1360630"/>
                <a:ext cx="2222168" cy="304892"/>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7" name="文字方塊 356">
                <a:extLst>
                  <a:ext uri="{FF2B5EF4-FFF2-40B4-BE49-F238E27FC236}">
                    <a16:creationId xmlns:a16="http://schemas.microsoft.com/office/drawing/2014/main" id="{25B67389-8D8E-E612-62EB-857FA59DBE32}"/>
                  </a:ext>
                </a:extLst>
              </p:cNvPr>
              <p:cNvSpPr txBox="1"/>
              <p:nvPr/>
            </p:nvSpPr>
            <p:spPr>
              <a:xfrm>
                <a:off x="7050406" y="1608439"/>
                <a:ext cx="1981004" cy="107721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 It’s a </a:t>
                </a:r>
                <a:r>
                  <a:rPr lang="en-US" altLang="zh-TW" sz="800" dirty="0">
                    <a:solidFill>
                      <a:srgbClr val="00B0F0"/>
                    </a:solidFill>
                    <a:latin typeface="Times New Roman" panose="02020603050405020304" pitchFamily="18" charset="0"/>
                    <a:cs typeface="Times New Roman" panose="02020603050405020304" pitchFamily="18" charset="0"/>
                  </a:rPr>
                  <a:t>binary value</a:t>
                </a:r>
                <a:r>
                  <a:rPr lang="en-US" altLang="zh-TW" sz="800" dirty="0">
                    <a:latin typeface="Times New Roman" panose="02020603050405020304" pitchFamily="18" charset="0"/>
                    <a:cs typeface="Times New Roman" panose="02020603050405020304" pitchFamily="18" charset="0"/>
                  </a:rPr>
                  <a:t>. Indicates whether the endpoint of the </a:t>
                </a:r>
                <a:r>
                  <a:rPr lang="en-US" altLang="zh-TW" sz="800" dirty="0">
                    <a:solidFill>
                      <a:srgbClr val="00B0F0"/>
                    </a:solidFill>
                    <a:latin typeface="Times New Roman" panose="02020603050405020304" pitchFamily="18" charset="0"/>
                    <a:cs typeface="Times New Roman" panose="02020603050405020304" pitchFamily="18" charset="0"/>
                  </a:rPr>
                  <a:t>predicted box </a:t>
                </a:r>
                <a:r>
                  <a:rPr lang="en-US" altLang="zh-TW" sz="800" dirty="0">
                    <a:latin typeface="Times New Roman" panose="02020603050405020304" pitchFamily="18" charset="0"/>
                    <a:cs typeface="Times New Roman" panose="02020603050405020304" pitchFamily="18" charset="0"/>
                  </a:rPr>
                  <a:t>is within the </a:t>
                </a:r>
                <a:r>
                  <a:rPr lang="en-US" altLang="zh-TW" sz="800" dirty="0">
                    <a:solidFill>
                      <a:srgbClr val="00B0F0"/>
                    </a:solidFill>
                    <a:latin typeface="Times New Roman" panose="02020603050405020304" pitchFamily="18" charset="0"/>
                    <a:cs typeface="Times New Roman" panose="02020603050405020304" pitchFamily="18" charset="0"/>
                  </a:rPr>
                  <a:t>real box.</a:t>
                </a:r>
              </a:p>
              <a:p>
                <a:r>
                  <a:rPr lang="en-US" altLang="zh-TW" sz="800" dirty="0">
                    <a:latin typeface="Times New Roman" panose="02020603050405020304" pitchFamily="18" charset="0"/>
                    <a:cs typeface="Times New Roman" panose="02020603050405020304" pitchFamily="18" charset="0"/>
                  </a:rPr>
                  <a:t>p: The classification score of  the box.</a:t>
                </a:r>
              </a:p>
              <a:p>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The degree of  overlap between predicted and instance box.,</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𝛽</m:t>
                    </m:r>
                  </m:oMath>
                </a14:m>
                <a:r>
                  <a:rPr lang="en-US" altLang="zh-TW" sz="800" dirty="0">
                    <a:latin typeface="Times New Roman" panose="02020603050405020304" pitchFamily="18" charset="0"/>
                    <a:cs typeface="Times New Roman" panose="02020603050405020304" pitchFamily="18" charset="0"/>
                  </a:rPr>
                  <a:t>: The parameters to balance classification and regression scores.</a:t>
                </a:r>
              </a:p>
            </p:txBody>
          </p:sp>
        </mc:Choice>
        <mc:Fallback xmlns="">
          <p:sp>
            <p:nvSpPr>
              <p:cNvPr id="357" name="文字方塊 356">
                <a:extLst>
                  <a:ext uri="{FF2B5EF4-FFF2-40B4-BE49-F238E27FC236}">
                    <a16:creationId xmlns:a16="http://schemas.microsoft.com/office/drawing/2014/main" id="{480C7EAB-606F-97FC-6698-CB20644B4412}"/>
                  </a:ext>
                </a:extLst>
              </p:cNvPr>
              <p:cNvSpPr txBox="1">
                <a:spLocks noRot="1" noChangeAspect="1" noMove="1" noResize="1" noEditPoints="1" noAdjustHandles="1" noChangeArrowheads="1" noChangeShapeType="1" noTextEdit="1"/>
              </p:cNvSpPr>
              <p:nvPr/>
            </p:nvSpPr>
            <p:spPr>
              <a:xfrm>
                <a:off x="7050406" y="1608439"/>
                <a:ext cx="1981004" cy="1077218"/>
              </a:xfrm>
              <a:prstGeom prst="rect">
                <a:avLst/>
              </a:prstGeom>
              <a:blipFill>
                <a:blip r:embed="rId12"/>
                <a:stretch>
                  <a:fillRect b="-565"/>
                </a:stretch>
              </a:blipFill>
            </p:spPr>
            <p:txBody>
              <a:bodyPr/>
              <a:lstStyle/>
              <a:p>
                <a:r>
                  <a:rPr lang="zh-TW" altLang="en-US">
                    <a:noFill/>
                  </a:rPr>
                  <a:t> </a:t>
                </a:r>
              </a:p>
            </p:txBody>
          </p:sp>
        </mc:Fallback>
      </mc:AlternateContent>
      <p:cxnSp>
        <p:nvCxnSpPr>
          <p:cNvPr id="359" name="接點: 肘形 358">
            <a:extLst>
              <a:ext uri="{FF2B5EF4-FFF2-40B4-BE49-F238E27FC236}">
                <a16:creationId xmlns:a16="http://schemas.microsoft.com/office/drawing/2014/main" id="{C67F512C-C793-C9EF-F559-74B017B93524}"/>
              </a:ext>
            </a:extLst>
          </p:cNvPr>
          <p:cNvCxnSpPr>
            <a:cxnSpLocks/>
            <a:stCxn id="16" idx="3"/>
            <a:endCxn id="17" idx="3"/>
          </p:cNvCxnSpPr>
          <p:nvPr/>
        </p:nvCxnSpPr>
        <p:spPr>
          <a:xfrm flipH="1">
            <a:off x="6753223" y="1947940"/>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903660CB-84C9-A12A-417E-D8578E3C9A62}"/>
              </a:ext>
            </a:extLst>
          </p:cNvPr>
          <p:cNvCxnSpPr>
            <a:cxnSpLocks/>
          </p:cNvCxnSpPr>
          <p:nvPr/>
        </p:nvCxnSpPr>
        <p:spPr>
          <a:xfrm flipH="1">
            <a:off x="6751625" y="600782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0274806C-9099-806A-D0AC-1224A1C46C4A}"/>
              </a:ext>
            </a:extLst>
          </p:cNvPr>
          <p:cNvCxnSpPr>
            <a:cxnSpLocks/>
          </p:cNvCxnSpPr>
          <p:nvPr/>
        </p:nvCxnSpPr>
        <p:spPr>
          <a:xfrm flipH="1">
            <a:off x="6759573" y="3661017"/>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6AB4C67F-6CB5-CF97-DD91-678851FF93D1}"/>
              </a:ext>
            </a:extLst>
          </p:cNvPr>
          <p:cNvCxnSpPr/>
          <p:nvPr/>
        </p:nvCxnSpPr>
        <p:spPr>
          <a:xfrm>
            <a:off x="6969318" y="6255179"/>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5823CF5F-1DBE-FE5B-D32F-B93BC3778702}"/>
              </a:ext>
            </a:extLst>
          </p:cNvPr>
          <p:cNvCxnSpPr/>
          <p:nvPr/>
        </p:nvCxnSpPr>
        <p:spPr>
          <a:xfrm>
            <a:off x="6964297" y="3916377"/>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6E66ACE7-CFC5-DA50-4B29-A84075ED3A44}"/>
              </a:ext>
            </a:extLst>
          </p:cNvPr>
          <p:cNvCxnSpPr/>
          <p:nvPr/>
        </p:nvCxnSpPr>
        <p:spPr>
          <a:xfrm>
            <a:off x="6985197" y="2249665"/>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8ECC0E31-61D5-F368-778B-AD8B4DB464D9}"/>
                  </a:ext>
                </a:extLst>
              </p:cNvPr>
              <p:cNvSpPr txBox="1"/>
              <p:nvPr/>
            </p:nvSpPr>
            <p:spPr>
              <a:xfrm>
                <a:off x="6751626" y="6061514"/>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6061514"/>
                <a:ext cx="470282"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84322449-2C61-843A-1E0C-FCAFFB2313E1}"/>
                  </a:ext>
                </a:extLst>
              </p:cNvPr>
              <p:cNvSpPr txBox="1"/>
              <p:nvPr/>
            </p:nvSpPr>
            <p:spPr>
              <a:xfrm>
                <a:off x="6751626" y="3734266"/>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751626" y="3734266"/>
                <a:ext cx="470282"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384B4277-27D7-5CF7-37AF-CFCC9957655A}"/>
                  </a:ext>
                </a:extLst>
              </p:cNvPr>
              <p:cNvSpPr txBox="1"/>
              <p:nvPr/>
            </p:nvSpPr>
            <p:spPr>
              <a:xfrm>
                <a:off x="6728576" y="2015497"/>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384B4277-27D7-5CF7-37AF-CFCC9957655A}"/>
                  </a:ext>
                </a:extLst>
              </p:cNvPr>
              <p:cNvSpPr txBox="1">
                <a:spLocks noRot="1" noChangeAspect="1" noMove="1" noResize="1" noEditPoints="1" noAdjustHandles="1" noChangeArrowheads="1" noChangeShapeType="1" noTextEdit="1"/>
              </p:cNvSpPr>
              <p:nvPr/>
            </p:nvSpPr>
            <p:spPr>
              <a:xfrm>
                <a:off x="6728576" y="2015497"/>
                <a:ext cx="470282" cy="215444"/>
              </a:xfrm>
              <a:prstGeom prst="rect">
                <a:avLst/>
              </a:prstGeom>
              <a:blipFill>
                <a:blip r:embed="rId15"/>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9EF6CDEC-33D0-F52B-E888-40509875039A}"/>
              </a:ext>
            </a:extLst>
          </p:cNvPr>
          <p:cNvSpPr txBox="1"/>
          <p:nvPr/>
        </p:nvSpPr>
        <p:spPr>
          <a:xfrm>
            <a:off x="5498174" y="2678883"/>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6" name="文字方塊 375">
            <a:extLst>
              <a:ext uri="{FF2B5EF4-FFF2-40B4-BE49-F238E27FC236}">
                <a16:creationId xmlns:a16="http://schemas.microsoft.com/office/drawing/2014/main" id="{4BE616B6-4DA5-F7E4-E7BB-495921D7431D}"/>
              </a:ext>
            </a:extLst>
          </p:cNvPr>
          <p:cNvSpPr txBox="1"/>
          <p:nvPr/>
        </p:nvSpPr>
        <p:spPr>
          <a:xfrm>
            <a:off x="5498480" y="4351349"/>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7" name="文字方塊 376">
            <a:extLst>
              <a:ext uri="{FF2B5EF4-FFF2-40B4-BE49-F238E27FC236}">
                <a16:creationId xmlns:a16="http://schemas.microsoft.com/office/drawing/2014/main" id="{207FCB5E-E17D-A36D-453F-BFE17779A0AA}"/>
              </a:ext>
            </a:extLst>
          </p:cNvPr>
          <p:cNvSpPr txBox="1"/>
          <p:nvPr/>
        </p:nvSpPr>
        <p:spPr>
          <a:xfrm>
            <a:off x="5561412" y="6675437"/>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8" name="矩形 377">
            <a:extLst>
              <a:ext uri="{FF2B5EF4-FFF2-40B4-BE49-F238E27FC236}">
                <a16:creationId xmlns:a16="http://schemas.microsoft.com/office/drawing/2014/main" id="{9F47EF08-4788-68FF-9F7B-0917791A6B59}"/>
              </a:ext>
            </a:extLst>
          </p:cNvPr>
          <p:cNvSpPr/>
          <p:nvPr/>
        </p:nvSpPr>
        <p:spPr>
          <a:xfrm>
            <a:off x="5684532" y="16773"/>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ECCD05C-18DB-EC8F-BCCD-95BDB9A1C084}"/>
              </a:ext>
            </a:extLst>
          </p:cNvPr>
          <p:cNvSpPr txBox="1"/>
          <p:nvPr/>
        </p:nvSpPr>
        <p:spPr>
          <a:xfrm>
            <a:off x="7086600" y="1225549"/>
            <a:ext cx="1996766" cy="5541115"/>
          </a:xfrm>
          <a:prstGeom prst="rect">
            <a:avLst/>
          </a:prstGeom>
          <a:solidFill>
            <a:srgbClr val="FFFFFF">
              <a:alpha val="86000"/>
            </a:srgbClr>
          </a:solidFill>
        </p:spPr>
        <p:txBody>
          <a:bodyPr wrap="square" rtlCol="0">
            <a:spAutoFit/>
          </a:bodyPr>
          <a:lstStyle/>
          <a:p>
            <a:endParaRPr lang="zh-TW" altLang="en-US" dirty="0"/>
          </a:p>
        </p:txBody>
      </p:sp>
      <p:cxnSp>
        <p:nvCxnSpPr>
          <p:cNvPr id="5" name="直線接點 4">
            <a:extLst>
              <a:ext uri="{FF2B5EF4-FFF2-40B4-BE49-F238E27FC236}">
                <a16:creationId xmlns:a16="http://schemas.microsoft.com/office/drawing/2014/main" id="{E6F3ADC0-6C1B-BAA9-4490-481FBA0953DE}"/>
              </a:ext>
            </a:extLst>
          </p:cNvPr>
          <p:cNvCxnSpPr>
            <a:cxnSpLocks/>
          </p:cNvCxnSpPr>
          <p:nvPr/>
        </p:nvCxnSpPr>
        <p:spPr>
          <a:xfrm>
            <a:off x="5576917" y="1769667"/>
            <a:ext cx="1191115" cy="38088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直線接點 5">
            <a:extLst>
              <a:ext uri="{FF2B5EF4-FFF2-40B4-BE49-F238E27FC236}">
                <a16:creationId xmlns:a16="http://schemas.microsoft.com/office/drawing/2014/main" id="{C0BF64C4-0877-A7EA-96B0-D0CAD1E0C814}"/>
              </a:ext>
            </a:extLst>
          </p:cNvPr>
          <p:cNvCxnSpPr>
            <a:cxnSpLocks/>
          </p:cNvCxnSpPr>
          <p:nvPr/>
        </p:nvCxnSpPr>
        <p:spPr>
          <a:xfrm flipV="1">
            <a:off x="5570567" y="1789288"/>
            <a:ext cx="1183864" cy="34164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線接點 9">
            <a:extLst>
              <a:ext uri="{FF2B5EF4-FFF2-40B4-BE49-F238E27FC236}">
                <a16:creationId xmlns:a16="http://schemas.microsoft.com/office/drawing/2014/main" id="{E603534D-1003-54BE-0DBD-9BE30FE53E3E}"/>
              </a:ext>
            </a:extLst>
          </p:cNvPr>
          <p:cNvCxnSpPr/>
          <p:nvPr/>
        </p:nvCxnSpPr>
        <p:spPr>
          <a:xfrm>
            <a:off x="5574113" y="3474949"/>
            <a:ext cx="1191115" cy="38088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線接點 10">
            <a:extLst>
              <a:ext uri="{FF2B5EF4-FFF2-40B4-BE49-F238E27FC236}">
                <a16:creationId xmlns:a16="http://schemas.microsoft.com/office/drawing/2014/main" id="{DFABEFB5-579B-822B-1A22-B9B1245AF43D}"/>
              </a:ext>
            </a:extLst>
          </p:cNvPr>
          <p:cNvCxnSpPr>
            <a:cxnSpLocks/>
          </p:cNvCxnSpPr>
          <p:nvPr/>
        </p:nvCxnSpPr>
        <p:spPr>
          <a:xfrm flipV="1">
            <a:off x="5567762" y="3489389"/>
            <a:ext cx="1183864" cy="34164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2" name="直線接點 11">
            <a:extLst>
              <a:ext uri="{FF2B5EF4-FFF2-40B4-BE49-F238E27FC236}">
                <a16:creationId xmlns:a16="http://schemas.microsoft.com/office/drawing/2014/main" id="{031250AF-B6ED-BF3B-0C5B-2AC8F6B9C61E}"/>
              </a:ext>
            </a:extLst>
          </p:cNvPr>
          <p:cNvCxnSpPr/>
          <p:nvPr/>
        </p:nvCxnSpPr>
        <p:spPr>
          <a:xfrm>
            <a:off x="5567763" y="5876251"/>
            <a:ext cx="1191115" cy="38088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線接點 12">
            <a:extLst>
              <a:ext uri="{FF2B5EF4-FFF2-40B4-BE49-F238E27FC236}">
                <a16:creationId xmlns:a16="http://schemas.microsoft.com/office/drawing/2014/main" id="{E18BEF5C-BF08-8158-718B-1F8B2C22C7D1}"/>
              </a:ext>
            </a:extLst>
          </p:cNvPr>
          <p:cNvCxnSpPr>
            <a:cxnSpLocks/>
          </p:cNvCxnSpPr>
          <p:nvPr/>
        </p:nvCxnSpPr>
        <p:spPr>
          <a:xfrm flipV="1">
            <a:off x="5561412" y="5890691"/>
            <a:ext cx="1183864" cy="34164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sp>
        <p:nvSpPr>
          <p:cNvPr id="4" name="文字方塊 3">
            <a:extLst>
              <a:ext uri="{FF2B5EF4-FFF2-40B4-BE49-F238E27FC236}">
                <a16:creationId xmlns:a16="http://schemas.microsoft.com/office/drawing/2014/main" id="{AC7B6498-312A-432C-F82E-F10799E8EB3F}"/>
              </a:ext>
            </a:extLst>
          </p:cNvPr>
          <p:cNvSpPr txBox="1"/>
          <p:nvPr/>
        </p:nvSpPr>
        <p:spPr>
          <a:xfrm>
            <a:off x="7479216" y="0"/>
            <a:ext cx="1753021" cy="276999"/>
          </a:xfrm>
          <a:prstGeom prst="rect">
            <a:avLst/>
          </a:prstGeom>
          <a:noFill/>
        </p:spPr>
        <p:txBody>
          <a:bodyPr wrap="square" rtlCol="0">
            <a:spAutoFit/>
          </a:bodyPr>
          <a:lstStyle/>
          <a:p>
            <a:r>
              <a:rPr lang="en-US" altLang="zh-TW" sz="1200" dirty="0"/>
              <a:t>Modified  from YOLOv8</a:t>
            </a:r>
            <a:endParaRPr lang="zh-TW" altLang="en-US" sz="1200" dirty="0"/>
          </a:p>
        </p:txBody>
      </p:sp>
      <p:sp>
        <p:nvSpPr>
          <p:cNvPr id="8" name="文字方塊 7">
            <a:extLst>
              <a:ext uri="{FF2B5EF4-FFF2-40B4-BE49-F238E27FC236}">
                <a16:creationId xmlns:a16="http://schemas.microsoft.com/office/drawing/2014/main" id="{738315CA-78FB-906C-07A0-AF198B3CFBBA}"/>
              </a:ext>
            </a:extLst>
          </p:cNvPr>
          <p:cNvSpPr txBox="1"/>
          <p:nvPr/>
        </p:nvSpPr>
        <p:spPr>
          <a:xfrm>
            <a:off x="7466372" y="787630"/>
            <a:ext cx="167762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Figure2: (a) Consistent dual assignments for NMS-free training. </a:t>
            </a:r>
            <a:endParaRPr lang="zh-TW" altLang="en-US" sz="8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FFFB213D-8223-E85B-5E0C-78721CBF024B}"/>
              </a:ext>
            </a:extLst>
          </p:cNvPr>
          <p:cNvSpPr txBox="1"/>
          <p:nvPr/>
        </p:nvSpPr>
        <p:spPr>
          <a:xfrm>
            <a:off x="1687218" y="298511"/>
            <a:ext cx="984250" cy="461665"/>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 kernel size</a:t>
            </a:r>
          </a:p>
          <a:p>
            <a:r>
              <a:rPr lang="en-US" altLang="zh-TW" sz="800" dirty="0">
                <a:latin typeface="Times New Roman" panose="02020603050405020304" pitchFamily="18" charset="0"/>
                <a:cs typeface="Times New Roman" panose="02020603050405020304" pitchFamily="18" charset="0"/>
              </a:rPr>
              <a:t>s: stride</a:t>
            </a:r>
          </a:p>
          <a:p>
            <a:r>
              <a:rPr lang="en-US" altLang="zh-TW" sz="800" dirty="0">
                <a:latin typeface="Times New Roman" panose="02020603050405020304" pitchFamily="18" charset="0"/>
                <a:cs typeface="Times New Roman" panose="02020603050405020304" pitchFamily="18" charset="0"/>
              </a:rPr>
              <a:t>p: padding</a:t>
            </a:r>
            <a:endParaRPr lang="zh-TW" altLang="en-US" sz="800" dirty="0">
              <a:latin typeface="Times New Roman" panose="02020603050405020304" pitchFamily="18" charset="0"/>
              <a:cs typeface="Times New Roman" panose="02020603050405020304" pitchFamily="18" charset="0"/>
            </a:endParaRPr>
          </a:p>
        </p:txBody>
      </p:sp>
      <p:cxnSp>
        <p:nvCxnSpPr>
          <p:cNvPr id="14" name="直線接點 13">
            <a:extLst>
              <a:ext uri="{FF2B5EF4-FFF2-40B4-BE49-F238E27FC236}">
                <a16:creationId xmlns:a16="http://schemas.microsoft.com/office/drawing/2014/main" id="{CF2D1C2C-A348-6E72-D9C3-1D8E9A42A60C}"/>
              </a:ext>
            </a:extLst>
          </p:cNvPr>
          <p:cNvCxnSpPr>
            <a:cxnSpLocks/>
          </p:cNvCxnSpPr>
          <p:nvPr/>
        </p:nvCxnSpPr>
        <p:spPr>
          <a:xfrm flipV="1">
            <a:off x="5226438" y="1518563"/>
            <a:ext cx="0" cy="962891"/>
          </a:xfrm>
          <a:prstGeom prst="line">
            <a:avLst/>
          </a:prstGeom>
        </p:spPr>
        <p:style>
          <a:lnRef idx="2">
            <a:schemeClr val="dk1"/>
          </a:lnRef>
          <a:fillRef idx="0">
            <a:schemeClr val="dk1"/>
          </a:fillRef>
          <a:effectRef idx="1">
            <a:schemeClr val="dk1"/>
          </a:effectRef>
          <a:fontRef idx="minor">
            <a:schemeClr val="tx1"/>
          </a:fontRef>
        </p:style>
      </p:cxnSp>
      <p:cxnSp>
        <p:nvCxnSpPr>
          <p:cNvPr id="15" name="直線單箭頭接點 14">
            <a:extLst>
              <a:ext uri="{FF2B5EF4-FFF2-40B4-BE49-F238E27FC236}">
                <a16:creationId xmlns:a16="http://schemas.microsoft.com/office/drawing/2014/main" id="{C40D072B-DE90-D3B7-66D4-23A50BC9DC90}"/>
              </a:ext>
            </a:extLst>
          </p:cNvPr>
          <p:cNvCxnSpPr>
            <a:cxnSpLocks/>
          </p:cNvCxnSpPr>
          <p:nvPr/>
        </p:nvCxnSpPr>
        <p:spPr>
          <a:xfrm>
            <a:off x="5226438" y="1969251"/>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15">
            <a:extLst>
              <a:ext uri="{FF2B5EF4-FFF2-40B4-BE49-F238E27FC236}">
                <a16:creationId xmlns:a16="http://schemas.microsoft.com/office/drawing/2014/main" id="{FD6D65AF-054A-6E8D-F567-321B16C83F68}"/>
              </a:ext>
            </a:extLst>
          </p:cNvPr>
          <p:cNvSpPr/>
          <p:nvPr/>
        </p:nvSpPr>
        <p:spPr>
          <a:xfrm>
            <a:off x="5567762" y="1769740"/>
            <a:ext cx="1185462"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EB942CBB-123B-1053-EF24-75A2C592F424}"/>
              </a:ext>
            </a:extLst>
          </p:cNvPr>
          <p:cNvSpPr/>
          <p:nvPr/>
        </p:nvSpPr>
        <p:spPr>
          <a:xfrm>
            <a:off x="5567762" y="2305900"/>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8" name="直線單箭頭接點 17">
            <a:extLst>
              <a:ext uri="{FF2B5EF4-FFF2-40B4-BE49-F238E27FC236}">
                <a16:creationId xmlns:a16="http://schemas.microsoft.com/office/drawing/2014/main" id="{51859472-4065-687A-BAAF-91B74AADD4EA}"/>
              </a:ext>
            </a:extLst>
          </p:cNvPr>
          <p:cNvCxnSpPr>
            <a:cxnSpLocks/>
          </p:cNvCxnSpPr>
          <p:nvPr/>
        </p:nvCxnSpPr>
        <p:spPr>
          <a:xfrm>
            <a:off x="5220088" y="2490972"/>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直線單箭頭接點 18">
            <a:extLst>
              <a:ext uri="{FF2B5EF4-FFF2-40B4-BE49-F238E27FC236}">
                <a16:creationId xmlns:a16="http://schemas.microsoft.com/office/drawing/2014/main" id="{EDEDE3FB-113A-E4A2-1945-2058DCC1B24A}"/>
              </a:ext>
            </a:extLst>
          </p:cNvPr>
          <p:cNvCxnSpPr>
            <a:cxnSpLocks/>
          </p:cNvCxnSpPr>
          <p:nvPr/>
        </p:nvCxnSpPr>
        <p:spPr>
          <a:xfrm>
            <a:off x="5226438" y="1525062"/>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矩形 19">
            <a:extLst>
              <a:ext uri="{FF2B5EF4-FFF2-40B4-BE49-F238E27FC236}">
                <a16:creationId xmlns:a16="http://schemas.microsoft.com/office/drawing/2014/main" id="{A49D7A72-0DE8-B29C-F3E3-BB3161940168}"/>
              </a:ext>
            </a:extLst>
          </p:cNvPr>
          <p:cNvSpPr/>
          <p:nvPr/>
        </p:nvSpPr>
        <p:spPr>
          <a:xfrm>
            <a:off x="5561412" y="1378555"/>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Proto </a:t>
            </a:r>
          </a:p>
          <a:p>
            <a:pPr algn="ctr"/>
            <a:r>
              <a:rPr lang="en-US" altLang="zh-TW" sz="1000" dirty="0">
                <a:solidFill>
                  <a:schemeClr val="tx1"/>
                </a:solidFill>
                <a:latin typeface="Times New Roman" panose="02020603050405020304" pitchFamily="18" charset="0"/>
                <a:cs typeface="Times New Roman" panose="02020603050405020304" pitchFamily="18" charset="0"/>
              </a:rPr>
              <a:t>(for segmentation)</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1" name="乘號 20">
            <a:extLst>
              <a:ext uri="{FF2B5EF4-FFF2-40B4-BE49-F238E27FC236}">
                <a16:creationId xmlns:a16="http://schemas.microsoft.com/office/drawing/2014/main" id="{98538875-B0C0-6B82-CA98-72BD2E9CBDDB}"/>
              </a:ext>
            </a:extLst>
          </p:cNvPr>
          <p:cNvSpPr/>
          <p:nvPr/>
        </p:nvSpPr>
        <p:spPr>
          <a:xfrm>
            <a:off x="1844035" y="-118657"/>
            <a:ext cx="1521507" cy="1281460"/>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204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ABFA-95F9-EC6E-182D-E752A1A4CE6C}"/>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D552E3E6-09D3-C888-B8FE-CFF72D9C8148}"/>
              </a:ext>
            </a:extLst>
          </p:cNvPr>
          <p:cNvGrpSpPr/>
          <p:nvPr/>
        </p:nvGrpSpPr>
        <p:grpSpPr>
          <a:xfrm>
            <a:off x="4323289" y="-92713"/>
            <a:ext cx="4752373" cy="1262575"/>
            <a:chOff x="3822966" y="-52906"/>
            <a:chExt cx="4438323" cy="1666223"/>
          </a:xfrm>
        </p:grpSpPr>
        <p:pic>
          <p:nvPicPr>
            <p:cNvPr id="115" name="圖片 114">
              <a:extLst>
                <a:ext uri="{FF2B5EF4-FFF2-40B4-BE49-F238E27FC236}">
                  <a16:creationId xmlns:a16="http://schemas.microsoft.com/office/drawing/2014/main" id="{CD69A6CC-AAB5-359C-3606-79A5F0BD11D2}"/>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A688FB8E-3370-DF5A-A8A1-30224014FC3B}"/>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6" name="矩形 285">
              <a:extLst>
                <a:ext uri="{FF2B5EF4-FFF2-40B4-BE49-F238E27FC236}">
                  <a16:creationId xmlns:a16="http://schemas.microsoft.com/office/drawing/2014/main" id="{CE60B625-EF20-27C3-3DEE-8D95B15135F3}"/>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7" name="矩形 286">
              <a:extLst>
                <a:ext uri="{FF2B5EF4-FFF2-40B4-BE49-F238E27FC236}">
                  <a16:creationId xmlns:a16="http://schemas.microsoft.com/office/drawing/2014/main" id="{B269B52F-3790-C4C9-9A87-C2B2658CC07D}"/>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1" name="文字方塊 290">
              <a:extLst>
                <a:ext uri="{FF2B5EF4-FFF2-40B4-BE49-F238E27FC236}">
                  <a16:creationId xmlns:a16="http://schemas.microsoft.com/office/drawing/2014/main" id="{23F29807-1412-058F-2172-1C4584C9800E}"/>
                </a:ext>
              </a:extLst>
            </p:cNvPr>
            <p:cNvSpPr txBox="1"/>
            <p:nvPr/>
          </p:nvSpPr>
          <p:spPr>
            <a:xfrm>
              <a:off x="3848092" y="292809"/>
              <a:ext cx="952508"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6" name="文字方塊 295">
              <a:extLst>
                <a:ext uri="{FF2B5EF4-FFF2-40B4-BE49-F238E27FC236}">
                  <a16:creationId xmlns:a16="http://schemas.microsoft.com/office/drawing/2014/main" id="{B7C76BB4-912E-F6A5-1FD9-7D5056704C81}"/>
                </a:ext>
              </a:extLst>
            </p:cNvPr>
            <p:cNvSpPr txBox="1"/>
            <p:nvPr/>
          </p:nvSpPr>
          <p:spPr>
            <a:xfrm>
              <a:off x="4832589" y="346684"/>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7" name="文字方塊 296">
              <a:extLst>
                <a:ext uri="{FF2B5EF4-FFF2-40B4-BE49-F238E27FC236}">
                  <a16:creationId xmlns:a16="http://schemas.microsoft.com/office/drawing/2014/main" id="{C13A34A4-7404-0C18-DD40-9C50FBEFC76E}"/>
                </a:ext>
              </a:extLst>
            </p:cNvPr>
            <p:cNvSpPr txBox="1"/>
            <p:nvPr/>
          </p:nvSpPr>
          <p:spPr>
            <a:xfrm>
              <a:off x="5343549" y="42257"/>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8" name="文字方塊 297">
              <a:extLst>
                <a:ext uri="{FF2B5EF4-FFF2-40B4-BE49-F238E27FC236}">
                  <a16:creationId xmlns:a16="http://schemas.microsoft.com/office/drawing/2014/main" id="{54A85822-10E8-E4BA-B0FD-CACF28EF1721}"/>
                </a:ext>
              </a:extLst>
            </p:cNvPr>
            <p:cNvSpPr txBox="1"/>
            <p:nvPr/>
          </p:nvSpPr>
          <p:spPr>
            <a:xfrm>
              <a:off x="6620954" y="-52906"/>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E272C4E1-BB0D-9287-A110-AD7B9EDE318D}"/>
              </a:ext>
            </a:extLst>
          </p:cNvPr>
          <p:cNvSpPr>
            <a:spLocks noGrp="1"/>
          </p:cNvSpPr>
          <p:nvPr>
            <p:ph type="sldNum" sz="quarter" idx="12"/>
          </p:nvPr>
        </p:nvSpPr>
        <p:spPr>
          <a:xfrm>
            <a:off x="7086600" y="6492875"/>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209DCC-ED9F-024B-990E-CF997EE564B3}" type="slidenum">
              <a:rPr kumimoji="1" lang="zh-TW" altLang="en-US" sz="1200" b="0" i="0" u="none" strike="noStrike" kern="1200" cap="none" spc="0" normalizeH="0" baseline="0" noProof="0" smtClean="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1" lang="zh-TW" altLang="en-US" sz="1200" b="0" i="0" u="none" strike="noStrike" kern="1200" cap="none" spc="0" normalizeH="0" baseline="0" noProof="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8E092561-3C19-1584-1F87-ABE803E2981E}"/>
              </a:ext>
            </a:extLst>
          </p:cNvPr>
          <p:cNvSpPr>
            <a:spLocks noGrp="1"/>
          </p:cNvSpPr>
          <p:nvPr>
            <p:ph type="title"/>
          </p:nvPr>
        </p:nvSpPr>
        <p:spPr>
          <a:xfrm>
            <a:off x="-20822" y="-2436"/>
            <a:ext cx="3949921" cy="336600"/>
          </a:xfrm>
        </p:spPr>
        <p:txBody>
          <a:bodyPr>
            <a:noAutofit/>
          </a:bodyPr>
          <a:lstStyle/>
          <a:p>
            <a:r>
              <a:rPr lang="en-US" altLang="zh-TW" sz="1800" b="1" dirty="0">
                <a:latin typeface="Times New Roman" panose="02020603050405020304" pitchFamily="18" charset="0"/>
                <a:cs typeface="Times New Roman" panose="02020603050405020304" pitchFamily="18" charset="0"/>
              </a:rPr>
              <a:t>3.1.2 Inference Framework</a:t>
            </a:r>
            <a:endParaRPr lang="zh-TW" altLang="en-US" sz="1800" dirty="0"/>
          </a:p>
        </p:txBody>
      </p:sp>
      <p:sp>
        <p:nvSpPr>
          <p:cNvPr id="44" name="矩形 43">
            <a:extLst>
              <a:ext uri="{FF2B5EF4-FFF2-40B4-BE49-F238E27FC236}">
                <a16:creationId xmlns:a16="http://schemas.microsoft.com/office/drawing/2014/main" id="{2AEF1552-E704-7DE4-D34C-29B1A2F79F5D}"/>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6" name="矩形 45">
            <a:extLst>
              <a:ext uri="{FF2B5EF4-FFF2-40B4-BE49-F238E27FC236}">
                <a16:creationId xmlns:a16="http://schemas.microsoft.com/office/drawing/2014/main" id="{6656E529-8F0C-0CF5-7FE4-DE14ED74C02F}"/>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 name="矩形 49">
            <a:extLst>
              <a:ext uri="{FF2B5EF4-FFF2-40B4-BE49-F238E27FC236}">
                <a16:creationId xmlns:a16="http://schemas.microsoft.com/office/drawing/2014/main" id="{0E8D73DB-5128-DCF9-9B7F-D0E1BF8D9B76}"/>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 name="矩形 50">
            <a:extLst>
              <a:ext uri="{FF2B5EF4-FFF2-40B4-BE49-F238E27FC236}">
                <a16:creationId xmlns:a16="http://schemas.microsoft.com/office/drawing/2014/main" id="{F84D767B-4C6E-2538-B097-D65E43166FD3}"/>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CC7E44BD-E132-356E-435E-A1924A5473E9}"/>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p:txBody>
      </p:sp>
      <p:sp>
        <p:nvSpPr>
          <p:cNvPr id="55" name="矩形 54">
            <a:extLst>
              <a:ext uri="{FF2B5EF4-FFF2-40B4-BE49-F238E27FC236}">
                <a16:creationId xmlns:a16="http://schemas.microsoft.com/office/drawing/2014/main" id="{288527A4-C678-33E7-BCAD-5D469D00A202}"/>
              </a:ext>
            </a:extLst>
          </p:cNvPr>
          <p:cNvSpPr/>
          <p:nvPr/>
        </p:nvSpPr>
        <p:spPr>
          <a:xfrm>
            <a:off x="132420" y="378788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 name="矩形 58">
            <a:extLst>
              <a:ext uri="{FF2B5EF4-FFF2-40B4-BE49-F238E27FC236}">
                <a16:creationId xmlns:a16="http://schemas.microsoft.com/office/drawing/2014/main" id="{0834011C-5A62-1EFD-7A34-3F57022A4515}"/>
              </a:ext>
            </a:extLst>
          </p:cNvPr>
          <p:cNvSpPr/>
          <p:nvPr/>
        </p:nvSpPr>
        <p:spPr>
          <a:xfrm>
            <a:off x="450138" y="4408256"/>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0" name="矩形 59">
            <a:extLst>
              <a:ext uri="{FF2B5EF4-FFF2-40B4-BE49-F238E27FC236}">
                <a16:creationId xmlns:a16="http://schemas.microsoft.com/office/drawing/2014/main" id="{E19A1DF8-0918-62F7-F0E8-2C4A3FD3A9D7}"/>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1" name="矩形 60">
            <a:extLst>
              <a:ext uri="{FF2B5EF4-FFF2-40B4-BE49-F238E27FC236}">
                <a16:creationId xmlns:a16="http://schemas.microsoft.com/office/drawing/2014/main" id="{2BE7F24D-707F-73CA-FB03-4AF9A1774E75}"/>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SPPF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2" name="矩形 61">
            <a:extLst>
              <a:ext uri="{FF2B5EF4-FFF2-40B4-BE49-F238E27FC236}">
                <a16:creationId xmlns:a16="http://schemas.microsoft.com/office/drawing/2014/main" id="{3A82CE3D-F4F4-511F-BB80-2B2A0AC9EE1E}"/>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PSA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5BAF6DDD-236D-E15C-626E-1C04B1454940}"/>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1953F6FB-F99F-8807-29FE-B2A8BC597F1B}"/>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F920C1B2-5471-A367-20B7-7DE2C1A26343}"/>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6096E631-90F0-AC19-84B4-5CD506416021}"/>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EBE66828-DEB5-7D99-036D-E1CF5B60F843}"/>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A241E45B-6B25-B1CC-2B72-4C2F564F768D}"/>
              </a:ext>
            </a:extLst>
          </p:cNvPr>
          <p:cNvCxnSpPr>
            <a:cxnSpLocks/>
            <a:stCxn id="52" idx="2"/>
          </p:cNvCxnSpPr>
          <p:nvPr/>
        </p:nvCxnSpPr>
        <p:spPr>
          <a:xfrm>
            <a:off x="811343" y="3021650"/>
            <a:ext cx="2493" cy="20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2DEE4775-92E8-93FD-2812-C09FB5382360}"/>
              </a:ext>
            </a:extLst>
          </p:cNvPr>
          <p:cNvCxnSpPr>
            <a:cxnSpLocks/>
          </p:cNvCxnSpPr>
          <p:nvPr/>
        </p:nvCxnSpPr>
        <p:spPr>
          <a:xfrm>
            <a:off x="800378" y="3423069"/>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68D0CA3E-0A6F-7B0F-74EB-69E90AB5DAAE}"/>
              </a:ext>
            </a:extLst>
          </p:cNvPr>
          <p:cNvCxnSpPr>
            <a:cxnSpLocks/>
            <a:stCxn id="55" idx="2"/>
          </p:cNvCxnSpPr>
          <p:nvPr/>
        </p:nvCxnSpPr>
        <p:spPr>
          <a:xfrm flipH="1">
            <a:off x="813837" y="4143974"/>
            <a:ext cx="2583" cy="29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BA49C77A-B733-36EA-357E-AC315F7A5251}"/>
              </a:ext>
            </a:extLst>
          </p:cNvPr>
          <p:cNvCxnSpPr>
            <a:cxnSpLocks/>
            <a:stCxn id="59" idx="2"/>
            <a:endCxn id="60" idx="0"/>
          </p:cNvCxnSpPr>
          <p:nvPr/>
        </p:nvCxnSpPr>
        <p:spPr>
          <a:xfrm>
            <a:off x="813837" y="4629734"/>
            <a:ext cx="5129" cy="201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160CE7B7-A209-7E07-FC27-329F3C1143AB}"/>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E670C64D-A723-671F-11EB-1C4A3C09706D}"/>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EFC54520-FEB8-0E40-2C94-31ED91BEFBFA}"/>
              </a:ext>
            </a:extLst>
          </p:cNvPr>
          <p:cNvSpPr txBox="1"/>
          <p:nvPr/>
        </p:nvSpPr>
        <p:spPr>
          <a:xfrm>
            <a:off x="813078" y="423173"/>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640x640x3c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7" name="文字方塊 116">
            <a:extLst>
              <a:ext uri="{FF2B5EF4-FFF2-40B4-BE49-F238E27FC236}">
                <a16:creationId xmlns:a16="http://schemas.microsoft.com/office/drawing/2014/main" id="{2E3D9B66-7B24-E3D0-38C7-F479F32E3A39}"/>
              </a:ext>
            </a:extLst>
          </p:cNvPr>
          <p:cNvSpPr txBox="1"/>
          <p:nvPr/>
        </p:nvSpPr>
        <p:spPr>
          <a:xfrm>
            <a:off x="800378" y="94132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320x320x64c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8" name="文字方塊 117">
            <a:extLst>
              <a:ext uri="{FF2B5EF4-FFF2-40B4-BE49-F238E27FC236}">
                <a16:creationId xmlns:a16="http://schemas.microsoft.com/office/drawing/2014/main" id="{8EA2C8B3-021C-6B74-3BB3-197BEA34ECE7}"/>
              </a:ext>
            </a:extLst>
          </p:cNvPr>
          <p:cNvSpPr txBox="1"/>
          <p:nvPr/>
        </p:nvSpPr>
        <p:spPr>
          <a:xfrm>
            <a:off x="813078" y="144457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9" name="文字方塊 118">
            <a:extLst>
              <a:ext uri="{FF2B5EF4-FFF2-40B4-BE49-F238E27FC236}">
                <a16:creationId xmlns:a16="http://schemas.microsoft.com/office/drawing/2014/main" id="{47F816EE-E7AD-6A57-2B96-CF8053986A05}"/>
              </a:ext>
            </a:extLst>
          </p:cNvPr>
          <p:cNvSpPr txBox="1"/>
          <p:nvPr/>
        </p:nvSpPr>
        <p:spPr>
          <a:xfrm>
            <a:off x="813078" y="197095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0" name="文字方塊 119">
            <a:extLst>
              <a:ext uri="{FF2B5EF4-FFF2-40B4-BE49-F238E27FC236}">
                <a16:creationId xmlns:a16="http://schemas.microsoft.com/office/drawing/2014/main" id="{B3B7CF2B-8AEC-8706-9AA1-30529B7A0421}"/>
              </a:ext>
            </a:extLst>
          </p:cNvPr>
          <p:cNvSpPr txBox="1"/>
          <p:nvPr/>
        </p:nvSpPr>
        <p:spPr>
          <a:xfrm>
            <a:off x="813078" y="24730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1" name="文字方塊 120">
            <a:extLst>
              <a:ext uri="{FF2B5EF4-FFF2-40B4-BE49-F238E27FC236}">
                <a16:creationId xmlns:a16="http://schemas.microsoft.com/office/drawing/2014/main" id="{8C6441B6-C95C-DB81-8517-4652D663E736}"/>
              </a:ext>
            </a:extLst>
          </p:cNvPr>
          <p:cNvSpPr txBox="1"/>
          <p:nvPr/>
        </p:nvSpPr>
        <p:spPr>
          <a:xfrm>
            <a:off x="813078" y="301225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2" name="文字方塊 121">
            <a:extLst>
              <a:ext uri="{FF2B5EF4-FFF2-40B4-BE49-F238E27FC236}">
                <a16:creationId xmlns:a16="http://schemas.microsoft.com/office/drawing/2014/main" id="{48020ABD-CDFA-9ECA-5745-AC60919C6E84}"/>
              </a:ext>
            </a:extLst>
          </p:cNvPr>
          <p:cNvSpPr txBox="1"/>
          <p:nvPr/>
        </p:nvSpPr>
        <p:spPr>
          <a:xfrm>
            <a:off x="977995" y="360833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3" name="文字方塊 122">
            <a:extLst>
              <a:ext uri="{FF2B5EF4-FFF2-40B4-BE49-F238E27FC236}">
                <a16:creationId xmlns:a16="http://schemas.microsoft.com/office/drawing/2014/main" id="{3C5D08AC-41E3-4446-F2C8-20135AD5AD80}"/>
              </a:ext>
            </a:extLst>
          </p:cNvPr>
          <p:cNvSpPr txBox="1"/>
          <p:nvPr/>
        </p:nvSpPr>
        <p:spPr>
          <a:xfrm>
            <a:off x="772854" y="424416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4" name="文字方塊 123">
            <a:extLst>
              <a:ext uri="{FF2B5EF4-FFF2-40B4-BE49-F238E27FC236}">
                <a16:creationId xmlns:a16="http://schemas.microsoft.com/office/drawing/2014/main" id="{8CE3259B-A335-B9C0-54C3-753A26CA9332}"/>
              </a:ext>
            </a:extLst>
          </p:cNvPr>
          <p:cNvSpPr txBox="1"/>
          <p:nvPr/>
        </p:nvSpPr>
        <p:spPr>
          <a:xfrm>
            <a:off x="806728" y="462894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CE66EA86-3BCF-6CCB-2C1D-AA5A83B619D0}"/>
              </a:ext>
            </a:extLst>
          </p:cNvPr>
          <p:cNvSpPr txBox="1"/>
          <p:nvPr/>
        </p:nvSpPr>
        <p:spPr>
          <a:xfrm>
            <a:off x="813078" y="516929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7" name="文字方塊 126">
            <a:extLst>
              <a:ext uri="{FF2B5EF4-FFF2-40B4-BE49-F238E27FC236}">
                <a16:creationId xmlns:a16="http://schemas.microsoft.com/office/drawing/2014/main" id="{0ED69E37-A3FE-1BE1-51F8-BD16E7ED9F9D}"/>
              </a:ext>
            </a:extLst>
          </p:cNvPr>
          <p:cNvSpPr txBox="1"/>
          <p:nvPr/>
        </p:nvSpPr>
        <p:spPr>
          <a:xfrm>
            <a:off x="813078" y="569440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8" name="文字方塊 127">
            <a:extLst>
              <a:ext uri="{FF2B5EF4-FFF2-40B4-BE49-F238E27FC236}">
                <a16:creationId xmlns:a16="http://schemas.microsoft.com/office/drawing/2014/main" id="{50A50153-7EFE-A396-17FA-187DBD79AC70}"/>
              </a:ext>
            </a:extLst>
          </p:cNvPr>
          <p:cNvSpPr txBox="1"/>
          <p:nvPr/>
        </p:nvSpPr>
        <p:spPr>
          <a:xfrm>
            <a:off x="813078" y="621491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BFA19154-1361-5763-0C1F-7E026F3DE465}"/>
              </a:ext>
            </a:extLst>
          </p:cNvPr>
          <p:cNvCxnSpPr>
            <a:cxnSpLocks/>
            <a:stCxn id="55" idx="3"/>
            <a:endCxn id="73" idx="2"/>
          </p:cNvCxnSpPr>
          <p:nvPr/>
        </p:nvCxnSpPr>
        <p:spPr>
          <a:xfrm flipV="1">
            <a:off x="1500420" y="3964101"/>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5F16E15C-7986-1517-A077-CA00A3708143}"/>
              </a:ext>
            </a:extLst>
          </p:cNvPr>
          <p:cNvSpPr/>
          <p:nvPr/>
        </p:nvSpPr>
        <p:spPr>
          <a:xfrm>
            <a:off x="1875968" y="650801"/>
            <a:ext cx="780664" cy="356086"/>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Concat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1" name="矩形 140">
            <a:extLst>
              <a:ext uri="{FF2B5EF4-FFF2-40B4-BE49-F238E27FC236}">
                <a16:creationId xmlns:a16="http://schemas.microsoft.com/office/drawing/2014/main" id="{B64388D0-90F2-E112-3D6D-D1044C2CC83F}"/>
              </a:ext>
            </a:extLst>
          </p:cNvPr>
          <p:cNvSpPr/>
          <p:nvPr/>
        </p:nvSpPr>
        <p:spPr>
          <a:xfrm>
            <a:off x="2310877" y="3778372"/>
            <a:ext cx="1065322"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3" name="矩形 142">
            <a:extLst>
              <a:ext uri="{FF2B5EF4-FFF2-40B4-BE49-F238E27FC236}">
                <a16:creationId xmlns:a16="http://schemas.microsoft.com/office/drawing/2014/main" id="{E3790556-0F0F-F689-F156-DDF1135C49BB}"/>
              </a:ext>
            </a:extLst>
          </p:cNvPr>
          <p:cNvSpPr/>
          <p:nvPr/>
        </p:nvSpPr>
        <p:spPr>
          <a:xfrm>
            <a:off x="2309018" y="3219795"/>
            <a:ext cx="734868" cy="236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4" name="矩形 143">
            <a:extLst>
              <a:ext uri="{FF2B5EF4-FFF2-40B4-BE49-F238E27FC236}">
                <a16:creationId xmlns:a16="http://schemas.microsoft.com/office/drawing/2014/main" id="{E635640B-5301-07D2-D314-09B277191F49}"/>
              </a:ext>
            </a:extLst>
          </p:cNvPr>
          <p:cNvSpPr/>
          <p:nvPr/>
        </p:nvSpPr>
        <p:spPr>
          <a:xfrm>
            <a:off x="2289198" y="4416823"/>
            <a:ext cx="734868" cy="21329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CDD36E3E-DE1A-BF42-5FAE-5A81E88370BE}"/>
              </a:ext>
            </a:extLst>
          </p:cNvPr>
          <p:cNvCxnSpPr>
            <a:cxnSpLocks/>
          </p:cNvCxnSpPr>
          <p:nvPr/>
        </p:nvCxnSpPr>
        <p:spPr>
          <a:xfrm flipV="1">
            <a:off x="2010472" y="2899185"/>
            <a:ext cx="0" cy="440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8950D1D7-0E91-CED8-C209-BDF8C1C90331}"/>
              </a:ext>
            </a:extLst>
          </p:cNvPr>
          <p:cNvCxnSpPr>
            <a:cxnSpLocks/>
          </p:cNvCxnSpPr>
          <p:nvPr/>
        </p:nvCxnSpPr>
        <p:spPr>
          <a:xfrm flipH="1" flipV="1">
            <a:off x="2367210" y="3446337"/>
            <a:ext cx="0" cy="32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AF2DCDD9-194B-329D-3751-CD425C3772B1}"/>
              </a:ext>
            </a:extLst>
          </p:cNvPr>
          <p:cNvCxnSpPr>
            <a:cxnSpLocks/>
          </p:cNvCxnSpPr>
          <p:nvPr/>
        </p:nvCxnSpPr>
        <p:spPr>
          <a:xfrm>
            <a:off x="2092600" y="3966343"/>
            <a:ext cx="2548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2FBC8477-67D7-570E-F29E-4A67FF47CA7D}"/>
              </a:ext>
            </a:extLst>
          </p:cNvPr>
          <p:cNvCxnSpPr>
            <a:cxnSpLocks/>
          </p:cNvCxnSpPr>
          <p:nvPr/>
        </p:nvCxnSpPr>
        <p:spPr>
          <a:xfrm flipV="1">
            <a:off x="2010472" y="4007222"/>
            <a:ext cx="6429"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B69C8AAD-C1F1-6CE9-A7BC-78DE6D54BC57}"/>
              </a:ext>
            </a:extLst>
          </p:cNvPr>
          <p:cNvCxnSpPr>
            <a:cxnSpLocks/>
            <a:stCxn id="62" idx="3"/>
          </p:cNvCxnSpPr>
          <p:nvPr/>
        </p:nvCxnSpPr>
        <p:spPr>
          <a:xfrm>
            <a:off x="1509310" y="6053509"/>
            <a:ext cx="21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3E12DF6C-5A7C-531D-D127-DEFBEFE31E62}"/>
              </a:ext>
            </a:extLst>
          </p:cNvPr>
          <p:cNvCxnSpPr>
            <a:cxnSpLocks/>
          </p:cNvCxnSpPr>
          <p:nvPr/>
        </p:nvCxnSpPr>
        <p:spPr>
          <a:xfrm flipH="1" flipV="1">
            <a:off x="2367210" y="4628945"/>
            <a:ext cx="0" cy="140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74351A1F-92F6-FB2C-26B5-0503979886F3}"/>
              </a:ext>
            </a:extLst>
          </p:cNvPr>
          <p:cNvSpPr/>
          <p:nvPr/>
        </p:nvSpPr>
        <p:spPr>
          <a:xfrm>
            <a:off x="3899109" y="3091188"/>
            <a:ext cx="1103368"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9" name="矩形 168">
            <a:extLst>
              <a:ext uri="{FF2B5EF4-FFF2-40B4-BE49-F238E27FC236}">
                <a16:creationId xmlns:a16="http://schemas.microsoft.com/office/drawing/2014/main" id="{8E233C22-C246-719B-33CA-7CDFF8AE6D46}"/>
              </a:ext>
            </a:extLst>
          </p:cNvPr>
          <p:cNvSpPr/>
          <p:nvPr/>
        </p:nvSpPr>
        <p:spPr>
          <a:xfrm>
            <a:off x="3899109" y="3783661"/>
            <a:ext cx="1111839"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0" name="矩形 169">
            <a:extLst>
              <a:ext uri="{FF2B5EF4-FFF2-40B4-BE49-F238E27FC236}">
                <a16:creationId xmlns:a16="http://schemas.microsoft.com/office/drawing/2014/main" id="{00ED1B5F-ECC8-E64E-B034-1B63D02EBC9D}"/>
              </a:ext>
            </a:extLst>
          </p:cNvPr>
          <p:cNvSpPr/>
          <p:nvPr/>
        </p:nvSpPr>
        <p:spPr>
          <a:xfrm>
            <a:off x="3875697" y="4279180"/>
            <a:ext cx="1135251"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2" name="直線單箭頭接點 181">
            <a:extLst>
              <a:ext uri="{FF2B5EF4-FFF2-40B4-BE49-F238E27FC236}">
                <a16:creationId xmlns:a16="http://schemas.microsoft.com/office/drawing/2014/main" id="{D73E4C79-7696-FC84-436E-0FC659B52A9E}"/>
              </a:ext>
            </a:extLst>
          </p:cNvPr>
          <p:cNvCxnSpPr>
            <a:cxnSpLocks/>
          </p:cNvCxnSpPr>
          <p:nvPr/>
        </p:nvCxnSpPr>
        <p:spPr>
          <a:xfrm>
            <a:off x="4449125" y="2861015"/>
            <a:ext cx="0" cy="252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705B5EEB-FFDB-F74C-724A-A0E6F18879B2}"/>
              </a:ext>
            </a:extLst>
          </p:cNvPr>
          <p:cNvCxnSpPr>
            <a:cxnSpLocks/>
          </p:cNvCxnSpPr>
          <p:nvPr/>
        </p:nvCxnSpPr>
        <p:spPr>
          <a:xfrm flipH="1">
            <a:off x="3691182" y="3195958"/>
            <a:ext cx="0" cy="68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141C44DF-8E6C-88F9-2FD9-223C0BB698F7}"/>
              </a:ext>
            </a:extLst>
          </p:cNvPr>
          <p:cNvCxnSpPr>
            <a:cxnSpLocks/>
          </p:cNvCxnSpPr>
          <p:nvPr/>
        </p:nvCxnSpPr>
        <p:spPr>
          <a:xfrm>
            <a:off x="3773893" y="3969571"/>
            <a:ext cx="267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FC9327EA-3F56-05FA-3C90-9E38C83E02F6}"/>
              </a:ext>
            </a:extLst>
          </p:cNvPr>
          <p:cNvCxnSpPr>
            <a:cxnSpLocks/>
          </p:cNvCxnSpPr>
          <p:nvPr/>
        </p:nvCxnSpPr>
        <p:spPr>
          <a:xfrm>
            <a:off x="3691182" y="4457223"/>
            <a:ext cx="0" cy="151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2C894037-FDC1-BCD7-35F5-FB95699DA84C}"/>
              </a:ext>
            </a:extLst>
          </p:cNvPr>
          <p:cNvCxnSpPr>
            <a:cxnSpLocks/>
          </p:cNvCxnSpPr>
          <p:nvPr/>
        </p:nvCxnSpPr>
        <p:spPr>
          <a:xfrm flipV="1">
            <a:off x="3773893" y="6043040"/>
            <a:ext cx="216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5633C995-FFF2-FF76-BD53-63E3A243F49F}"/>
              </a:ext>
            </a:extLst>
          </p:cNvPr>
          <p:cNvSpPr/>
          <p:nvPr/>
        </p:nvSpPr>
        <p:spPr>
          <a:xfrm>
            <a:off x="3990021" y="5878153"/>
            <a:ext cx="1020925"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08" name="直線接點 207">
            <a:extLst>
              <a:ext uri="{FF2B5EF4-FFF2-40B4-BE49-F238E27FC236}">
                <a16:creationId xmlns:a16="http://schemas.microsoft.com/office/drawing/2014/main" id="{505E36FE-CD01-F3C0-E973-FDF6F7C04399}"/>
              </a:ext>
            </a:extLst>
          </p:cNvPr>
          <p:cNvCxnSpPr>
            <a:cxnSpLocks/>
          </p:cNvCxnSpPr>
          <p:nvPr/>
        </p:nvCxnSpPr>
        <p:spPr>
          <a:xfrm flipH="1">
            <a:off x="3327223" y="2861016"/>
            <a:ext cx="190800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A5431E3E-1F45-0A63-46C7-FC9995925474}"/>
              </a:ext>
            </a:extLst>
          </p:cNvPr>
          <p:cNvCxnSpPr>
            <a:cxnSpLocks/>
          </p:cNvCxnSpPr>
          <p:nvPr/>
        </p:nvCxnSpPr>
        <p:spPr>
          <a:xfrm flipH="1" flipV="1">
            <a:off x="5220088" y="2101427"/>
            <a:ext cx="6350" cy="1037354"/>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B6754E01-FA38-2A1B-6ECF-A08176A6DE0A}"/>
              </a:ext>
            </a:extLst>
          </p:cNvPr>
          <p:cNvCxnSpPr>
            <a:cxnSpLocks/>
          </p:cNvCxnSpPr>
          <p:nvPr/>
        </p:nvCxnSpPr>
        <p:spPr>
          <a:xfrm>
            <a:off x="5226438" y="2599530"/>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3ECA33D6-11CC-3E6E-CD80-33E71B833476}"/>
              </a:ext>
            </a:extLst>
          </p:cNvPr>
          <p:cNvSpPr/>
          <p:nvPr/>
        </p:nvSpPr>
        <p:spPr>
          <a:xfrm>
            <a:off x="5567762" y="2400019"/>
            <a:ext cx="1185462"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0" name="矩形 229">
            <a:extLst>
              <a:ext uri="{FF2B5EF4-FFF2-40B4-BE49-F238E27FC236}">
                <a16:creationId xmlns:a16="http://schemas.microsoft.com/office/drawing/2014/main" id="{1E0F0856-BA76-A84E-6992-39D545C9F859}"/>
              </a:ext>
            </a:extLst>
          </p:cNvPr>
          <p:cNvSpPr/>
          <p:nvPr/>
        </p:nvSpPr>
        <p:spPr>
          <a:xfrm>
            <a:off x="5567762" y="2936179"/>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D22A667A-EC3D-7F56-8E79-32FF5D8B26AF}"/>
              </a:ext>
            </a:extLst>
          </p:cNvPr>
          <p:cNvCxnSpPr>
            <a:cxnSpLocks/>
          </p:cNvCxnSpPr>
          <p:nvPr/>
        </p:nvCxnSpPr>
        <p:spPr>
          <a:xfrm>
            <a:off x="5220088" y="312125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F49B5049-F4E2-A582-8854-0B85FD0F5229}"/>
              </a:ext>
            </a:extLst>
          </p:cNvPr>
          <p:cNvCxnSpPr>
            <a:cxnSpLocks/>
          </p:cNvCxnSpPr>
          <p:nvPr/>
        </p:nvCxnSpPr>
        <p:spPr>
          <a:xfrm flipV="1">
            <a:off x="5226438" y="3702909"/>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2252495F-50BB-21AF-6BC0-C683F02EEDF5}"/>
              </a:ext>
            </a:extLst>
          </p:cNvPr>
          <p:cNvCxnSpPr>
            <a:cxnSpLocks/>
          </p:cNvCxnSpPr>
          <p:nvPr/>
        </p:nvCxnSpPr>
        <p:spPr>
          <a:xfrm>
            <a:off x="5226438" y="370630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4126C403-D587-8AAE-CD5F-C1AF00C809C8}"/>
              </a:ext>
            </a:extLst>
          </p:cNvPr>
          <p:cNvSpPr/>
          <p:nvPr/>
        </p:nvSpPr>
        <p:spPr>
          <a:xfrm>
            <a:off x="5567762" y="350679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6" name="矩形 235">
            <a:extLst>
              <a:ext uri="{FF2B5EF4-FFF2-40B4-BE49-F238E27FC236}">
                <a16:creationId xmlns:a16="http://schemas.microsoft.com/office/drawing/2014/main" id="{DCD763AE-9219-044A-9452-37462895A7B2}"/>
              </a:ext>
            </a:extLst>
          </p:cNvPr>
          <p:cNvSpPr/>
          <p:nvPr/>
        </p:nvSpPr>
        <p:spPr>
          <a:xfrm>
            <a:off x="5567762" y="404295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A75F0FEA-5497-D6AA-3B44-9EE074ADB43C}"/>
              </a:ext>
            </a:extLst>
          </p:cNvPr>
          <p:cNvCxnSpPr>
            <a:cxnSpLocks/>
          </p:cNvCxnSpPr>
          <p:nvPr/>
        </p:nvCxnSpPr>
        <p:spPr>
          <a:xfrm>
            <a:off x="5220088" y="4228023"/>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86FB5C31-BC97-81B4-7299-6926232C026A}"/>
              </a:ext>
            </a:extLst>
          </p:cNvPr>
          <p:cNvCxnSpPr>
            <a:cxnSpLocks/>
            <a:endCxn id="169" idx="3"/>
          </p:cNvCxnSpPr>
          <p:nvPr/>
        </p:nvCxnSpPr>
        <p:spPr>
          <a:xfrm flipH="1">
            <a:off x="5010948" y="3961704"/>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1A22C2B4-47A2-A9DB-2C56-DF66D3F39FFA}"/>
              </a:ext>
            </a:extLst>
          </p:cNvPr>
          <p:cNvCxnSpPr>
            <a:cxnSpLocks/>
          </p:cNvCxnSpPr>
          <p:nvPr/>
        </p:nvCxnSpPr>
        <p:spPr>
          <a:xfrm>
            <a:off x="5072678" y="6056586"/>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B53FC976-2A0A-8C03-505B-12B810BEB7AB}"/>
              </a:ext>
            </a:extLst>
          </p:cNvPr>
          <p:cNvCxnSpPr>
            <a:cxnSpLocks/>
          </p:cNvCxnSpPr>
          <p:nvPr/>
        </p:nvCxnSpPr>
        <p:spPr>
          <a:xfrm flipV="1">
            <a:off x="5226438" y="579837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EC4EEF30-7630-57A8-5C58-9DC3CB62139E}"/>
              </a:ext>
            </a:extLst>
          </p:cNvPr>
          <p:cNvCxnSpPr>
            <a:cxnSpLocks/>
          </p:cNvCxnSpPr>
          <p:nvPr/>
        </p:nvCxnSpPr>
        <p:spPr>
          <a:xfrm>
            <a:off x="5226438" y="580600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9D823AE7-C68A-654B-B49E-C5E10A56BED2}"/>
              </a:ext>
            </a:extLst>
          </p:cNvPr>
          <p:cNvSpPr/>
          <p:nvPr/>
        </p:nvSpPr>
        <p:spPr>
          <a:xfrm>
            <a:off x="5567762" y="5606490"/>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2" name="矩形 251">
            <a:extLst>
              <a:ext uri="{FF2B5EF4-FFF2-40B4-BE49-F238E27FC236}">
                <a16:creationId xmlns:a16="http://schemas.microsoft.com/office/drawing/2014/main" id="{EC457A38-13DF-07A6-6BDB-25F26B793952}"/>
              </a:ext>
            </a:extLst>
          </p:cNvPr>
          <p:cNvSpPr/>
          <p:nvPr/>
        </p:nvSpPr>
        <p:spPr>
          <a:xfrm>
            <a:off x="5567762" y="6104550"/>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67B5210E-B555-25FB-2177-4520CC559124}"/>
              </a:ext>
            </a:extLst>
          </p:cNvPr>
          <p:cNvCxnSpPr>
            <a:cxnSpLocks/>
          </p:cNvCxnSpPr>
          <p:nvPr/>
        </p:nvCxnSpPr>
        <p:spPr>
          <a:xfrm>
            <a:off x="5220088" y="632772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91D22DB7-9063-3603-E18F-F3166E2A7603}"/>
              </a:ext>
            </a:extLst>
          </p:cNvPr>
          <p:cNvSpPr txBox="1"/>
          <p:nvPr/>
        </p:nvSpPr>
        <p:spPr>
          <a:xfrm>
            <a:off x="1974354" y="466946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 name="文字方塊 255">
            <a:extLst>
              <a:ext uri="{FF2B5EF4-FFF2-40B4-BE49-F238E27FC236}">
                <a16:creationId xmlns:a16="http://schemas.microsoft.com/office/drawing/2014/main" id="{6B9B87A7-7FD8-FD68-0B6F-DDF2C2EE3E86}"/>
              </a:ext>
            </a:extLst>
          </p:cNvPr>
          <p:cNvSpPr txBox="1"/>
          <p:nvPr/>
        </p:nvSpPr>
        <p:spPr>
          <a:xfrm>
            <a:off x="1939764" y="4356781"/>
            <a:ext cx="92113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7" name="文字方塊 256">
            <a:extLst>
              <a:ext uri="{FF2B5EF4-FFF2-40B4-BE49-F238E27FC236}">
                <a16:creationId xmlns:a16="http://schemas.microsoft.com/office/drawing/2014/main" id="{1D816EA4-4818-AEB8-27B5-FE23EA5693DE}"/>
              </a:ext>
            </a:extLst>
          </p:cNvPr>
          <p:cNvSpPr txBox="1"/>
          <p:nvPr/>
        </p:nvSpPr>
        <p:spPr>
          <a:xfrm>
            <a:off x="2047096" y="3777770"/>
            <a:ext cx="74450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8" name="文字方塊 257">
            <a:extLst>
              <a:ext uri="{FF2B5EF4-FFF2-40B4-BE49-F238E27FC236}">
                <a16:creationId xmlns:a16="http://schemas.microsoft.com/office/drawing/2014/main" id="{A645EBD5-0454-0D78-3D8E-A06772036FF7}"/>
              </a:ext>
            </a:extLst>
          </p:cNvPr>
          <p:cNvSpPr txBox="1"/>
          <p:nvPr/>
        </p:nvSpPr>
        <p:spPr>
          <a:xfrm>
            <a:off x="2334588" y="35930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9" name="文字方塊 258">
            <a:extLst>
              <a:ext uri="{FF2B5EF4-FFF2-40B4-BE49-F238E27FC236}">
                <a16:creationId xmlns:a16="http://schemas.microsoft.com/office/drawing/2014/main" id="{B819E11A-2D7D-7CF0-B8BF-3E35782CE598}"/>
              </a:ext>
            </a:extLst>
          </p:cNvPr>
          <p:cNvSpPr txBox="1"/>
          <p:nvPr/>
        </p:nvSpPr>
        <p:spPr>
          <a:xfrm>
            <a:off x="1932618" y="317285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0" name="文字方塊 259">
            <a:extLst>
              <a:ext uri="{FF2B5EF4-FFF2-40B4-BE49-F238E27FC236}">
                <a16:creationId xmlns:a16="http://schemas.microsoft.com/office/drawing/2014/main" id="{0C184361-A1DB-7428-2A07-55E7B0E3FA60}"/>
              </a:ext>
            </a:extLst>
          </p:cNvPr>
          <p:cNvSpPr txBox="1"/>
          <p:nvPr/>
        </p:nvSpPr>
        <p:spPr>
          <a:xfrm>
            <a:off x="4435848" y="282052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9E682E65-FB09-6892-86DD-EEC27ACC0BEB}"/>
              </a:ext>
            </a:extLst>
          </p:cNvPr>
          <p:cNvCxnSpPr>
            <a:cxnSpLocks/>
          </p:cNvCxnSpPr>
          <p:nvPr/>
        </p:nvCxnSpPr>
        <p:spPr>
          <a:xfrm flipV="1">
            <a:off x="3354826" y="3969571"/>
            <a:ext cx="3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E79B063F-5BC5-595D-AE1A-2299A832F19F}"/>
              </a:ext>
            </a:extLst>
          </p:cNvPr>
          <p:cNvSpPr txBox="1"/>
          <p:nvPr/>
        </p:nvSpPr>
        <p:spPr>
          <a:xfrm>
            <a:off x="2879657" y="583998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4" name="文字方塊 263">
            <a:extLst>
              <a:ext uri="{FF2B5EF4-FFF2-40B4-BE49-F238E27FC236}">
                <a16:creationId xmlns:a16="http://schemas.microsoft.com/office/drawing/2014/main" id="{5F91F1E9-0ABD-3808-5C1E-1D4E85F71DAC}"/>
              </a:ext>
            </a:extLst>
          </p:cNvPr>
          <p:cNvSpPr txBox="1"/>
          <p:nvPr/>
        </p:nvSpPr>
        <p:spPr>
          <a:xfrm>
            <a:off x="3734619" y="5854854"/>
            <a:ext cx="81256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04D06082-3C5F-DDD7-DD1A-4C3C17C3495B}"/>
              </a:ext>
            </a:extLst>
          </p:cNvPr>
          <p:cNvCxnSpPr>
            <a:cxnSpLocks/>
            <a:stCxn id="169" idx="2"/>
          </p:cNvCxnSpPr>
          <p:nvPr/>
        </p:nvCxnSpPr>
        <p:spPr>
          <a:xfrm>
            <a:off x="4455029" y="4139747"/>
            <a:ext cx="0" cy="207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512943CD-581F-36A2-5A2A-CE6E8EF6B72F}"/>
              </a:ext>
            </a:extLst>
          </p:cNvPr>
          <p:cNvSpPr txBox="1"/>
          <p:nvPr/>
        </p:nvSpPr>
        <p:spPr>
          <a:xfrm>
            <a:off x="3286571" y="264761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0" name="文字方塊 269">
            <a:extLst>
              <a:ext uri="{FF2B5EF4-FFF2-40B4-BE49-F238E27FC236}">
                <a16:creationId xmlns:a16="http://schemas.microsoft.com/office/drawing/2014/main" id="{17F0C903-EB7C-33D7-4393-F485F39C838F}"/>
              </a:ext>
            </a:extLst>
          </p:cNvPr>
          <p:cNvSpPr txBox="1"/>
          <p:nvPr/>
        </p:nvSpPr>
        <p:spPr>
          <a:xfrm>
            <a:off x="3626732" y="343828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1" name="文字方塊 270">
            <a:extLst>
              <a:ext uri="{FF2B5EF4-FFF2-40B4-BE49-F238E27FC236}">
                <a16:creationId xmlns:a16="http://schemas.microsoft.com/office/drawing/2014/main" id="{EA371B00-D6EF-7B5E-608A-6209AC74864F}"/>
              </a:ext>
            </a:extLst>
          </p:cNvPr>
          <p:cNvSpPr txBox="1"/>
          <p:nvPr/>
        </p:nvSpPr>
        <p:spPr>
          <a:xfrm>
            <a:off x="3730881" y="3784499"/>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2" name="文字方塊 271">
            <a:extLst>
              <a:ext uri="{FF2B5EF4-FFF2-40B4-BE49-F238E27FC236}">
                <a16:creationId xmlns:a16="http://schemas.microsoft.com/office/drawing/2014/main" id="{7F8A71F5-EB09-B321-9BAF-26EDF124F00B}"/>
              </a:ext>
            </a:extLst>
          </p:cNvPr>
          <p:cNvSpPr txBox="1"/>
          <p:nvPr/>
        </p:nvSpPr>
        <p:spPr>
          <a:xfrm>
            <a:off x="4758304" y="37565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3" name="文字方塊 272">
            <a:extLst>
              <a:ext uri="{FF2B5EF4-FFF2-40B4-BE49-F238E27FC236}">
                <a16:creationId xmlns:a16="http://schemas.microsoft.com/office/drawing/2014/main" id="{7E17BD48-08A1-E828-0480-3842C5064673}"/>
              </a:ext>
            </a:extLst>
          </p:cNvPr>
          <p:cNvSpPr txBox="1"/>
          <p:nvPr/>
        </p:nvSpPr>
        <p:spPr>
          <a:xfrm>
            <a:off x="4436610" y="409385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4" name="文字方塊 273">
            <a:extLst>
              <a:ext uri="{FF2B5EF4-FFF2-40B4-BE49-F238E27FC236}">
                <a16:creationId xmlns:a16="http://schemas.microsoft.com/office/drawing/2014/main" id="{7914D75F-3974-DA9A-CAC8-1492DE86C819}"/>
              </a:ext>
            </a:extLst>
          </p:cNvPr>
          <p:cNvSpPr txBox="1"/>
          <p:nvPr/>
        </p:nvSpPr>
        <p:spPr>
          <a:xfrm>
            <a:off x="3642948" y="468283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5" name="文字方塊 274">
            <a:extLst>
              <a:ext uri="{FF2B5EF4-FFF2-40B4-BE49-F238E27FC236}">
                <a16:creationId xmlns:a16="http://schemas.microsoft.com/office/drawing/2014/main" id="{A9D1AD17-7FC0-AB5F-740A-55CF33CD231F}"/>
              </a:ext>
            </a:extLst>
          </p:cNvPr>
          <p:cNvSpPr txBox="1"/>
          <p:nvPr/>
        </p:nvSpPr>
        <p:spPr>
          <a:xfrm>
            <a:off x="3043886" y="3792048"/>
            <a:ext cx="73217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 name="矩形 275">
            <a:extLst>
              <a:ext uri="{FF2B5EF4-FFF2-40B4-BE49-F238E27FC236}">
                <a16:creationId xmlns:a16="http://schemas.microsoft.com/office/drawing/2014/main" id="{92F0871A-2A8D-F409-8064-C49481DF84FF}"/>
              </a:ext>
            </a:extLst>
          </p:cNvPr>
          <p:cNvSpPr/>
          <p:nvPr/>
        </p:nvSpPr>
        <p:spPr>
          <a:xfrm>
            <a:off x="2270598" y="2676740"/>
            <a:ext cx="1064645"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5791BF83-B8DA-2B58-A0C9-87C19AB51BF2}"/>
              </a:ext>
            </a:extLst>
          </p:cNvPr>
          <p:cNvCxnSpPr>
            <a:cxnSpLocks/>
            <a:endCxn id="276" idx="1"/>
          </p:cNvCxnSpPr>
          <p:nvPr/>
        </p:nvCxnSpPr>
        <p:spPr>
          <a:xfrm flipV="1">
            <a:off x="2099308" y="2854783"/>
            <a:ext cx="171290" cy="3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1A7724F1-1C37-3832-C0FE-9A5EE376523A}"/>
              </a:ext>
            </a:extLst>
          </p:cNvPr>
          <p:cNvSpPr txBox="1"/>
          <p:nvPr/>
        </p:nvSpPr>
        <p:spPr>
          <a:xfrm>
            <a:off x="2038353" y="26531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2" name="文字方塊 281">
            <a:extLst>
              <a:ext uri="{FF2B5EF4-FFF2-40B4-BE49-F238E27FC236}">
                <a16:creationId xmlns:a16="http://schemas.microsoft.com/office/drawing/2014/main" id="{3FF29917-20B4-CECA-ED54-0D40D84D012D}"/>
              </a:ext>
            </a:extLst>
          </p:cNvPr>
          <p:cNvSpPr txBox="1"/>
          <p:nvPr/>
        </p:nvSpPr>
        <p:spPr>
          <a:xfrm>
            <a:off x="1392008" y="2657695"/>
            <a:ext cx="7348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3" name="文字方塊 282">
            <a:extLst>
              <a:ext uri="{FF2B5EF4-FFF2-40B4-BE49-F238E27FC236}">
                <a16:creationId xmlns:a16="http://schemas.microsoft.com/office/drawing/2014/main" id="{C36360A7-114C-D008-2A0E-89714D1AE797}"/>
              </a:ext>
            </a:extLst>
          </p:cNvPr>
          <p:cNvSpPr txBox="1"/>
          <p:nvPr/>
        </p:nvSpPr>
        <p:spPr>
          <a:xfrm>
            <a:off x="1323160" y="3770697"/>
            <a:ext cx="72090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4" name="文字方塊 283">
            <a:extLst>
              <a:ext uri="{FF2B5EF4-FFF2-40B4-BE49-F238E27FC236}">
                <a16:creationId xmlns:a16="http://schemas.microsoft.com/office/drawing/2014/main" id="{FD91D377-6485-4987-3B2D-639921167BA4}"/>
              </a:ext>
            </a:extLst>
          </p:cNvPr>
          <p:cNvSpPr txBox="1"/>
          <p:nvPr/>
        </p:nvSpPr>
        <p:spPr>
          <a:xfrm>
            <a:off x="4765868" y="585342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8" name="矩形 287">
            <a:extLst>
              <a:ext uri="{FF2B5EF4-FFF2-40B4-BE49-F238E27FC236}">
                <a16:creationId xmlns:a16="http://schemas.microsoft.com/office/drawing/2014/main" id="{3037CE8E-0263-0D2C-789D-A914527B4372}"/>
              </a:ext>
            </a:extLst>
          </p:cNvPr>
          <p:cNvSpPr/>
          <p:nvPr/>
        </p:nvSpPr>
        <p:spPr>
          <a:xfrm>
            <a:off x="50174" y="292100"/>
            <a:ext cx="1684043" cy="656080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9" name="矩形 288">
            <a:extLst>
              <a:ext uri="{FF2B5EF4-FFF2-40B4-BE49-F238E27FC236}">
                <a16:creationId xmlns:a16="http://schemas.microsoft.com/office/drawing/2014/main" id="{FFD565A1-85EA-29A3-F82D-DC914B14B383}"/>
              </a:ext>
            </a:extLst>
          </p:cNvPr>
          <p:cNvSpPr/>
          <p:nvPr/>
        </p:nvSpPr>
        <p:spPr>
          <a:xfrm>
            <a:off x="1878161" y="1212029"/>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2" name="文字方塊 291">
            <a:extLst>
              <a:ext uri="{FF2B5EF4-FFF2-40B4-BE49-F238E27FC236}">
                <a16:creationId xmlns:a16="http://schemas.microsoft.com/office/drawing/2014/main" id="{4E0E3F5D-3ECB-F7A8-DD55-777DF935574A}"/>
              </a:ext>
            </a:extLst>
          </p:cNvPr>
          <p:cNvSpPr txBox="1"/>
          <p:nvPr/>
        </p:nvSpPr>
        <p:spPr>
          <a:xfrm>
            <a:off x="2165" y="255895"/>
            <a:ext cx="1500801"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Backbone-Feature Extraction</a:t>
            </a:r>
            <a:endPar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3" name="文字方塊 292">
            <a:extLst>
              <a:ext uri="{FF2B5EF4-FFF2-40B4-BE49-F238E27FC236}">
                <a16:creationId xmlns:a16="http://schemas.microsoft.com/office/drawing/2014/main" id="{C382115C-E924-B05A-0D2A-BCDA188B29D4}"/>
              </a:ext>
            </a:extLst>
          </p:cNvPr>
          <p:cNvSpPr txBox="1"/>
          <p:nvPr/>
        </p:nvSpPr>
        <p:spPr>
          <a:xfrm>
            <a:off x="1836665" y="1203742"/>
            <a:ext cx="2705769"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Neck-PAN (Path Aggregation Network)</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5" name="文字方塊 294">
            <a:extLst>
              <a:ext uri="{FF2B5EF4-FFF2-40B4-BE49-F238E27FC236}">
                <a16:creationId xmlns:a16="http://schemas.microsoft.com/office/drawing/2014/main" id="{8D730A64-BB73-C445-CE85-D72D5FF26070}"/>
              </a:ext>
            </a:extLst>
          </p:cNvPr>
          <p:cNvSpPr txBox="1"/>
          <p:nvPr/>
        </p:nvSpPr>
        <p:spPr>
          <a:xfrm>
            <a:off x="5110579" y="1172782"/>
            <a:ext cx="225020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Head</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5" name="矩形 334">
            <a:extLst>
              <a:ext uri="{FF2B5EF4-FFF2-40B4-BE49-F238E27FC236}">
                <a16:creationId xmlns:a16="http://schemas.microsoft.com/office/drawing/2014/main" id="{BAF1BDDF-B180-5CFB-D7F2-F3FAACAB2FF3}"/>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45" name="文字方塊 344">
            <a:extLst>
              <a:ext uri="{FF2B5EF4-FFF2-40B4-BE49-F238E27FC236}">
                <a16:creationId xmlns:a16="http://schemas.microsoft.com/office/drawing/2014/main" id="{D9F28AD9-0481-6653-DEEE-EA9E04462DD8}"/>
              </a:ext>
            </a:extLst>
          </p:cNvPr>
          <p:cNvSpPr txBox="1"/>
          <p:nvPr/>
        </p:nvSpPr>
        <p:spPr>
          <a:xfrm>
            <a:off x="7007612" y="1162803"/>
            <a:ext cx="227453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AF68BB41-26FB-4235-1E47-710883342A2D}"/>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59" name="接點: 肘形 358">
            <a:extLst>
              <a:ext uri="{FF2B5EF4-FFF2-40B4-BE49-F238E27FC236}">
                <a16:creationId xmlns:a16="http://schemas.microsoft.com/office/drawing/2014/main" id="{FF17FDB1-CEDE-BC40-6D70-7BBAAB9C9CCB}"/>
              </a:ext>
            </a:extLst>
          </p:cNvPr>
          <p:cNvCxnSpPr>
            <a:cxnSpLocks/>
            <a:stCxn id="229" idx="3"/>
            <a:endCxn id="230" idx="3"/>
          </p:cNvCxnSpPr>
          <p:nvPr/>
        </p:nvCxnSpPr>
        <p:spPr>
          <a:xfrm flipH="1">
            <a:off x="6753223" y="257806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BD06EC58-D0C1-5F4D-452F-2D98097CADD7}"/>
              </a:ext>
            </a:extLst>
          </p:cNvPr>
          <p:cNvCxnSpPr>
            <a:cxnSpLocks/>
          </p:cNvCxnSpPr>
          <p:nvPr/>
        </p:nvCxnSpPr>
        <p:spPr>
          <a:xfrm flipH="1">
            <a:off x="6751625" y="5744683"/>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4EF07C46-6225-A795-FEF2-61E5BE0AD5D2}"/>
              </a:ext>
            </a:extLst>
          </p:cNvPr>
          <p:cNvCxnSpPr>
            <a:cxnSpLocks/>
          </p:cNvCxnSpPr>
          <p:nvPr/>
        </p:nvCxnSpPr>
        <p:spPr>
          <a:xfrm flipH="1">
            <a:off x="6759573" y="370048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986674A5-8669-AFAE-9141-8FCE423411A6}"/>
              </a:ext>
            </a:extLst>
          </p:cNvPr>
          <p:cNvCxnSpPr/>
          <p:nvPr/>
        </p:nvCxnSpPr>
        <p:spPr>
          <a:xfrm>
            <a:off x="6975471" y="6032945"/>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81C97B2F-8662-B55C-E2A5-F28AD0657898}"/>
              </a:ext>
            </a:extLst>
          </p:cNvPr>
          <p:cNvCxnSpPr/>
          <p:nvPr/>
        </p:nvCxnSpPr>
        <p:spPr>
          <a:xfrm>
            <a:off x="7008407" y="3957222"/>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0EBCEDB6-FA80-3922-4182-2F39D06A8E5C}"/>
              </a:ext>
            </a:extLst>
          </p:cNvPr>
          <p:cNvCxnSpPr/>
          <p:nvPr/>
        </p:nvCxnSpPr>
        <p:spPr>
          <a:xfrm>
            <a:off x="6970580" y="2851751"/>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81310076-D5A0-B3B1-3BEF-12492755BE0D}"/>
                  </a:ext>
                </a:extLst>
              </p:cNvPr>
              <p:cNvSpPr txBox="1"/>
              <p:nvPr/>
            </p:nvSpPr>
            <p:spPr>
              <a:xfrm>
                <a:off x="6751626" y="5798375"/>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5798375"/>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78A52559-64F9-320D-0B9E-832716DC84F6}"/>
                  </a:ext>
                </a:extLst>
              </p:cNvPr>
              <p:cNvSpPr txBox="1"/>
              <p:nvPr/>
            </p:nvSpPr>
            <p:spPr>
              <a:xfrm>
                <a:off x="6900720" y="3787888"/>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900720" y="3787888"/>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9D9170BF-C965-A7B0-9BE2-82D2500F402F}"/>
                  </a:ext>
                </a:extLst>
              </p:cNvPr>
              <p:cNvSpPr txBox="1"/>
              <p:nvPr/>
            </p:nvSpPr>
            <p:spPr>
              <a:xfrm>
                <a:off x="6899297" y="2665564"/>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D7D55880-6AE9-694E-9C54-1CAB67B87700}"/>
                  </a:ext>
                </a:extLst>
              </p:cNvPr>
              <p:cNvSpPr txBox="1">
                <a:spLocks noRot="1" noChangeAspect="1" noMove="1" noResize="1" noEditPoints="1" noAdjustHandles="1" noChangeArrowheads="1" noChangeShapeType="1" noTextEdit="1"/>
              </p:cNvSpPr>
              <p:nvPr/>
            </p:nvSpPr>
            <p:spPr>
              <a:xfrm>
                <a:off x="6899297" y="2665564"/>
                <a:ext cx="470282" cy="215444"/>
              </a:xfrm>
              <a:prstGeom prst="rect">
                <a:avLst/>
              </a:prstGeom>
              <a:blipFill>
                <a:blip r:embed="rId4"/>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09E8C92A-995C-FE88-B395-AD43C646A496}"/>
              </a:ext>
            </a:extLst>
          </p:cNvPr>
          <p:cNvSpPr txBox="1"/>
          <p:nvPr/>
        </p:nvSpPr>
        <p:spPr>
          <a:xfrm>
            <a:off x="5498174" y="1327501"/>
            <a:ext cx="158842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between instance and predicted.</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6" name="文字方塊 375">
            <a:extLst>
              <a:ext uri="{FF2B5EF4-FFF2-40B4-BE49-F238E27FC236}">
                <a16:creationId xmlns:a16="http://schemas.microsoft.com/office/drawing/2014/main" id="{95A5AFD9-C889-C842-4BE5-0748C5CAC098}"/>
              </a:ext>
            </a:extLst>
          </p:cNvPr>
          <p:cNvSpPr txBox="1"/>
          <p:nvPr/>
        </p:nvSpPr>
        <p:spPr>
          <a:xfrm>
            <a:off x="5498480" y="4351349"/>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7" name="文字方塊 376">
            <a:extLst>
              <a:ext uri="{FF2B5EF4-FFF2-40B4-BE49-F238E27FC236}">
                <a16:creationId xmlns:a16="http://schemas.microsoft.com/office/drawing/2014/main" id="{5B643330-70FA-3B25-A42D-AB1F8C4853C5}"/>
              </a:ext>
            </a:extLst>
          </p:cNvPr>
          <p:cNvSpPr txBox="1"/>
          <p:nvPr/>
        </p:nvSpPr>
        <p:spPr>
          <a:xfrm>
            <a:off x="5561412" y="6412298"/>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 name="矩形 377">
            <a:extLst>
              <a:ext uri="{FF2B5EF4-FFF2-40B4-BE49-F238E27FC236}">
                <a16:creationId xmlns:a16="http://schemas.microsoft.com/office/drawing/2014/main" id="{543B46E4-DF6B-3F2A-7A94-1067CF1D72C2}"/>
              </a:ext>
            </a:extLst>
          </p:cNvPr>
          <p:cNvSpPr/>
          <p:nvPr/>
        </p:nvSpPr>
        <p:spPr>
          <a:xfrm>
            <a:off x="7373060" y="23832"/>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4489A7C-2F74-70C7-6171-C1B7B923F9D3}"/>
                  </a:ext>
                </a:extLst>
              </p:cNvPr>
              <p:cNvSpPr txBox="1"/>
              <p:nvPr/>
            </p:nvSpPr>
            <p:spPr>
              <a:xfrm>
                <a:off x="7071170" y="4666725"/>
                <a:ext cx="2155051"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bSup>
                        <m:sSub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Sup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m:t>
                          </m:r>
                        </m:sup>
                      </m:sSub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sup>
                      </m:sSup>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34489A7C-2F74-70C7-6171-C1B7B923F9D3}"/>
                  </a:ext>
                </a:extLst>
              </p:cNvPr>
              <p:cNvSpPr txBox="1">
                <a:spLocks noRot="1" noChangeAspect="1" noMove="1" noResize="1" noEditPoints="1" noAdjustHandles="1" noChangeArrowheads="1" noChangeShapeType="1" noTextEdit="1"/>
              </p:cNvSpPr>
              <p:nvPr/>
            </p:nvSpPr>
            <p:spPr>
              <a:xfrm>
                <a:off x="7071170" y="4666725"/>
                <a:ext cx="2155051" cy="30489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33F83A62-2854-5E96-1D3E-814D76E6BE51}"/>
                  </a:ext>
                </a:extLst>
              </p:cNvPr>
              <p:cNvSpPr txBox="1"/>
              <p:nvPr/>
            </p:nvSpPr>
            <p:spPr>
              <a:xfrm>
                <a:off x="7073200" y="4914962"/>
                <a:ext cx="219500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800" b="0" i="1" u="none" strike="noStrike" kern="1200" cap="none" spc="0" normalizeH="0" baseline="0" noProof="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match metric about  one-to-many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800" b="0" i="1" u="none" strike="noStrike" kern="1200" cap="none" spc="0" normalizeH="0" baseline="0" noProof="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match metric about  one-to-one branch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one-to many and one-to-one branches</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one-to many and one-to-one branches</a:t>
                </a:r>
              </a:p>
            </p:txBody>
          </p:sp>
        </mc:Choice>
        <mc:Fallback xmlns="">
          <p:sp>
            <p:nvSpPr>
              <p:cNvPr id="4" name="文字方塊 3">
                <a:extLst>
                  <a:ext uri="{FF2B5EF4-FFF2-40B4-BE49-F238E27FC236}">
                    <a16:creationId xmlns:a16="http://schemas.microsoft.com/office/drawing/2014/main" id="{33F83A62-2854-5E96-1D3E-814D76E6BE51}"/>
                  </a:ext>
                </a:extLst>
              </p:cNvPr>
              <p:cNvSpPr txBox="1">
                <a:spLocks noRot="1" noChangeAspect="1" noMove="1" noResize="1" noEditPoints="1" noAdjustHandles="1" noChangeArrowheads="1" noChangeShapeType="1" noTextEdit="1"/>
              </p:cNvSpPr>
              <p:nvPr/>
            </p:nvSpPr>
            <p:spPr>
              <a:xfrm>
                <a:off x="7073200" y="4914962"/>
                <a:ext cx="2195009" cy="1200329"/>
              </a:xfrm>
              <a:prstGeom prst="rect">
                <a:avLst/>
              </a:prstGeom>
              <a:blipFill>
                <a:blip r:embed="rId6"/>
                <a:stretch>
                  <a:fillRect b="-50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1C3AF2CC-4B1D-16F4-AE5E-90E9E642FEF0}"/>
              </a:ext>
            </a:extLst>
          </p:cNvPr>
          <p:cNvSpPr txBox="1"/>
          <p:nvPr/>
        </p:nvSpPr>
        <p:spPr>
          <a:xfrm>
            <a:off x="7025640" y="2831558"/>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a:t>
            </a:r>
            <a:endParaRPr kumimoji="0" lang="zh-TW" altLang="en-US"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C409125-7263-E791-285E-A11D39BB9B4D}"/>
                  </a:ext>
                </a:extLst>
              </p:cNvPr>
              <p:cNvSpPr txBox="1"/>
              <p:nvPr/>
            </p:nvSpPr>
            <p:spPr>
              <a:xfrm>
                <a:off x="7249496" y="2968077"/>
                <a:ext cx="168368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AC409125-7263-E791-285E-A11D39BB9B4D}"/>
                  </a:ext>
                </a:extLst>
              </p:cNvPr>
              <p:cNvSpPr txBox="1">
                <a:spLocks noRot="1" noChangeAspect="1" noMove="1" noResize="1" noEditPoints="1" noAdjustHandles="1" noChangeArrowheads="1" noChangeShapeType="1" noTextEdit="1"/>
              </p:cNvSpPr>
              <p:nvPr/>
            </p:nvSpPr>
            <p:spPr>
              <a:xfrm>
                <a:off x="7249496" y="2968077"/>
                <a:ext cx="1683686" cy="246221"/>
              </a:xfrm>
              <a:prstGeom prst="rect">
                <a:avLst/>
              </a:prstGeom>
              <a:blipFill>
                <a:blip r:embed="rId7"/>
                <a:stretch>
                  <a:fillRect b="-75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773BAC51-9B15-6959-05F3-04357991AFFD}"/>
              </a:ext>
            </a:extLst>
          </p:cNvPr>
          <p:cNvSpPr txBox="1"/>
          <p:nvPr/>
        </p:nvSpPr>
        <p:spPr>
          <a:xfrm>
            <a:off x="7076345" y="3664777"/>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a:t>
            </a:r>
            <a:endParaRPr kumimoji="0" lang="zh-TW" altLang="en-US"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7A5CC6E-610A-109E-9AD0-D5002EB74F87}"/>
                  </a:ext>
                </a:extLst>
              </p:cNvPr>
              <p:cNvSpPr txBox="1"/>
              <p:nvPr/>
            </p:nvSpPr>
            <p:spPr>
              <a:xfrm>
                <a:off x="7096800" y="3123101"/>
                <a:ext cx="2091488"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classification parameter of one-to-many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many</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27A5CC6E-610A-109E-9AD0-D5002EB74F87}"/>
                  </a:ext>
                </a:extLst>
              </p:cNvPr>
              <p:cNvSpPr txBox="1">
                <a:spLocks noRot="1" noChangeAspect="1" noMove="1" noResize="1" noEditPoints="1" noAdjustHandles="1" noChangeArrowheads="1" noChangeShapeType="1" noTextEdit="1"/>
              </p:cNvSpPr>
              <p:nvPr/>
            </p:nvSpPr>
            <p:spPr>
              <a:xfrm>
                <a:off x="7096800" y="3123101"/>
                <a:ext cx="2091488" cy="58195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3F630C17-5B9F-3028-1821-C30F92319A9E}"/>
                  </a:ext>
                </a:extLst>
              </p:cNvPr>
              <p:cNvSpPr txBox="1"/>
              <p:nvPr/>
            </p:nvSpPr>
            <p:spPr>
              <a:xfrm>
                <a:off x="7286439" y="3831089"/>
                <a:ext cx="156723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0" name="文字方塊 9">
                <a:extLst>
                  <a:ext uri="{FF2B5EF4-FFF2-40B4-BE49-F238E27FC236}">
                    <a16:creationId xmlns:a16="http://schemas.microsoft.com/office/drawing/2014/main" id="{3F630C17-5B9F-3028-1821-C30F92319A9E}"/>
                  </a:ext>
                </a:extLst>
              </p:cNvPr>
              <p:cNvSpPr txBox="1">
                <a:spLocks noRot="1" noChangeAspect="1" noMove="1" noResize="1" noEditPoints="1" noAdjustHandles="1" noChangeArrowheads="1" noChangeShapeType="1" noTextEdit="1"/>
              </p:cNvSpPr>
              <p:nvPr/>
            </p:nvSpPr>
            <p:spPr>
              <a:xfrm>
                <a:off x="7286439" y="3831089"/>
                <a:ext cx="1567230" cy="246221"/>
              </a:xfrm>
              <a:prstGeom prst="rect">
                <a:avLst/>
              </a:prstGeom>
              <a:blipFill>
                <a:blip r:embed="rId9"/>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763629B-6F23-7942-2125-E64D541CD3EF}"/>
                  </a:ext>
                </a:extLst>
              </p:cNvPr>
              <p:cNvSpPr txBox="1"/>
              <p:nvPr/>
            </p:nvSpPr>
            <p:spPr>
              <a:xfrm>
                <a:off x="7143725" y="4007222"/>
                <a:ext cx="2044560"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classification parameter of one-to-one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7763629B-6F23-7942-2125-E64D541CD3EF}"/>
                  </a:ext>
                </a:extLst>
              </p:cNvPr>
              <p:cNvSpPr txBox="1">
                <a:spLocks noRot="1" noChangeAspect="1" noMove="1" noResize="1" noEditPoints="1" noAdjustHandles="1" noChangeArrowheads="1" noChangeShapeType="1" noTextEdit="1"/>
              </p:cNvSpPr>
              <p:nvPr/>
            </p:nvSpPr>
            <p:spPr>
              <a:xfrm>
                <a:off x="7143725" y="4007222"/>
                <a:ext cx="2044560" cy="5819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FE9A83A-1655-6252-AE97-BD2CD2540D4E}"/>
                  </a:ext>
                </a:extLst>
              </p:cNvPr>
              <p:cNvSpPr txBox="1"/>
              <p:nvPr/>
            </p:nvSpPr>
            <p:spPr>
              <a:xfrm>
                <a:off x="7175890" y="6046246"/>
                <a:ext cx="2155051" cy="33733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 </m:t>
                    </m:r>
                    <m:f>
                      <m:f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den>
                    </m:f>
                  </m:oMath>
                </a14:m>
                <a:r>
                  <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 </m:t>
                    </m:r>
                    <m:f>
                      <m:f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den>
                    </m:f>
                  </m:oMath>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FFE9A83A-1655-6252-AE97-BD2CD2540D4E}"/>
                  </a:ext>
                </a:extLst>
              </p:cNvPr>
              <p:cNvSpPr txBox="1">
                <a:spLocks noRot="1" noChangeAspect="1" noMove="1" noResize="1" noEditPoints="1" noAdjustHandles="1" noChangeArrowheads="1" noChangeShapeType="1" noTextEdit="1"/>
              </p:cNvSpPr>
              <p:nvPr/>
            </p:nvSpPr>
            <p:spPr>
              <a:xfrm>
                <a:off x="7175890" y="6046246"/>
                <a:ext cx="2155051" cy="3373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14AD21-1507-80C6-E198-9648A6556121}"/>
                  </a:ext>
                </a:extLst>
              </p:cNvPr>
              <p:cNvSpPr txBox="1"/>
              <p:nvPr/>
            </p:nvSpPr>
            <p:spPr>
              <a:xfrm>
                <a:off x="7058025" y="1360630"/>
                <a:ext cx="2001959"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d>
                        <m:d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d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d>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𝑠</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p>
                        <m:s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p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𝑝</m:t>
                          </m:r>
                        </m:e>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sup>
                      </m:s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sup>
                      </m:sSup>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D914AD21-1507-80C6-E198-9648A6556121}"/>
                  </a:ext>
                </a:extLst>
              </p:cNvPr>
              <p:cNvSpPr txBox="1">
                <a:spLocks noRot="1" noChangeAspect="1" noMove="1" noResize="1" noEditPoints="1" noAdjustHandles="1" noChangeArrowheads="1" noChangeShapeType="1" noTextEdit="1"/>
              </p:cNvSpPr>
              <p:nvPr/>
            </p:nvSpPr>
            <p:spPr>
              <a:xfrm>
                <a:off x="7058025" y="1360630"/>
                <a:ext cx="2001959" cy="30489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8D7A61B-DD00-5ABB-F7C0-5A4F39CA5B06}"/>
                  </a:ext>
                </a:extLst>
              </p:cNvPr>
              <p:cNvSpPr txBox="1"/>
              <p:nvPr/>
            </p:nvSpPr>
            <p:spPr>
              <a:xfrm>
                <a:off x="7061289" y="1575798"/>
                <a:ext cx="198100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It’s a binary value. Indicates whether the endpoint of the predicted box is within the ground truth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The classification score of  the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degree of  overlap between predicted and instance box.,</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to balance classification and regression scores. </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=0.5, </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=6</m:t>
                      </m:r>
                    </m:oMath>
                  </m:oMathPara>
                </a14:m>
                <a:endPar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08D7A61B-DD00-5ABB-F7C0-5A4F39CA5B06}"/>
                  </a:ext>
                </a:extLst>
              </p:cNvPr>
              <p:cNvSpPr txBox="1">
                <a:spLocks noRot="1" noChangeAspect="1" noMove="1" noResize="1" noEditPoints="1" noAdjustHandles="1" noChangeArrowheads="1" noChangeShapeType="1" noTextEdit="1"/>
              </p:cNvSpPr>
              <p:nvPr/>
            </p:nvSpPr>
            <p:spPr>
              <a:xfrm>
                <a:off x="7061289" y="1575798"/>
                <a:ext cx="1981004" cy="1200329"/>
              </a:xfrm>
              <a:prstGeom prst="rect">
                <a:avLst/>
              </a:prstGeom>
              <a:blipFill>
                <a:blip r:embed="rId13"/>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3396BB89-3C4E-94F9-A36B-B666B2130B16}"/>
              </a:ext>
            </a:extLst>
          </p:cNvPr>
          <p:cNvSpPr txBox="1"/>
          <p:nvPr/>
        </p:nvSpPr>
        <p:spPr>
          <a:xfrm>
            <a:off x="3642948" y="13741"/>
            <a:ext cx="84501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Modified  from YOLOv8</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EDBEDD96-3E29-5550-61D6-E5D529671DEB}"/>
              </a:ext>
            </a:extLst>
          </p:cNvPr>
          <p:cNvSpPr txBox="1"/>
          <p:nvPr/>
        </p:nvSpPr>
        <p:spPr>
          <a:xfrm>
            <a:off x="-28131" y="3130651"/>
            <a:ext cx="921140"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Spatial-Channel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Downsampling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0A7575DD-1612-FEDA-5B6C-9A9C5370C25C}"/>
              </a:ext>
            </a:extLst>
          </p:cNvPr>
          <p:cNvSpPr txBox="1"/>
          <p:nvPr/>
        </p:nvSpPr>
        <p:spPr>
          <a:xfrm>
            <a:off x="-72867" y="1786615"/>
            <a:ext cx="1788742"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CSP Bottleneck with 2 Convolutions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 name="文字方塊 21">
            <a:extLst>
              <a:ext uri="{FF2B5EF4-FFF2-40B4-BE49-F238E27FC236}">
                <a16:creationId xmlns:a16="http://schemas.microsoft.com/office/drawing/2014/main" id="{7682CE02-EEE2-76DC-7563-114889567119}"/>
              </a:ext>
            </a:extLst>
          </p:cNvPr>
          <p:cNvSpPr txBox="1"/>
          <p:nvPr/>
        </p:nvSpPr>
        <p:spPr>
          <a:xfrm>
            <a:off x="3068765" y="865662"/>
            <a:ext cx="16776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Figure2: (a) Consistent dual assignments for NMS-free training. </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 name="文字方塊 22">
            <a:extLst>
              <a:ext uri="{FF2B5EF4-FFF2-40B4-BE49-F238E27FC236}">
                <a16:creationId xmlns:a16="http://schemas.microsoft.com/office/drawing/2014/main" id="{07601929-8268-A910-6FA0-41C1836082FF}"/>
              </a:ext>
            </a:extLst>
          </p:cNvPr>
          <p:cNvSpPr txBox="1"/>
          <p:nvPr/>
        </p:nvSpPr>
        <p:spPr>
          <a:xfrm>
            <a:off x="217774" y="4989986"/>
            <a:ext cx="121074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 + CIB</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4" name="文字方塊 23">
            <a:extLst>
              <a:ext uri="{FF2B5EF4-FFF2-40B4-BE49-F238E27FC236}">
                <a16:creationId xmlns:a16="http://schemas.microsoft.com/office/drawing/2014/main" id="{3E951EFD-9374-A812-021F-5F7F88DC0267}"/>
              </a:ext>
            </a:extLst>
          </p:cNvPr>
          <p:cNvSpPr txBox="1"/>
          <p:nvPr/>
        </p:nvSpPr>
        <p:spPr>
          <a:xfrm>
            <a:off x="100242" y="5550747"/>
            <a:ext cx="141297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 Pyramid Pooling Fast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 name="文字方塊 24">
            <a:extLst>
              <a:ext uri="{FF2B5EF4-FFF2-40B4-BE49-F238E27FC236}">
                <a16:creationId xmlns:a16="http://schemas.microsoft.com/office/drawing/2014/main" id="{A9B1E330-FFFC-2D22-3AD6-126043F4BB90}"/>
              </a:ext>
            </a:extLst>
          </p:cNvPr>
          <p:cNvSpPr txBox="1"/>
          <p:nvPr/>
        </p:nvSpPr>
        <p:spPr>
          <a:xfrm>
            <a:off x="86185" y="5964935"/>
            <a:ext cx="107636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MHSA</a:t>
            </a:r>
            <a:endParaRPr kumimoji="0" lang="zh-TW" altLang="en-US"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 name="文字方塊 25">
            <a:extLst>
              <a:ext uri="{FF2B5EF4-FFF2-40B4-BE49-F238E27FC236}">
                <a16:creationId xmlns:a16="http://schemas.microsoft.com/office/drawing/2014/main" id="{84FEADBE-2A72-C09A-AA6F-9473806A6EA0}"/>
              </a:ext>
            </a:extLst>
          </p:cNvPr>
          <p:cNvSpPr txBox="1"/>
          <p:nvPr/>
        </p:nvSpPr>
        <p:spPr>
          <a:xfrm>
            <a:off x="1687218" y="298511"/>
            <a:ext cx="98425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 kernel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stride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padding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 name="矩形 26">
            <a:extLst>
              <a:ext uri="{FF2B5EF4-FFF2-40B4-BE49-F238E27FC236}">
                <a16:creationId xmlns:a16="http://schemas.microsoft.com/office/drawing/2014/main" id="{1FF72AB9-3C3A-BFD7-906F-C3D5FD857D30}"/>
              </a:ext>
            </a:extLst>
          </p:cNvPr>
          <p:cNvSpPr/>
          <p:nvPr/>
        </p:nvSpPr>
        <p:spPr>
          <a:xfrm>
            <a:off x="97610" y="4797239"/>
            <a:ext cx="1444566" cy="1488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B82F2E9A-7CA4-A598-1078-BE280D6D3C3D}"/>
              </a:ext>
            </a:extLst>
          </p:cNvPr>
          <p:cNvSpPr txBox="1"/>
          <p:nvPr/>
        </p:nvSpPr>
        <p:spPr>
          <a:xfrm>
            <a:off x="2979756" y="1367139"/>
            <a:ext cx="229060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Up+down</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融合</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local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跟</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global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的資訊</a:t>
            </a:r>
          </a:p>
        </p:txBody>
      </p:sp>
      <p:sp>
        <p:nvSpPr>
          <p:cNvPr id="31" name="文字方塊 30">
            <a:extLst>
              <a:ext uri="{FF2B5EF4-FFF2-40B4-BE49-F238E27FC236}">
                <a16:creationId xmlns:a16="http://schemas.microsoft.com/office/drawing/2014/main" id="{EF8ABFBB-CCF6-6ED4-3FC8-BFA7C8C99FB6}"/>
              </a:ext>
            </a:extLst>
          </p:cNvPr>
          <p:cNvSpPr txBox="1"/>
          <p:nvPr/>
        </p:nvSpPr>
        <p:spPr>
          <a:xfrm>
            <a:off x="1555725" y="2536949"/>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B9C11479-1720-4CC2-E2C8-BDF2AD440415}"/>
              </a:ext>
            </a:extLst>
          </p:cNvPr>
          <p:cNvSpPr txBox="1"/>
          <p:nvPr/>
        </p:nvSpPr>
        <p:spPr>
          <a:xfrm>
            <a:off x="1514628" y="5839465"/>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global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5B0C179B-608C-4D98-E8F7-D0BA20414F9D}"/>
              </a:ext>
            </a:extLst>
          </p:cNvPr>
          <p:cNvSpPr txBox="1"/>
          <p:nvPr/>
        </p:nvSpPr>
        <p:spPr>
          <a:xfrm>
            <a:off x="4175217" y="2652334"/>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504CBA2-7891-9B9E-777B-D0095AB3C7C4}"/>
              </a:ext>
            </a:extLst>
          </p:cNvPr>
          <p:cNvSpPr txBox="1"/>
          <p:nvPr/>
        </p:nvSpPr>
        <p:spPr>
          <a:xfrm>
            <a:off x="5567762" y="1573427"/>
            <a:ext cx="8038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去掉</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NMS</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69E42C03-F27F-47E6-8CE1-24F8E4E9ABE2}"/>
              </a:ext>
            </a:extLst>
          </p:cNvPr>
          <p:cNvSpPr txBox="1"/>
          <p:nvPr/>
        </p:nvSpPr>
        <p:spPr>
          <a:xfrm>
            <a:off x="1203926" y="2847818"/>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1/8</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6B72C72E-D168-F142-A653-C0045B6E262C}"/>
              </a:ext>
            </a:extLst>
          </p:cNvPr>
          <p:cNvSpPr txBox="1"/>
          <p:nvPr/>
        </p:nvSpPr>
        <p:spPr>
          <a:xfrm>
            <a:off x="1218457" y="606914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37900C8C-4519-5FF0-F78E-8E648E9B945A}"/>
              </a:ext>
            </a:extLst>
          </p:cNvPr>
          <p:cNvSpPr txBox="1"/>
          <p:nvPr/>
        </p:nvSpPr>
        <p:spPr>
          <a:xfrm>
            <a:off x="1177340" y="397655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1/16</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80025618-F7A3-D288-91EC-170B0AC35A2B}"/>
              </a:ext>
            </a:extLst>
          </p:cNvPr>
          <p:cNvSpPr txBox="1"/>
          <p:nvPr/>
        </p:nvSpPr>
        <p:spPr>
          <a:xfrm>
            <a:off x="1145958" y="4998341"/>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cxnSp>
        <p:nvCxnSpPr>
          <p:cNvPr id="30" name="直線接點 29">
            <a:extLst>
              <a:ext uri="{FF2B5EF4-FFF2-40B4-BE49-F238E27FC236}">
                <a16:creationId xmlns:a16="http://schemas.microsoft.com/office/drawing/2014/main" id="{380F1B0A-0F2E-2457-DA2E-0BE39AEA9FF5}"/>
              </a:ext>
            </a:extLst>
          </p:cNvPr>
          <p:cNvCxnSpPr>
            <a:cxnSpLocks/>
          </p:cNvCxnSpPr>
          <p:nvPr/>
        </p:nvCxnSpPr>
        <p:spPr>
          <a:xfrm flipV="1">
            <a:off x="1292458" y="1013683"/>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DBCC62A0-5522-1A61-F70C-26A34F9A2A03}"/>
              </a:ext>
            </a:extLst>
          </p:cNvPr>
          <p:cNvCxnSpPr>
            <a:cxnSpLocks/>
          </p:cNvCxnSpPr>
          <p:nvPr/>
        </p:nvCxnSpPr>
        <p:spPr>
          <a:xfrm flipV="1">
            <a:off x="1282442" y="1514868"/>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線接點 37">
            <a:extLst>
              <a:ext uri="{FF2B5EF4-FFF2-40B4-BE49-F238E27FC236}">
                <a16:creationId xmlns:a16="http://schemas.microsoft.com/office/drawing/2014/main" id="{9C9D1B1A-D9BA-4ED2-B702-CDCD104DBE50}"/>
              </a:ext>
            </a:extLst>
          </p:cNvPr>
          <p:cNvCxnSpPr>
            <a:cxnSpLocks/>
          </p:cNvCxnSpPr>
          <p:nvPr/>
        </p:nvCxnSpPr>
        <p:spPr>
          <a:xfrm>
            <a:off x="134966" y="4661467"/>
            <a:ext cx="5312498" cy="880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56" name="直線接點 55">
            <a:extLst>
              <a:ext uri="{FF2B5EF4-FFF2-40B4-BE49-F238E27FC236}">
                <a16:creationId xmlns:a16="http://schemas.microsoft.com/office/drawing/2014/main" id="{7ACFA056-F6CA-8463-B52D-8B947A049F06}"/>
              </a:ext>
            </a:extLst>
          </p:cNvPr>
          <p:cNvCxnSpPr>
            <a:cxnSpLocks/>
          </p:cNvCxnSpPr>
          <p:nvPr/>
        </p:nvCxnSpPr>
        <p:spPr>
          <a:xfrm flipV="1">
            <a:off x="136225" y="3455269"/>
            <a:ext cx="5425187" cy="24165"/>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65" name="直線接點 64">
            <a:extLst>
              <a:ext uri="{FF2B5EF4-FFF2-40B4-BE49-F238E27FC236}">
                <a16:creationId xmlns:a16="http://schemas.microsoft.com/office/drawing/2014/main" id="{2D9F4076-A18A-2C20-A137-AF10F1267855}"/>
              </a:ext>
            </a:extLst>
          </p:cNvPr>
          <p:cNvCxnSpPr>
            <a:cxnSpLocks/>
          </p:cNvCxnSpPr>
          <p:nvPr/>
        </p:nvCxnSpPr>
        <p:spPr>
          <a:xfrm flipV="1">
            <a:off x="134966" y="2542602"/>
            <a:ext cx="5262134" cy="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sp>
        <p:nvSpPr>
          <p:cNvPr id="71" name="流程圖: 匯合連接點 70">
            <a:extLst>
              <a:ext uri="{FF2B5EF4-FFF2-40B4-BE49-F238E27FC236}">
                <a16:creationId xmlns:a16="http://schemas.microsoft.com/office/drawing/2014/main" id="{F55D8A19-0AE0-CD51-279B-A57E8AB7C177}"/>
              </a:ext>
            </a:extLst>
          </p:cNvPr>
          <p:cNvSpPr/>
          <p:nvPr/>
        </p:nvSpPr>
        <p:spPr>
          <a:xfrm>
            <a:off x="1949623" y="2778884"/>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3" name="流程圖: 匯合連接點 72">
            <a:extLst>
              <a:ext uri="{FF2B5EF4-FFF2-40B4-BE49-F238E27FC236}">
                <a16:creationId xmlns:a16="http://schemas.microsoft.com/office/drawing/2014/main" id="{7FDA65D8-E17C-6E52-79AC-47982A51EC35}"/>
              </a:ext>
            </a:extLst>
          </p:cNvPr>
          <p:cNvSpPr/>
          <p:nvPr/>
        </p:nvSpPr>
        <p:spPr>
          <a:xfrm>
            <a:off x="1932496" y="387306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4" name="流程圖: 匯合連接點 73">
            <a:extLst>
              <a:ext uri="{FF2B5EF4-FFF2-40B4-BE49-F238E27FC236}">
                <a16:creationId xmlns:a16="http://schemas.microsoft.com/office/drawing/2014/main" id="{1137BEC7-DE46-6065-0F78-ABA8FB2F62D4}"/>
              </a:ext>
            </a:extLst>
          </p:cNvPr>
          <p:cNvSpPr/>
          <p:nvPr/>
        </p:nvSpPr>
        <p:spPr>
          <a:xfrm>
            <a:off x="3628346" y="3877778"/>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1" name="流程圖: 匯合連接點 130">
            <a:extLst>
              <a:ext uri="{FF2B5EF4-FFF2-40B4-BE49-F238E27FC236}">
                <a16:creationId xmlns:a16="http://schemas.microsoft.com/office/drawing/2014/main" id="{2C4F4187-15B0-E1CB-7E69-9BC5FB3C76FD}"/>
              </a:ext>
            </a:extLst>
          </p:cNvPr>
          <p:cNvSpPr/>
          <p:nvPr/>
        </p:nvSpPr>
        <p:spPr>
          <a:xfrm>
            <a:off x="3609908" y="5971527"/>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80" name="矩形 179">
            <a:extLst>
              <a:ext uri="{FF2B5EF4-FFF2-40B4-BE49-F238E27FC236}">
                <a16:creationId xmlns:a16="http://schemas.microsoft.com/office/drawing/2014/main" id="{90CF2B86-54EB-AA04-F4FF-E4F409096FE7}"/>
              </a:ext>
            </a:extLst>
          </p:cNvPr>
          <p:cNvSpPr/>
          <p:nvPr/>
        </p:nvSpPr>
        <p:spPr>
          <a:xfrm>
            <a:off x="443029" y="3206130"/>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13" name="直線接點 212">
            <a:extLst>
              <a:ext uri="{FF2B5EF4-FFF2-40B4-BE49-F238E27FC236}">
                <a16:creationId xmlns:a16="http://schemas.microsoft.com/office/drawing/2014/main" id="{3217B667-5DFB-79ED-E5A3-37CD312F630F}"/>
              </a:ext>
            </a:extLst>
          </p:cNvPr>
          <p:cNvCxnSpPr>
            <a:cxnSpLocks/>
          </p:cNvCxnSpPr>
          <p:nvPr/>
        </p:nvCxnSpPr>
        <p:spPr>
          <a:xfrm flipH="1">
            <a:off x="5010948" y="6080832"/>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7" name="直線接點 246">
            <a:extLst>
              <a:ext uri="{FF2B5EF4-FFF2-40B4-BE49-F238E27FC236}">
                <a16:creationId xmlns:a16="http://schemas.microsoft.com/office/drawing/2014/main" id="{3760CF48-62B9-50D6-CC88-63E2AC27ACA5}"/>
              </a:ext>
            </a:extLst>
          </p:cNvPr>
          <p:cNvCxnSpPr>
            <a:endCxn id="144" idx="1"/>
          </p:cNvCxnSpPr>
          <p:nvPr/>
        </p:nvCxnSpPr>
        <p:spPr>
          <a:xfrm>
            <a:off x="2010472" y="4523468"/>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直線單箭頭接點 253">
            <a:extLst>
              <a:ext uri="{FF2B5EF4-FFF2-40B4-BE49-F238E27FC236}">
                <a16:creationId xmlns:a16="http://schemas.microsoft.com/office/drawing/2014/main" id="{B1E5B5AA-46C4-2260-6A40-B95546617282}"/>
              </a:ext>
            </a:extLst>
          </p:cNvPr>
          <p:cNvCxnSpPr>
            <a:cxnSpLocks/>
          </p:cNvCxnSpPr>
          <p:nvPr/>
        </p:nvCxnSpPr>
        <p:spPr>
          <a:xfrm flipV="1">
            <a:off x="1495343" y="2859519"/>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5" name="直線接點 264">
            <a:extLst>
              <a:ext uri="{FF2B5EF4-FFF2-40B4-BE49-F238E27FC236}">
                <a16:creationId xmlns:a16="http://schemas.microsoft.com/office/drawing/2014/main" id="{8EEADE0D-7333-C04D-C909-725891E05542}"/>
              </a:ext>
            </a:extLst>
          </p:cNvPr>
          <p:cNvCxnSpPr/>
          <p:nvPr/>
        </p:nvCxnSpPr>
        <p:spPr>
          <a:xfrm>
            <a:off x="2010472" y="3340066"/>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流程圖: 匯合連接點 299">
            <a:extLst>
              <a:ext uri="{FF2B5EF4-FFF2-40B4-BE49-F238E27FC236}">
                <a16:creationId xmlns:a16="http://schemas.microsoft.com/office/drawing/2014/main" id="{B7B913C0-2F47-3B36-EDB4-7F8AE09C459C}"/>
              </a:ext>
            </a:extLst>
          </p:cNvPr>
          <p:cNvSpPr/>
          <p:nvPr/>
        </p:nvSpPr>
        <p:spPr>
          <a:xfrm>
            <a:off x="1804435" y="75925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04" name="直線接點 303">
            <a:extLst>
              <a:ext uri="{FF2B5EF4-FFF2-40B4-BE49-F238E27FC236}">
                <a16:creationId xmlns:a16="http://schemas.microsoft.com/office/drawing/2014/main" id="{3DAC6513-35CD-1B75-286C-2256EEB4F046}"/>
              </a:ext>
            </a:extLst>
          </p:cNvPr>
          <p:cNvCxnSpPr/>
          <p:nvPr/>
        </p:nvCxnSpPr>
        <p:spPr>
          <a:xfrm>
            <a:off x="3683109" y="3190294"/>
            <a:ext cx="21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直線接點 304">
            <a:extLst>
              <a:ext uri="{FF2B5EF4-FFF2-40B4-BE49-F238E27FC236}">
                <a16:creationId xmlns:a16="http://schemas.microsoft.com/office/drawing/2014/main" id="{056DA3A9-2B18-3B28-A34E-ED8C499C3295}"/>
              </a:ext>
            </a:extLst>
          </p:cNvPr>
          <p:cNvCxnSpPr/>
          <p:nvPr/>
        </p:nvCxnSpPr>
        <p:spPr>
          <a:xfrm>
            <a:off x="3691982" y="4474929"/>
            <a:ext cx="18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4FDAD6EE-6779-1D21-E115-7D77B5DF88A0}"/>
                  </a:ext>
                </a:extLst>
              </p:cNvPr>
              <p:cNvSpPr txBox="1"/>
              <p:nvPr/>
            </p:nvSpPr>
            <p:spPr>
              <a:xfrm>
                <a:off x="5118693" y="2727968"/>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4" name="文字方塊 313">
                <a:extLst>
                  <a:ext uri="{FF2B5EF4-FFF2-40B4-BE49-F238E27FC236}">
                    <a16:creationId xmlns:a16="http://schemas.microsoft.com/office/drawing/2014/main" id="{F9FCB959-E9EC-A533-676A-E6713688FA91}"/>
                  </a:ext>
                </a:extLst>
              </p:cNvPr>
              <p:cNvSpPr txBox="1">
                <a:spLocks noRot="1" noChangeAspect="1" noMove="1" noResize="1" noEditPoints="1" noAdjustHandles="1" noChangeArrowheads="1" noChangeShapeType="1" noTextEdit="1"/>
              </p:cNvSpPr>
              <p:nvPr/>
            </p:nvSpPr>
            <p:spPr>
              <a:xfrm>
                <a:off x="5118693" y="2727968"/>
                <a:ext cx="594455" cy="24622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1E150F50-3018-DB50-194B-F347F877F065}"/>
                  </a:ext>
                </a:extLst>
              </p:cNvPr>
              <p:cNvSpPr txBox="1"/>
              <p:nvPr/>
            </p:nvSpPr>
            <p:spPr>
              <a:xfrm>
                <a:off x="5093522" y="3834040"/>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8" name="文字方塊 317">
                <a:extLst>
                  <a:ext uri="{FF2B5EF4-FFF2-40B4-BE49-F238E27FC236}">
                    <a16:creationId xmlns:a16="http://schemas.microsoft.com/office/drawing/2014/main" id="{FA2ABE45-A883-BCFF-E71A-F894532C0BBF}"/>
                  </a:ext>
                </a:extLst>
              </p:cNvPr>
              <p:cNvSpPr txBox="1">
                <a:spLocks noRot="1" noChangeAspect="1" noMove="1" noResize="1" noEditPoints="1" noAdjustHandles="1" noChangeArrowheads="1" noChangeShapeType="1" noTextEdit="1"/>
              </p:cNvSpPr>
              <p:nvPr/>
            </p:nvSpPr>
            <p:spPr>
              <a:xfrm>
                <a:off x="5093522" y="3834040"/>
                <a:ext cx="594455"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A781877E-D202-D846-6D85-FC3C0036997B}"/>
                  </a:ext>
                </a:extLst>
              </p:cNvPr>
              <p:cNvSpPr txBox="1"/>
              <p:nvPr/>
            </p:nvSpPr>
            <p:spPr>
              <a:xfrm>
                <a:off x="5109490" y="5953263"/>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9" name="文字方塊 318">
                <a:extLst>
                  <a:ext uri="{FF2B5EF4-FFF2-40B4-BE49-F238E27FC236}">
                    <a16:creationId xmlns:a16="http://schemas.microsoft.com/office/drawing/2014/main" id="{8CAE7C19-BCBC-C1D6-3E2A-F455F39A495E}"/>
                  </a:ext>
                </a:extLst>
              </p:cNvPr>
              <p:cNvSpPr txBox="1">
                <a:spLocks noRot="1" noChangeAspect="1" noMove="1" noResize="1" noEditPoints="1" noAdjustHandles="1" noChangeArrowheads="1" noChangeShapeType="1" noTextEdit="1"/>
              </p:cNvSpPr>
              <p:nvPr/>
            </p:nvSpPr>
            <p:spPr>
              <a:xfrm>
                <a:off x="5109490" y="5953263"/>
                <a:ext cx="594455" cy="246221"/>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E31DCC9-4A25-DB2C-0556-5988449CFA15}"/>
                  </a:ext>
                </a:extLst>
              </p:cNvPr>
              <p:cNvSpPr txBox="1"/>
              <p:nvPr/>
            </p:nvSpPr>
            <p:spPr>
              <a:xfrm>
                <a:off x="6585760" y="2340067"/>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AE31DCC9-4A25-DB2C-0556-5988449CFA15}"/>
                  </a:ext>
                </a:extLst>
              </p:cNvPr>
              <p:cNvSpPr txBox="1">
                <a:spLocks noRot="1" noChangeAspect="1" noMove="1" noResize="1" noEditPoints="1" noAdjustHandles="1" noChangeArrowheads="1" noChangeShapeType="1" noTextEdit="1"/>
              </p:cNvSpPr>
              <p:nvPr/>
            </p:nvSpPr>
            <p:spPr>
              <a:xfrm>
                <a:off x="6585760" y="2340067"/>
                <a:ext cx="647294" cy="27603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93C41511-BA09-65F7-BE6A-7EE4E68E115A}"/>
                  </a:ext>
                </a:extLst>
              </p:cNvPr>
              <p:cNvSpPr txBox="1"/>
              <p:nvPr/>
            </p:nvSpPr>
            <p:spPr>
              <a:xfrm>
                <a:off x="6529760" y="3119625"/>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6" name="文字方塊 35">
                <a:extLst>
                  <a:ext uri="{FF2B5EF4-FFF2-40B4-BE49-F238E27FC236}">
                    <a16:creationId xmlns:a16="http://schemas.microsoft.com/office/drawing/2014/main" id="{93C41511-BA09-65F7-BE6A-7EE4E68E115A}"/>
                  </a:ext>
                </a:extLst>
              </p:cNvPr>
              <p:cNvSpPr txBox="1">
                <a:spLocks noRot="1" noChangeAspect="1" noMove="1" noResize="1" noEditPoints="1" noAdjustHandles="1" noChangeArrowheads="1" noChangeShapeType="1" noTextEdit="1"/>
              </p:cNvSpPr>
              <p:nvPr/>
            </p:nvSpPr>
            <p:spPr>
              <a:xfrm>
                <a:off x="6529760" y="3119625"/>
                <a:ext cx="647294" cy="276038"/>
              </a:xfrm>
              <a:prstGeom prst="rect">
                <a:avLst/>
              </a:prstGeom>
              <a:blipFill>
                <a:blip r:embed="rId29"/>
                <a:stretch>
                  <a:fillRect/>
                </a:stretch>
              </a:blipFill>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0C9036D9-7BBA-7BAC-D582-DEB98997CD10}"/>
              </a:ext>
            </a:extLst>
          </p:cNvPr>
          <p:cNvSpPr/>
          <p:nvPr/>
        </p:nvSpPr>
        <p:spPr>
          <a:xfrm>
            <a:off x="5567762" y="1981290"/>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segmentation)</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2" name="直線單箭頭接點 41">
            <a:extLst>
              <a:ext uri="{FF2B5EF4-FFF2-40B4-BE49-F238E27FC236}">
                <a16:creationId xmlns:a16="http://schemas.microsoft.com/office/drawing/2014/main" id="{9A649EC2-96CE-0D0C-82C0-F770777B9F79}"/>
              </a:ext>
            </a:extLst>
          </p:cNvPr>
          <p:cNvCxnSpPr>
            <a:cxnSpLocks/>
          </p:cNvCxnSpPr>
          <p:nvPr/>
        </p:nvCxnSpPr>
        <p:spPr>
          <a:xfrm>
            <a:off x="5235223" y="213389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45" name="文字方塊 44">
            <a:extLst>
              <a:ext uri="{FF2B5EF4-FFF2-40B4-BE49-F238E27FC236}">
                <a16:creationId xmlns:a16="http://schemas.microsoft.com/office/drawing/2014/main" id="{EEA3D628-A7E5-E7C9-6732-8D6B36D185D8}"/>
              </a:ext>
            </a:extLst>
          </p:cNvPr>
          <p:cNvSpPr txBox="1"/>
          <p:nvPr/>
        </p:nvSpPr>
        <p:spPr>
          <a:xfrm>
            <a:off x="5215931" y="1812217"/>
            <a:ext cx="4344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7A9FA8A3-7261-4ABE-92D7-BF48813D1CB3}"/>
              </a:ext>
            </a:extLst>
          </p:cNvPr>
          <p:cNvSpPr txBox="1"/>
          <p:nvPr/>
        </p:nvSpPr>
        <p:spPr>
          <a:xfrm>
            <a:off x="5235223" y="1359394"/>
            <a:ext cx="4344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E7F46DEC-6DB0-CCE8-C281-923B6942FF6B}"/>
              </a:ext>
            </a:extLst>
          </p:cNvPr>
          <p:cNvSpPr txBox="1"/>
          <p:nvPr/>
        </p:nvSpPr>
        <p:spPr>
          <a:xfrm>
            <a:off x="3255727" y="233849"/>
            <a:ext cx="4344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8718697F-6D4F-B998-A91B-FD79F0C7C6E2}"/>
              </a:ext>
            </a:extLst>
          </p:cNvPr>
          <p:cNvSpPr txBox="1"/>
          <p:nvPr/>
        </p:nvSpPr>
        <p:spPr>
          <a:xfrm>
            <a:off x="5390750" y="3235457"/>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3301259C-254C-1719-6D8B-5C8934B6DDBA}"/>
                  </a:ext>
                </a:extLst>
              </p:cNvPr>
              <p:cNvSpPr txBox="1"/>
              <p:nvPr/>
            </p:nvSpPr>
            <p:spPr>
              <a:xfrm>
                <a:off x="5390750" y="4574755"/>
                <a:ext cx="2057401" cy="9792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Loss Function</a:t>
                </a:r>
                <a:r>
                  <a:rPr kumimoji="0" lang="en-US" altLang="zh-TW" sz="800" b="1" i="0" u="none" strike="noStrike" kern="1200" cap="none" spc="0" normalizeH="0" baseline="0" noProof="0" dirty="0">
                    <a:ln>
                      <a:noFill/>
                    </a:ln>
                    <a:solidFill>
                      <a:srgbClr val="FF0000"/>
                    </a:solidFill>
                    <a:effectLst/>
                    <a:uLnTx/>
                    <a:uFillTx/>
                    <a:latin typeface="Aptos" panose="02110004020202020204"/>
                    <a:ea typeface="Cambria Math" panose="02040503050406030204" pitchFamily="18" charset="0"/>
                    <a:cs typeface="+mn-cs"/>
                  </a:rPr>
                  <a:t>: </a:t>
                </a:r>
                <a14:m>
                  <m:oMath xmlns:m="http://schemas.openxmlformats.org/officeDocument/2006/math">
                    <m:sSub>
                      <m:sSubPr>
                        <m:ctrlP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SupPr>
                          <m:e>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ℒ</m:t>
                            </m:r>
                          </m:e>
                          <m:sub>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𝑙</m:t>
                            </m:r>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 </m:t>
                            </m:r>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𝑡</m:t>
                            </m:r>
                          </m:sub>
                          <m:sup>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 </m:t>
                        </m:r>
                      </m:sub>
                    </m:sSub>
                  </m:oMath>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level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head type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oMath>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multi tasks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𝑑𝑒𝑡</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𝑠𝑒𝑔</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𝑜𝑏𝑏</m:t>
                    </m:r>
                  </m:oMath>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𝑑𝑒𝑡</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object detection</a:t>
                </a: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𝑠𝑒𝑔</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segmentation</a:t>
                </a: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𝑜𝑏𝑏</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oriented bounding box</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8" name="文字方塊 57">
                <a:extLst>
                  <a:ext uri="{FF2B5EF4-FFF2-40B4-BE49-F238E27FC236}">
                    <a16:creationId xmlns:a16="http://schemas.microsoft.com/office/drawing/2014/main" id="{3301259C-254C-1719-6D8B-5C8934B6DDBA}"/>
                  </a:ext>
                </a:extLst>
              </p:cNvPr>
              <p:cNvSpPr txBox="1">
                <a:spLocks noRot="1" noChangeAspect="1" noMove="1" noResize="1" noEditPoints="1" noAdjustHandles="1" noChangeArrowheads="1" noChangeShapeType="1" noTextEdit="1"/>
              </p:cNvSpPr>
              <p:nvPr/>
            </p:nvSpPr>
            <p:spPr>
              <a:xfrm>
                <a:off x="5390750" y="4574755"/>
                <a:ext cx="2057401" cy="979242"/>
              </a:xfrm>
              <a:prstGeom prst="rect">
                <a:avLst/>
              </a:prstGeom>
              <a:blipFill>
                <a:blip r:embed="rId30"/>
                <a:stretch>
                  <a:fillRect b="-12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77566EF-843C-C6F2-0E59-BB0181B803DA}"/>
                  </a:ext>
                </a:extLst>
              </p:cNvPr>
              <p:cNvSpPr txBox="1"/>
              <p:nvPr/>
            </p:nvSpPr>
            <p:spPr>
              <a:xfrm>
                <a:off x="6577073" y="3472339"/>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3" name="文字方塊 62">
                <a:extLst>
                  <a:ext uri="{FF2B5EF4-FFF2-40B4-BE49-F238E27FC236}">
                    <a16:creationId xmlns:a16="http://schemas.microsoft.com/office/drawing/2014/main" id="{D77566EF-843C-C6F2-0E59-BB0181B803DA}"/>
                  </a:ext>
                </a:extLst>
              </p:cNvPr>
              <p:cNvSpPr txBox="1">
                <a:spLocks noRot="1" noChangeAspect="1" noMove="1" noResize="1" noEditPoints="1" noAdjustHandles="1" noChangeArrowheads="1" noChangeShapeType="1" noTextEdit="1"/>
              </p:cNvSpPr>
              <p:nvPr/>
            </p:nvSpPr>
            <p:spPr>
              <a:xfrm>
                <a:off x="6577073" y="3472339"/>
                <a:ext cx="647294" cy="27603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AA04D03-BC65-7663-861C-55809D14A771}"/>
                  </a:ext>
                </a:extLst>
              </p:cNvPr>
              <p:cNvSpPr txBox="1"/>
              <p:nvPr/>
            </p:nvSpPr>
            <p:spPr>
              <a:xfrm>
                <a:off x="6671210" y="5508495"/>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4" name="文字方塊 63">
                <a:extLst>
                  <a:ext uri="{FF2B5EF4-FFF2-40B4-BE49-F238E27FC236}">
                    <a16:creationId xmlns:a16="http://schemas.microsoft.com/office/drawing/2014/main" id="{4AA04D03-BC65-7663-861C-55809D14A771}"/>
                  </a:ext>
                </a:extLst>
              </p:cNvPr>
              <p:cNvSpPr txBox="1">
                <a:spLocks noRot="1" noChangeAspect="1" noMove="1" noResize="1" noEditPoints="1" noAdjustHandles="1" noChangeArrowheads="1" noChangeShapeType="1" noTextEdit="1"/>
              </p:cNvSpPr>
              <p:nvPr/>
            </p:nvSpPr>
            <p:spPr>
              <a:xfrm>
                <a:off x="6671210" y="5508495"/>
                <a:ext cx="647294" cy="27603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35C17FFC-A37D-20B6-3F8F-2E0B5E118773}"/>
                  </a:ext>
                </a:extLst>
              </p:cNvPr>
              <p:cNvSpPr txBox="1"/>
              <p:nvPr/>
            </p:nvSpPr>
            <p:spPr>
              <a:xfrm>
                <a:off x="6594750" y="4230483"/>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7" name="文字方塊 66">
                <a:extLst>
                  <a:ext uri="{FF2B5EF4-FFF2-40B4-BE49-F238E27FC236}">
                    <a16:creationId xmlns:a16="http://schemas.microsoft.com/office/drawing/2014/main" id="{35C17FFC-A37D-20B6-3F8F-2E0B5E118773}"/>
                  </a:ext>
                </a:extLst>
              </p:cNvPr>
              <p:cNvSpPr txBox="1">
                <a:spLocks noRot="1" noChangeAspect="1" noMove="1" noResize="1" noEditPoints="1" noAdjustHandles="1" noChangeArrowheads="1" noChangeShapeType="1" noTextEdit="1"/>
              </p:cNvSpPr>
              <p:nvPr/>
            </p:nvSpPr>
            <p:spPr>
              <a:xfrm>
                <a:off x="6594750" y="4230483"/>
                <a:ext cx="647294" cy="27603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C3F54A7A-CD20-3515-2C6E-D75FA001516C}"/>
                  </a:ext>
                </a:extLst>
              </p:cNvPr>
              <p:cNvSpPr txBox="1"/>
              <p:nvPr/>
            </p:nvSpPr>
            <p:spPr>
              <a:xfrm>
                <a:off x="6881447" y="6861952"/>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8" name="文字方塊 67">
                <a:extLst>
                  <a:ext uri="{FF2B5EF4-FFF2-40B4-BE49-F238E27FC236}">
                    <a16:creationId xmlns:a16="http://schemas.microsoft.com/office/drawing/2014/main" id="{C3F54A7A-CD20-3515-2C6E-D75FA001516C}"/>
                  </a:ext>
                </a:extLst>
              </p:cNvPr>
              <p:cNvSpPr txBox="1">
                <a:spLocks noRot="1" noChangeAspect="1" noMove="1" noResize="1" noEditPoints="1" noAdjustHandles="1" noChangeArrowheads="1" noChangeShapeType="1" noTextEdit="1"/>
              </p:cNvSpPr>
              <p:nvPr/>
            </p:nvSpPr>
            <p:spPr>
              <a:xfrm>
                <a:off x="6881447" y="6861952"/>
                <a:ext cx="647294" cy="27603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833535E3-C0EE-A860-E5A2-BC2B9FD2D1C2}"/>
                  </a:ext>
                </a:extLst>
              </p:cNvPr>
              <p:cNvSpPr txBox="1"/>
              <p:nvPr/>
            </p:nvSpPr>
            <p:spPr>
              <a:xfrm>
                <a:off x="6666106" y="6282593"/>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9" name="文字方塊 68">
                <a:extLst>
                  <a:ext uri="{FF2B5EF4-FFF2-40B4-BE49-F238E27FC236}">
                    <a16:creationId xmlns:a16="http://schemas.microsoft.com/office/drawing/2014/main" id="{833535E3-C0EE-A860-E5A2-BC2B9FD2D1C2}"/>
                  </a:ext>
                </a:extLst>
              </p:cNvPr>
              <p:cNvSpPr txBox="1">
                <a:spLocks noRot="1" noChangeAspect="1" noMove="1" noResize="1" noEditPoints="1" noAdjustHandles="1" noChangeArrowheads="1" noChangeShapeType="1" noTextEdit="1"/>
              </p:cNvSpPr>
              <p:nvPr/>
            </p:nvSpPr>
            <p:spPr>
              <a:xfrm>
                <a:off x="6666106" y="6282593"/>
                <a:ext cx="647294" cy="276038"/>
              </a:xfrm>
              <a:prstGeom prst="rect">
                <a:avLst/>
              </a:prstGeom>
              <a:blipFill>
                <a:blip r:embed="rId34"/>
                <a:stretch>
                  <a:fillRect/>
                </a:stretch>
              </a:blipFill>
            </p:spPr>
            <p:txBody>
              <a:bodyPr/>
              <a:lstStyle/>
              <a:p>
                <a:r>
                  <a:rPr lang="zh-TW" altLang="en-US">
                    <a:noFill/>
                  </a:rPr>
                  <a:t> </a:t>
                </a:r>
              </a:p>
            </p:txBody>
          </p:sp>
        </mc:Fallback>
      </mc:AlternateContent>
      <p:sp>
        <p:nvSpPr>
          <p:cNvPr id="37" name="乘號 36">
            <a:extLst>
              <a:ext uri="{FF2B5EF4-FFF2-40B4-BE49-F238E27FC236}">
                <a16:creationId xmlns:a16="http://schemas.microsoft.com/office/drawing/2014/main" id="{F39512EE-0116-9BB7-D637-D2D26135C039}"/>
              </a:ext>
            </a:extLst>
          </p:cNvPr>
          <p:cNvSpPr/>
          <p:nvPr/>
        </p:nvSpPr>
        <p:spPr>
          <a:xfrm>
            <a:off x="5452834" y="2205396"/>
            <a:ext cx="1521507" cy="742812"/>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乘號 38">
            <a:extLst>
              <a:ext uri="{FF2B5EF4-FFF2-40B4-BE49-F238E27FC236}">
                <a16:creationId xmlns:a16="http://schemas.microsoft.com/office/drawing/2014/main" id="{6D838ED5-C14F-BABA-51ED-A8F524E98A10}"/>
              </a:ext>
            </a:extLst>
          </p:cNvPr>
          <p:cNvSpPr/>
          <p:nvPr/>
        </p:nvSpPr>
        <p:spPr>
          <a:xfrm>
            <a:off x="5452819" y="3343237"/>
            <a:ext cx="1521507" cy="742812"/>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乘號 52">
            <a:extLst>
              <a:ext uri="{FF2B5EF4-FFF2-40B4-BE49-F238E27FC236}">
                <a16:creationId xmlns:a16="http://schemas.microsoft.com/office/drawing/2014/main" id="{1A16E329-7963-9D29-D26D-5E74036A9010}"/>
              </a:ext>
            </a:extLst>
          </p:cNvPr>
          <p:cNvSpPr/>
          <p:nvPr/>
        </p:nvSpPr>
        <p:spPr>
          <a:xfrm>
            <a:off x="5485071" y="5390772"/>
            <a:ext cx="1521507" cy="742812"/>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3BB73EA2-F047-F248-2825-AD41BC37F64D}"/>
              </a:ext>
            </a:extLst>
          </p:cNvPr>
          <p:cNvSpPr txBox="1"/>
          <p:nvPr/>
        </p:nvSpPr>
        <p:spPr>
          <a:xfrm>
            <a:off x="3672928" y="5370643"/>
            <a:ext cx="1941557" cy="400110"/>
          </a:xfrm>
          <a:prstGeom prst="rect">
            <a:avLst/>
          </a:prstGeom>
          <a:noFill/>
        </p:spPr>
        <p:txBody>
          <a:bodyPr wrap="none" rtlCol="0">
            <a:spAutoFit/>
          </a:bodyPr>
          <a:lstStyle/>
          <a:p>
            <a:r>
              <a:rPr lang="en-US" altLang="zh-TW" sz="1000" dirty="0">
                <a:solidFill>
                  <a:srgbClr val="00B050"/>
                </a:solidFill>
              </a:rPr>
              <a:t>Wayne: inference </a:t>
            </a:r>
            <a:r>
              <a:rPr lang="zh-TW" altLang="en-US" sz="1000" dirty="0">
                <a:solidFill>
                  <a:srgbClr val="00B050"/>
                </a:solidFill>
              </a:rPr>
              <a:t>只用</a:t>
            </a:r>
            <a:r>
              <a:rPr lang="en-US" altLang="zh-TW" sz="1000" dirty="0">
                <a:solidFill>
                  <a:srgbClr val="00B050"/>
                </a:solidFill>
              </a:rPr>
              <a:t>one2one </a:t>
            </a:r>
          </a:p>
          <a:p>
            <a:r>
              <a:rPr lang="en-US" altLang="zh-TW" sz="1000" dirty="0">
                <a:solidFill>
                  <a:srgbClr val="00B050"/>
                </a:solidFill>
              </a:rPr>
              <a:t>head</a:t>
            </a:r>
            <a:r>
              <a:rPr lang="zh-TW" altLang="en-US" sz="1000" dirty="0">
                <a:solidFill>
                  <a:srgbClr val="00B050"/>
                </a:solidFill>
              </a:rPr>
              <a:t>不用</a:t>
            </a:r>
            <a:r>
              <a:rPr lang="en-US" altLang="zh-TW" sz="1000" dirty="0">
                <a:solidFill>
                  <a:srgbClr val="00B050"/>
                </a:solidFill>
              </a:rPr>
              <a:t>NMS</a:t>
            </a:r>
            <a:r>
              <a:rPr lang="zh-TW" altLang="en-US" sz="1000" dirty="0">
                <a:solidFill>
                  <a:srgbClr val="00B050"/>
                </a:solidFill>
              </a:rPr>
              <a:t>後處理</a:t>
            </a:r>
          </a:p>
        </p:txBody>
      </p:sp>
    </p:spTree>
    <p:extLst>
      <p:ext uri="{BB962C8B-B14F-4D97-AF65-F5344CB8AC3E}">
        <p14:creationId xmlns:p14="http://schemas.microsoft.com/office/powerpoint/2010/main" val="2376152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B2D39-DBB9-76B9-32D8-5B66FC8D788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ECA4B09-3865-CAAB-16B0-90025137C98F}"/>
              </a:ext>
            </a:extLst>
          </p:cNvPr>
          <p:cNvSpPr>
            <a:spLocks noGrp="1"/>
          </p:cNvSpPr>
          <p:nvPr>
            <p:ph type="title"/>
          </p:nvPr>
        </p:nvSpPr>
        <p:spPr>
          <a:xfrm>
            <a:off x="0" y="-15832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a:t>
            </a:r>
            <a:endParaRPr lang="zh-TW" altLang="en-US" sz="2400" dirty="0"/>
          </a:p>
        </p:txBody>
      </p:sp>
      <p:sp>
        <p:nvSpPr>
          <p:cNvPr id="15" name="文字方塊 14">
            <a:extLst>
              <a:ext uri="{FF2B5EF4-FFF2-40B4-BE49-F238E27FC236}">
                <a16:creationId xmlns:a16="http://schemas.microsoft.com/office/drawing/2014/main" id="{2E9DEFEF-AF24-4E2D-9A7E-B227FFD3D191}"/>
              </a:ext>
            </a:extLst>
          </p:cNvPr>
          <p:cNvSpPr txBox="1"/>
          <p:nvPr/>
        </p:nvSpPr>
        <p:spPr>
          <a:xfrm>
            <a:off x="164104" y="236234"/>
            <a:ext cx="3222483" cy="369332"/>
          </a:xfrm>
          <a:prstGeom prst="rect">
            <a:avLst/>
          </a:prstGeom>
          <a:noFill/>
        </p:spPr>
        <p:txBody>
          <a:bodyPr wrap="square">
            <a:spAutoFit/>
          </a:bodyPr>
          <a:lstStyle/>
          <a:p>
            <a:r>
              <a:rPr lang="en-US" altLang="zh-TW" b="1" dirty="0">
                <a:latin typeface="Times New Roman" panose="02020603050405020304" pitchFamily="18" charset="0"/>
                <a:cs typeface="Times New Roman" panose="02020603050405020304" pitchFamily="18" charset="0"/>
              </a:rPr>
              <a:t>3 types of total losses: </a:t>
            </a:r>
            <a:endParaRPr lang="zh-TW"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0ABA15B-5D27-FC27-5DE9-E876BA2916B1}"/>
                  </a:ext>
                </a:extLst>
              </p:cNvPr>
              <p:cNvSpPr txBox="1"/>
              <p:nvPr/>
            </p:nvSpPr>
            <p:spPr>
              <a:xfrm>
                <a:off x="1350063" y="479807"/>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𝑑𝑒𝑡</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8" name="文字方塊 7">
                <a:extLst>
                  <a:ext uri="{FF2B5EF4-FFF2-40B4-BE49-F238E27FC236}">
                    <a16:creationId xmlns:a16="http://schemas.microsoft.com/office/drawing/2014/main" id="{D0ABA15B-5D27-FC27-5DE9-E876BA2916B1}"/>
                  </a:ext>
                </a:extLst>
              </p:cNvPr>
              <p:cNvSpPr txBox="1">
                <a:spLocks noRot="1" noChangeAspect="1" noMove="1" noResize="1" noEditPoints="1" noAdjustHandles="1" noChangeArrowheads="1" noChangeShapeType="1" noTextEdit="1"/>
              </p:cNvSpPr>
              <p:nvPr/>
            </p:nvSpPr>
            <p:spPr>
              <a:xfrm>
                <a:off x="1350063" y="479807"/>
                <a:ext cx="3953495" cy="311560"/>
              </a:xfrm>
              <a:prstGeom prst="rect">
                <a:avLst/>
              </a:prstGeom>
              <a:blipFill>
                <a:blip r:embed="rId3"/>
                <a:stretch>
                  <a:fillRect/>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EB162D8D-4321-2032-E0F8-3FC917F3FFEE}"/>
              </a:ext>
            </a:extLst>
          </p:cNvPr>
          <p:cNvSpPr txBox="1"/>
          <p:nvPr/>
        </p:nvSpPr>
        <p:spPr>
          <a:xfrm>
            <a:off x="182300" y="1622227"/>
            <a:ext cx="8857528" cy="3046988"/>
          </a:xfrm>
          <a:prstGeom prst="rect">
            <a:avLst/>
          </a:prstGeom>
          <a:noFill/>
        </p:spPr>
        <p:txBody>
          <a:bodyPr wrap="square">
            <a:spAutoFit/>
          </a:bodyPr>
          <a:lstStyle/>
          <a:p>
            <a:r>
              <a:rPr lang="en-US" altLang="zh-TW" sz="1600" dirty="0">
                <a:solidFill>
                  <a:srgbClr val="0070C0"/>
                </a:solidFill>
                <a:latin typeface="Times New Roman" panose="02020603050405020304" pitchFamily="18" charset="0"/>
                <a:cs typeface="Times New Roman" panose="02020603050405020304" pitchFamily="18" charset="0"/>
              </a:rPr>
              <a:t>1) Binary Cross Entropy Loss (for classification)</a:t>
            </a:r>
          </a:p>
          <a:p>
            <a:r>
              <a:rPr lang="zh-TW" altLang="en-US" sz="1600" dirty="0">
                <a:solidFill>
                  <a:srgbClr val="0070C0"/>
                </a:solidFill>
                <a:latin typeface="Times New Roman" panose="02020603050405020304" pitchFamily="18" charset="0"/>
                <a:cs typeface="Times New Roman" panose="02020603050405020304" pitchFamily="18" charset="0"/>
              </a:rPr>
              <a:t>    </a:t>
            </a:r>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r>
              <a:rPr lang="en-US" altLang="zh-TW" sz="1600" dirty="0">
                <a:solidFill>
                  <a:srgbClr val="0070C0"/>
                </a:solidFill>
                <a:latin typeface="Times New Roman" panose="02020603050405020304" pitchFamily="18" charset="0"/>
                <a:cs typeface="Times New Roman" panose="02020603050405020304" pitchFamily="18" charset="0"/>
              </a:rPr>
              <a:t>2) </a:t>
            </a:r>
            <a:r>
              <a:rPr lang="en-US" altLang="zh-TW" sz="1600" dirty="0" err="1">
                <a:solidFill>
                  <a:srgbClr val="0070C0"/>
                </a:solidFill>
                <a:latin typeface="Times New Roman" panose="02020603050405020304" pitchFamily="18" charset="0"/>
                <a:cs typeface="Times New Roman" panose="02020603050405020304" pitchFamily="18" charset="0"/>
              </a:rPr>
              <a:t>CIoU</a:t>
            </a:r>
            <a:r>
              <a:rPr lang="en-US" altLang="zh-TW" sz="1600" dirty="0">
                <a:solidFill>
                  <a:srgbClr val="0070C0"/>
                </a:solidFill>
                <a:latin typeface="Times New Roman" panose="02020603050405020304" pitchFamily="18" charset="0"/>
                <a:cs typeface="Times New Roman" panose="02020603050405020304" pitchFamily="18" charset="0"/>
              </a:rPr>
              <a:t> Loss</a:t>
            </a:r>
            <a:r>
              <a:rPr lang="zh-TW" altLang="en-US" sz="1600" dirty="0">
                <a:solidFill>
                  <a:srgbClr val="0070C0"/>
                </a:solidFill>
                <a:latin typeface="Times New Roman" panose="02020603050405020304" pitchFamily="18" charset="0"/>
                <a:cs typeface="Times New Roman" panose="02020603050405020304" pitchFamily="18" charset="0"/>
              </a:rPr>
              <a:t> </a:t>
            </a:r>
            <a:r>
              <a:rPr lang="en-US" altLang="zh-TW" sz="1600" dirty="0">
                <a:solidFill>
                  <a:srgbClr val="0070C0"/>
                </a:solidFill>
                <a:latin typeface="Times New Roman" panose="02020603050405020304" pitchFamily="18" charset="0"/>
                <a:cs typeface="Times New Roman" panose="02020603050405020304" pitchFamily="18" charset="0"/>
              </a:rPr>
              <a:t>(for </a:t>
            </a:r>
            <a:r>
              <a:rPr lang="en-US" altLang="zh-TW" sz="1600" dirty="0" err="1">
                <a:solidFill>
                  <a:srgbClr val="0070C0"/>
                </a:solidFill>
                <a:latin typeface="Times New Roman" panose="02020603050405020304" pitchFamily="18" charset="0"/>
                <a:cs typeface="Times New Roman" panose="02020603050405020304" pitchFamily="18" charset="0"/>
              </a:rPr>
              <a:t>Bbox</a:t>
            </a:r>
            <a:r>
              <a:rPr lang="en-US" altLang="zh-TW" sz="1600" dirty="0">
                <a:solidFill>
                  <a:srgbClr val="0070C0"/>
                </a:solidFill>
                <a:latin typeface="Times New Roman" panose="02020603050405020304" pitchFamily="18" charset="0"/>
                <a:cs typeface="Times New Roman" panose="02020603050405020304" pitchFamily="18" charset="0"/>
              </a:rPr>
              <a:t>)</a:t>
            </a:r>
          </a:p>
          <a:p>
            <a:pPr marL="1504950" lvl="1" indent="-1238250">
              <a:buSzPct val="90000"/>
            </a:pPr>
            <a:r>
              <a:rPr lang="en-US" altLang="zh-TW"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Advantage: </a:t>
            </a:r>
            <a:r>
              <a:rPr lang="en-US" altLang="zh-TW" sz="16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基於</a:t>
            </a:r>
            <a:r>
              <a:rPr lang="en-US" altLang="zh-TW" sz="160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DIoU</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Loss</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，加上</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aspect ratio</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，判斷</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RP</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好壞，增加分辨</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中心點位置相同</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RP</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好壞的能力</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68287" lvl="1">
              <a:buSzPct val="90000"/>
            </a:pPr>
            <a:r>
              <a:rPr lang="en-US" altLang="zh-TW"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Drawback: </a:t>
            </a:r>
            <a:r>
              <a:rPr lang="zh-TW" altLang="en-US"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arctan</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計算複雜度</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較</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，且無法分辨</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RP</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GT</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長寬比例相同的情況</a:t>
            </a:r>
            <a:endParaRPr lang="en-US" altLang="zh-TW"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75936A2-7387-9BB2-A587-2655F5BAD16B}"/>
                  </a:ext>
                </a:extLst>
              </p:cNvPr>
              <p:cNvSpPr txBox="1"/>
              <p:nvPr/>
            </p:nvSpPr>
            <p:spPr>
              <a:xfrm>
                <a:off x="525919" y="1945139"/>
                <a:ext cx="5573040" cy="7645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b="0" i="1" smtClean="0">
                              <a:latin typeface="Cambria Math" panose="02040503050406030204" pitchFamily="18" charset="0"/>
                              <a:ea typeface="Cambria Math" panose="02040503050406030204" pitchFamily="18" charset="0"/>
                            </a:rPr>
                          </m:ctrlPr>
                        </m:sSubPr>
                        <m:e>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ℒ</m:t>
                              </m:r>
                            </m:e>
                            <m:sub>
                              <m:r>
                                <a:rPr lang="en-US" altLang="zh-TW" b="0" i="1" smtClean="0">
                                  <a:latin typeface="Cambria Math" panose="02040503050406030204" pitchFamily="18" charset="0"/>
                                  <a:ea typeface="Cambria Math" panose="02040503050406030204" pitchFamily="18" charset="0"/>
                                </a:rPr>
                                <m:t>𝐵𝐶𝐸</m:t>
                              </m:r>
                            </m:sub>
                          </m:sSub>
                        </m:e>
                        <m:sub>
                          <m:r>
                            <a:rPr lang="en-US" altLang="zh-TW" b="0" i="1" smtClean="0">
                              <a:latin typeface="Cambria Math" panose="02040503050406030204" pitchFamily="18" charset="0"/>
                              <a:ea typeface="Cambria Math" panose="02040503050406030204" pitchFamily="18" charset="0"/>
                            </a:rPr>
                            <m:t> </m:t>
                          </m:r>
                        </m:sub>
                      </m:sSub>
                      <m:r>
                        <a:rPr lang="en-US" altLang="zh-TW" b="0" i="1" smtClean="0">
                          <a:latin typeface="Cambria Math" panose="02040503050406030204" pitchFamily="18" charset="0"/>
                          <a:ea typeface="Cambria Math" panose="02040503050406030204" pitchFamily="18" charset="0"/>
                        </a:rPr>
                        <m:t>= </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𝑁</m:t>
                          </m:r>
                        </m:den>
                      </m:f>
                      <m:nary>
                        <m:naryPr>
                          <m:chr m:val="∑"/>
                          <m:supHide m:val="on"/>
                          <m:ctrlPr>
                            <a:rPr lang="en-US" altLang="zh-TW" b="0" i="1" smtClean="0">
                              <a:latin typeface="Cambria Math" panose="02040503050406030204" pitchFamily="18" charset="0"/>
                              <a:ea typeface="Cambria Math" panose="02040503050406030204" pitchFamily="18" charset="0"/>
                            </a:rPr>
                          </m:ctrlPr>
                        </m:naryPr>
                        <m:sub>
                          <m:r>
                            <m:rPr>
                              <m:brk m:alnAt="7"/>
                            </m:rPr>
                            <a:rPr lang="en-US" altLang="zh-TW" b="0" i="1" smtClean="0">
                              <a:latin typeface="Cambria Math" panose="02040503050406030204" pitchFamily="18" charset="0"/>
                              <a:ea typeface="Cambria Math" panose="02040503050406030204" pitchFamily="18" charset="0"/>
                            </a:rPr>
                            <m:t>𝑖</m:t>
                          </m:r>
                        </m:sub>
                        <m:sup/>
                        <m:e>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𝑦</m:t>
                              </m:r>
                            </m:e>
                            <m:sub>
                              <m:r>
                                <a:rPr lang="en-US" altLang="zh-TW" b="0" i="1" smtClean="0">
                                  <a:latin typeface="Cambria Math" panose="02040503050406030204" pitchFamily="18" charset="0"/>
                                  <a:ea typeface="Cambria Math" panose="02040503050406030204" pitchFamily="18" charset="0"/>
                                </a:rPr>
                                <m:t>𝑖</m:t>
                              </m:r>
                            </m:sub>
                          </m:sSub>
                          <m:r>
                            <a:rPr lang="en-US" altLang="zh-TW" b="0" i="1" smtClean="0">
                              <a:latin typeface="Cambria Math" panose="02040503050406030204" pitchFamily="18" charset="0"/>
                              <a:ea typeface="Cambria Math" panose="02040503050406030204" pitchFamily="18" charset="0"/>
                            </a:rPr>
                            <m:t>∙</m:t>
                          </m:r>
                          <m:func>
                            <m:funcPr>
                              <m:ctrlPr>
                                <a:rPr lang="en-US" altLang="zh-TW" b="0" i="1" smtClean="0">
                                  <a:latin typeface="Cambria Math" panose="02040503050406030204" pitchFamily="18" charset="0"/>
                                  <a:ea typeface="Cambria Math" panose="02040503050406030204" pitchFamily="18" charset="0"/>
                                </a:rPr>
                              </m:ctrlPr>
                            </m:funcPr>
                            <m:fName>
                              <m:r>
                                <m:rPr>
                                  <m:sty m:val="p"/>
                                </m:rPr>
                                <a:rPr lang="en-US" altLang="zh-TW" b="0" i="0" smtClean="0">
                                  <a:latin typeface="Cambria Math" panose="02040503050406030204" pitchFamily="18" charset="0"/>
                                  <a:ea typeface="Cambria Math" panose="02040503050406030204" pitchFamily="18" charset="0"/>
                                </a:rPr>
                                <m:t>log</m:t>
                              </m:r>
                            </m:fName>
                            <m:e>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𝑝</m:t>
                                      </m:r>
                                    </m:e>
                                    <m:sub>
                                      <m:r>
                                        <a:rPr lang="en-US" altLang="zh-TW" b="0" i="1" smtClean="0">
                                          <a:latin typeface="Cambria Math" panose="02040503050406030204" pitchFamily="18" charset="0"/>
                                          <a:ea typeface="Cambria Math" panose="02040503050406030204" pitchFamily="18" charset="0"/>
                                        </a:rPr>
                                        <m:t>𝑖</m:t>
                                      </m:r>
                                    </m:sub>
                                  </m:sSub>
                                </m:e>
                              </m:d>
                            </m:e>
                          </m:func>
                          <m:r>
                            <a:rPr lang="en-US" altLang="zh-TW" b="0" i="1" smtClean="0">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𝑦</m:t>
                                  </m:r>
                                </m:e>
                                <m:sub>
                                  <m:r>
                                    <a:rPr lang="en-US" altLang="zh-TW" b="0" i="1" smtClean="0">
                                      <a:latin typeface="Cambria Math" panose="02040503050406030204" pitchFamily="18" charset="0"/>
                                      <a:ea typeface="Cambria Math" panose="02040503050406030204" pitchFamily="18" charset="0"/>
                                    </a:rPr>
                                    <m:t>𝑖</m:t>
                                  </m:r>
                                </m:sub>
                              </m:sSub>
                            </m:e>
                          </m:d>
                          <m:r>
                            <a:rPr lang="en-US" altLang="zh-TW" b="0" i="1" smtClean="0">
                              <a:latin typeface="Cambria Math" panose="02040503050406030204" pitchFamily="18" charset="0"/>
                              <a:ea typeface="Cambria Math" panose="02040503050406030204" pitchFamily="18" charset="0"/>
                            </a:rPr>
                            <m:t>∙</m:t>
                          </m:r>
                          <m:func>
                            <m:funcPr>
                              <m:ctrlPr>
                                <a:rPr lang="en-US" altLang="zh-TW" b="0" i="1" smtClean="0">
                                  <a:latin typeface="Cambria Math" panose="02040503050406030204" pitchFamily="18" charset="0"/>
                                  <a:ea typeface="Cambria Math" panose="02040503050406030204" pitchFamily="18" charset="0"/>
                                </a:rPr>
                              </m:ctrlPr>
                            </m:funcPr>
                            <m:fName>
                              <m:r>
                                <m:rPr>
                                  <m:sty m:val="p"/>
                                </m:rPr>
                                <a:rPr lang="en-US" altLang="zh-TW" b="0" i="0" smtClean="0">
                                  <a:latin typeface="Cambria Math" panose="02040503050406030204" pitchFamily="18" charset="0"/>
                                  <a:ea typeface="Cambria Math" panose="02040503050406030204" pitchFamily="18" charset="0"/>
                                </a:rPr>
                                <m:t>log</m:t>
                              </m:r>
                            </m:fName>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𝑝</m:t>
                                      </m:r>
                                    </m:e>
                                    <m:sub>
                                      <m:r>
                                        <a:rPr lang="en-US" altLang="zh-TW" b="0" i="1" smtClean="0">
                                          <a:latin typeface="Cambria Math" panose="02040503050406030204" pitchFamily="18" charset="0"/>
                                          <a:ea typeface="Cambria Math" panose="02040503050406030204" pitchFamily="18" charset="0"/>
                                        </a:rPr>
                                        <m:t>𝑖</m:t>
                                      </m:r>
                                    </m:sub>
                                  </m:sSub>
                                </m:e>
                              </m:d>
                            </m:e>
                          </m:func>
                          <m:r>
                            <a:rPr lang="en-US" altLang="zh-TW" b="0" i="1" smtClean="0">
                              <a:latin typeface="Cambria Math" panose="02040503050406030204" pitchFamily="18" charset="0"/>
                              <a:ea typeface="Cambria Math" panose="02040503050406030204" pitchFamily="18" charset="0"/>
                            </a:rPr>
                            <m:t>]</m:t>
                          </m:r>
                        </m:e>
                      </m:nary>
                    </m:oMath>
                  </m:oMathPara>
                </a14:m>
                <a:endParaRPr lang="zh-TW" altLang="en-US" dirty="0"/>
              </a:p>
            </p:txBody>
          </p:sp>
        </mc:Choice>
        <mc:Fallback xmlns="">
          <p:sp>
            <p:nvSpPr>
              <p:cNvPr id="23" name="文字方塊 22">
                <a:extLst>
                  <a:ext uri="{FF2B5EF4-FFF2-40B4-BE49-F238E27FC236}">
                    <a16:creationId xmlns:a16="http://schemas.microsoft.com/office/drawing/2014/main" id="{875936A2-7387-9BB2-A587-2655F5BAD16B}"/>
                  </a:ext>
                </a:extLst>
              </p:cNvPr>
              <p:cNvSpPr txBox="1">
                <a:spLocks noRot="1" noChangeAspect="1" noMove="1" noResize="1" noEditPoints="1" noAdjustHandles="1" noChangeArrowheads="1" noChangeShapeType="1" noTextEdit="1"/>
              </p:cNvSpPr>
              <p:nvPr/>
            </p:nvSpPr>
            <p:spPr>
              <a:xfrm>
                <a:off x="525919" y="1945139"/>
                <a:ext cx="5573040" cy="76456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78BA1624-7BAD-A1E2-1140-3A64568C1B6C}"/>
                  </a:ext>
                </a:extLst>
              </p:cNvPr>
              <p:cNvSpPr txBox="1"/>
              <p:nvPr/>
            </p:nvSpPr>
            <p:spPr>
              <a:xfrm>
                <a:off x="429724" y="2764097"/>
                <a:ext cx="6114793" cy="646331"/>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200" b="0" i="1" smtClean="0">
                        <a:latin typeface="Cambria Math" panose="02040503050406030204" pitchFamily="18" charset="0"/>
                      </a:rPr>
                      <m:t>𝑁</m:t>
                    </m:r>
                    <m:r>
                      <a:rPr lang="en-US" altLang="zh-TW" sz="1200" b="0" i="1" smtClean="0">
                        <a:latin typeface="Cambria Math" panose="020405030504060302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number of boxes classes.  </a:t>
                </a:r>
                <a:r>
                  <a:rPr lang="en-US" altLang="zh-TW" sz="1200" i="1" dirty="0">
                    <a:latin typeface="Times New Roman" panose="02020603050405020304" pitchFamily="18" charset="0"/>
                    <a:cs typeface="Times New Roman" panose="02020603050405020304" pitchFamily="18" charset="0"/>
                  </a:rPr>
                  <a:t>N=80 </a:t>
                </a:r>
              </a:p>
              <a:p>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𝑦</m:t>
                        </m:r>
                      </m:e>
                      <m:sub>
                        <m:r>
                          <a:rPr lang="en-US" altLang="zh-TW" sz="1200" b="0" i="1" smtClean="0">
                            <a:latin typeface="Cambria Math" panose="02040503050406030204" pitchFamily="18" charset="0"/>
                            <a:cs typeface="Times New Roman" panose="02020603050405020304" pitchFamily="18" charset="0"/>
                          </a:rPr>
                          <m:t>𝑖</m:t>
                        </m:r>
                      </m:sub>
                    </m:sSub>
                  </m:oMath>
                </a14:m>
                <a:r>
                  <a:rPr lang="en-US" altLang="zh-TW" sz="1200" dirty="0">
                    <a:latin typeface="Times New Roman" panose="02020603050405020304" pitchFamily="18" charset="0"/>
                    <a:cs typeface="Times New Roman" panose="02020603050405020304" pitchFamily="18" charset="0"/>
                  </a:rPr>
                  <a:t>: The truth label of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oMath>
                </a14:m>
                <a:r>
                  <a:rPr lang="en-US" altLang="zh-TW" sz="1200" dirty="0" err="1">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class sample </a:t>
                </a:r>
              </a:p>
              <a:p>
                <a:r>
                  <a:rPr lang="en-US" altLang="zh-TW" sz="12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𝑝</m:t>
                        </m:r>
                      </m:e>
                      <m:sub>
                        <m:r>
                          <a:rPr lang="en-US" altLang="zh-TW" sz="1200" b="0" i="1" smtClean="0">
                            <a:latin typeface="Cambria Math" panose="02040503050406030204" pitchFamily="18" charset="0"/>
                            <a:cs typeface="Times New Roman" panose="02020603050405020304" pitchFamily="18" charset="0"/>
                          </a:rPr>
                          <m:t>𝑖</m:t>
                        </m:r>
                      </m:sub>
                    </m:sSub>
                  </m:oMath>
                </a14:m>
                <a:r>
                  <a:rPr lang="en-US" altLang="zh-TW" sz="1200" dirty="0">
                    <a:latin typeface="Times New Roman" panose="02020603050405020304" pitchFamily="18" charset="0"/>
                    <a:cs typeface="Times New Roman" panose="02020603050405020304" pitchFamily="18" charset="0"/>
                  </a:rPr>
                  <a:t>: The predict label probability of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oMath>
                </a14:m>
                <a:r>
                  <a:rPr lang="en-US" altLang="zh-TW" sz="1200" dirty="0" err="1">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label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class sample</a:t>
                </a:r>
              </a:p>
            </p:txBody>
          </p:sp>
        </mc:Choice>
        <mc:Fallback xmlns="">
          <p:sp>
            <p:nvSpPr>
              <p:cNvPr id="24" name="文字方塊 23">
                <a:extLst>
                  <a:ext uri="{FF2B5EF4-FFF2-40B4-BE49-F238E27FC236}">
                    <a16:creationId xmlns:a16="http://schemas.microsoft.com/office/drawing/2014/main" id="{78BA1624-7BAD-A1E2-1140-3A64568C1B6C}"/>
                  </a:ext>
                </a:extLst>
              </p:cNvPr>
              <p:cNvSpPr txBox="1">
                <a:spLocks noRot="1" noChangeAspect="1" noMove="1" noResize="1" noEditPoints="1" noAdjustHandles="1" noChangeArrowheads="1" noChangeShapeType="1" noTextEdit="1"/>
              </p:cNvSpPr>
              <p:nvPr/>
            </p:nvSpPr>
            <p:spPr>
              <a:xfrm>
                <a:off x="429724" y="2764097"/>
                <a:ext cx="6114793" cy="646331"/>
              </a:xfrm>
              <a:prstGeom prst="rect">
                <a:avLst/>
              </a:prstGeom>
              <a:blipFill>
                <a:blip r:embed="rId5"/>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5030CEAF-9BA7-FE96-03C3-7463D6CE7085}"/>
                  </a:ext>
                </a:extLst>
              </p:cNvPr>
              <p:cNvSpPr txBox="1"/>
              <p:nvPr/>
            </p:nvSpPr>
            <p:spPr>
              <a:xfrm>
                <a:off x="1833289" y="2395270"/>
                <a:ext cx="2013047" cy="461665"/>
              </a:xfrm>
              <a:prstGeom prst="rect">
                <a:avLst/>
              </a:prstGeom>
              <a:noFill/>
            </p:spPr>
            <p:txBody>
              <a:bodyPr wrap="square" rtlCol="0">
                <a:spAutoFit/>
              </a:bodyPr>
              <a:lstStyle/>
              <a:p>
                <a:pPr algn="ct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=1</m:t>
                    </m:r>
                  </m:oMath>
                </a14:m>
                <a:r>
                  <a:rPr lang="zh-TW" altLang="en-US" sz="1200" dirty="0"/>
                  <a:t> </a:t>
                </a:r>
                <a:endParaRPr lang="en-US" altLang="zh-TW" sz="1200" dirty="0"/>
              </a:p>
              <a:p>
                <a:pPr algn="ctr"/>
                <a:r>
                  <a:rPr lang="en-US" altLang="zh-TW" sz="1200" dirty="0"/>
                  <a:t>(truth label == predict label)</a:t>
                </a:r>
                <a:endParaRPr lang="zh-TW" altLang="en-US" sz="1200" dirty="0"/>
              </a:p>
            </p:txBody>
          </p:sp>
        </mc:Choice>
        <mc:Fallback xmlns="">
          <p:sp>
            <p:nvSpPr>
              <p:cNvPr id="28" name="文字方塊 27">
                <a:extLst>
                  <a:ext uri="{FF2B5EF4-FFF2-40B4-BE49-F238E27FC236}">
                    <a16:creationId xmlns:a16="http://schemas.microsoft.com/office/drawing/2014/main" id="{5030CEAF-9BA7-FE96-03C3-7463D6CE7085}"/>
                  </a:ext>
                </a:extLst>
              </p:cNvPr>
              <p:cNvSpPr txBox="1">
                <a:spLocks noRot="1" noChangeAspect="1" noMove="1" noResize="1" noEditPoints="1" noAdjustHandles="1" noChangeArrowheads="1" noChangeShapeType="1" noTextEdit="1"/>
              </p:cNvSpPr>
              <p:nvPr/>
            </p:nvSpPr>
            <p:spPr>
              <a:xfrm>
                <a:off x="1833289" y="2395270"/>
                <a:ext cx="2013047" cy="461665"/>
              </a:xfrm>
              <a:prstGeom prst="rect">
                <a:avLst/>
              </a:prstGeom>
              <a:blipFill>
                <a:blip r:embed="rId6"/>
                <a:stretch>
                  <a:fillRect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E4E5BBF-62E4-3E3F-6A16-0352BBA37EFE}"/>
                  </a:ext>
                </a:extLst>
              </p:cNvPr>
              <p:cNvSpPr txBox="1"/>
              <p:nvPr/>
            </p:nvSpPr>
            <p:spPr>
              <a:xfrm>
                <a:off x="4108080" y="1656005"/>
                <a:ext cx="1990879"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=0</m:t>
                      </m:r>
                    </m:oMath>
                  </m:oMathPara>
                </a14:m>
                <a:endParaRPr lang="en-US" altLang="zh-TW" sz="1200" b="0" dirty="0"/>
              </a:p>
              <a:p>
                <a:r>
                  <a:rPr lang="en-US" altLang="zh-TW" sz="1200" dirty="0"/>
                  <a:t>(truth label ! = predict label)</a:t>
                </a:r>
                <a:endParaRPr lang="zh-TW" altLang="en-US" sz="1200" dirty="0"/>
              </a:p>
            </p:txBody>
          </p:sp>
        </mc:Choice>
        <mc:Fallback xmlns="">
          <p:sp>
            <p:nvSpPr>
              <p:cNvPr id="29" name="文字方塊 28">
                <a:extLst>
                  <a:ext uri="{FF2B5EF4-FFF2-40B4-BE49-F238E27FC236}">
                    <a16:creationId xmlns:a16="http://schemas.microsoft.com/office/drawing/2014/main" id="{4E4E5BBF-62E4-3E3F-6A16-0352BBA37EFE}"/>
                  </a:ext>
                </a:extLst>
              </p:cNvPr>
              <p:cNvSpPr txBox="1">
                <a:spLocks noRot="1" noChangeAspect="1" noMove="1" noResize="1" noEditPoints="1" noAdjustHandles="1" noChangeArrowheads="1" noChangeShapeType="1" noTextEdit="1"/>
              </p:cNvSpPr>
              <p:nvPr/>
            </p:nvSpPr>
            <p:spPr>
              <a:xfrm>
                <a:off x="4108080" y="1656005"/>
                <a:ext cx="1990879" cy="461665"/>
              </a:xfrm>
              <a:prstGeom prst="rect">
                <a:avLst/>
              </a:prstGeom>
              <a:blipFill>
                <a:blip r:embed="rId7"/>
                <a:stretch>
                  <a:fillRect l="-307" r="-307" b="-10667"/>
                </a:stretch>
              </a:blipFill>
            </p:spPr>
            <p:txBody>
              <a:bodyPr/>
              <a:lstStyle/>
              <a:p>
                <a:r>
                  <a:rPr lang="zh-TW" altLang="en-US">
                    <a:noFill/>
                  </a:rPr>
                  <a:t> </a:t>
                </a:r>
              </a:p>
            </p:txBody>
          </p:sp>
        </mc:Fallback>
      </mc:AlternateContent>
      <p:sp>
        <p:nvSpPr>
          <p:cNvPr id="31" name="右大括弧 30">
            <a:extLst>
              <a:ext uri="{FF2B5EF4-FFF2-40B4-BE49-F238E27FC236}">
                <a16:creationId xmlns:a16="http://schemas.microsoft.com/office/drawing/2014/main" id="{7CDE7DBF-F7C8-C1EC-4159-A132861888F9}"/>
              </a:ext>
            </a:extLst>
          </p:cNvPr>
          <p:cNvSpPr/>
          <p:nvPr/>
        </p:nvSpPr>
        <p:spPr>
          <a:xfrm rot="5400000">
            <a:off x="2767468" y="1944959"/>
            <a:ext cx="144690" cy="1068199"/>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32" name="右大括弧 31">
            <a:extLst>
              <a:ext uri="{FF2B5EF4-FFF2-40B4-BE49-F238E27FC236}">
                <a16:creationId xmlns:a16="http://schemas.microsoft.com/office/drawing/2014/main" id="{90E77E4F-8D5D-802A-8563-1ABB738A86E3}"/>
              </a:ext>
            </a:extLst>
          </p:cNvPr>
          <p:cNvSpPr/>
          <p:nvPr/>
        </p:nvSpPr>
        <p:spPr>
          <a:xfrm rot="16200000">
            <a:off x="4559372" y="1159146"/>
            <a:ext cx="144689" cy="1887173"/>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pic>
        <p:nvPicPr>
          <p:cNvPr id="47" name="圖片 46">
            <a:extLst>
              <a:ext uri="{FF2B5EF4-FFF2-40B4-BE49-F238E27FC236}">
                <a16:creationId xmlns:a16="http://schemas.microsoft.com/office/drawing/2014/main" id="{7E07BEC3-2C8A-A381-F592-4D3313C2D44C}"/>
              </a:ext>
            </a:extLst>
          </p:cNvPr>
          <p:cNvPicPr>
            <a:picLocks noChangeAspect="1"/>
          </p:cNvPicPr>
          <p:nvPr/>
        </p:nvPicPr>
        <p:blipFill>
          <a:blip r:embed="rId8"/>
          <a:stretch>
            <a:fillRect/>
          </a:stretch>
        </p:blipFill>
        <p:spPr>
          <a:xfrm>
            <a:off x="645157" y="4641808"/>
            <a:ext cx="2019582" cy="581106"/>
          </a:xfrm>
          <a:prstGeom prst="rect">
            <a:avLst/>
          </a:prstGeom>
        </p:spPr>
      </p:pic>
      <p:pic>
        <p:nvPicPr>
          <p:cNvPr id="48" name="圖片 47">
            <a:extLst>
              <a:ext uri="{FF2B5EF4-FFF2-40B4-BE49-F238E27FC236}">
                <a16:creationId xmlns:a16="http://schemas.microsoft.com/office/drawing/2014/main" id="{157C64AA-7A86-4D9C-0C1F-89A3DFB25772}"/>
              </a:ext>
            </a:extLst>
          </p:cNvPr>
          <p:cNvPicPr>
            <a:picLocks noChangeAspect="1"/>
          </p:cNvPicPr>
          <p:nvPr/>
        </p:nvPicPr>
        <p:blipFill>
          <a:blip r:embed="rId9"/>
          <a:stretch>
            <a:fillRect/>
          </a:stretch>
        </p:blipFill>
        <p:spPr>
          <a:xfrm>
            <a:off x="838577" y="5649584"/>
            <a:ext cx="1305107" cy="628738"/>
          </a:xfrm>
          <a:prstGeom prst="rect">
            <a:avLst/>
          </a:prstGeom>
        </p:spPr>
      </p:pic>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522E6BDD-C3E0-B4F0-8625-A7DDF91D7C24}"/>
                  </a:ext>
                </a:extLst>
              </p:cNvPr>
              <p:cNvSpPr txBox="1"/>
              <p:nvPr/>
            </p:nvSpPr>
            <p:spPr>
              <a:xfrm>
                <a:off x="4572001" y="4734895"/>
                <a:ext cx="4467828" cy="2493631"/>
              </a:xfrm>
              <a:prstGeom prst="rect">
                <a:avLst/>
              </a:prstGeom>
              <a:noFill/>
            </p:spPr>
            <p:txBody>
              <a:bodyPr wrap="square">
                <a:spAutoFit/>
              </a:bodyPr>
              <a:lstStyle/>
              <a:p>
                <a14:m>
                  <m:oMath xmlns:m="http://schemas.openxmlformats.org/officeDocument/2006/math">
                    <m:r>
                      <a:rPr lang="en-US" altLang="zh-TW" sz="1200" i="1" dirty="0" smtClean="0">
                        <a:solidFill>
                          <a:srgbClr val="00A1E9"/>
                        </a:solidFill>
                        <a:latin typeface="Cambria Math" panose="02040503050406030204" pitchFamily="18" charset="0"/>
                        <a:cs typeface="Times New Roman" panose="02020603050405020304" pitchFamily="18" charset="0"/>
                      </a:rPr>
                      <m:t>𝑅𝑃</m:t>
                    </m:r>
                  </m:oMath>
                </a14:m>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Region proposal</a:t>
                </a:r>
              </a:p>
              <a:p>
                <a14:m>
                  <m:oMath xmlns:m="http://schemas.openxmlformats.org/officeDocument/2006/math">
                    <m:r>
                      <a:rPr lang="en-US" altLang="zh-TW" sz="1200" i="1" dirty="0" smtClean="0">
                        <a:solidFill>
                          <a:srgbClr val="00A1E9"/>
                        </a:solidFill>
                        <a:latin typeface="Cambria Math" panose="02040503050406030204" pitchFamily="18" charset="0"/>
                        <a:cs typeface="Times New Roman" panose="02020603050405020304" pitchFamily="18" charset="0"/>
                      </a:rPr>
                      <m:t>𝐺𝑇</m:t>
                    </m:r>
                  </m:oMath>
                </a14:m>
                <a:r>
                  <a:rPr lang="en-US" altLang="zh-TW" sz="1200" dirty="0">
                    <a:latin typeface="Times New Roman" panose="02020603050405020304" pitchFamily="18" charset="0"/>
                    <a:cs typeface="Times New Roman" panose="02020603050405020304" pitchFamily="18" charset="0"/>
                  </a:rPr>
                  <a:t>: Ground truth</a:t>
                </a:r>
                <a:endParaRPr lang="zh-TW" altLang="en-US" sz="1200" dirty="0">
                  <a:latin typeface="Times New Roman" panose="02020603050405020304" pitchFamily="18" charset="0"/>
                  <a:cs typeface="Times New Roman" panose="02020603050405020304" pitchFamily="18" charset="0"/>
                </a:endParaRPr>
              </a:p>
              <a:p>
                <a:pPr marL="0" lvl="1"/>
                <a:endParaRPr lang="en-US" altLang="zh-TW" sz="1200" i="1" dirty="0">
                  <a:solidFill>
                    <a:srgbClr val="00A1E9"/>
                  </a:solidFill>
                  <a:latin typeface="Times New Roman" panose="02020603050405020304" pitchFamily="18" charset="0"/>
                  <a:cs typeface="Times New Roman" panose="02020603050405020304" pitchFamily="18" charset="0"/>
                </a:endParaRPr>
              </a:p>
              <a:p>
                <a:pPr marL="0" lvl="1"/>
                <a:endParaRPr lang="en-US" altLang="zh-TW" sz="1200" i="1" dirty="0">
                  <a:solidFill>
                    <a:srgbClr val="00A1E9"/>
                  </a:solidFill>
                  <a:latin typeface="Times New Roman" panose="02020603050405020304" pitchFamily="18" charset="0"/>
                  <a:cs typeface="Times New Roman" panose="02020603050405020304" pitchFamily="18" charset="0"/>
                </a:endParaRPr>
              </a:p>
              <a:p>
                <a:pPr marL="0" lvl="1"/>
                <a:r>
                  <a:rPr lang="en-US" altLang="zh-TW" sz="1200" i="1" dirty="0">
                    <a:solidFill>
                      <a:srgbClr val="00A1E9"/>
                    </a:solidFill>
                    <a:latin typeface="Times New Roman" panose="02020603050405020304" pitchFamily="18" charset="0"/>
                    <a:cs typeface="Times New Roman" panose="02020603050405020304" pitchFamily="18" charset="0"/>
                  </a:rPr>
                  <a:t>d: </a:t>
                </a:r>
                <a:r>
                  <a:rPr lang="en-US" altLang="zh-TW" sz="1200" dirty="0">
                    <a:solidFill>
                      <a:srgbClr val="FF0000"/>
                    </a:solidFill>
                    <a:latin typeface="Times New Roman" panose="02020603050405020304" pitchFamily="18" charset="0"/>
                    <a:cs typeface="Times New Roman" panose="02020603050405020304" pitchFamily="18" charset="0"/>
                  </a:rPr>
                  <a:t>distances</a:t>
                </a:r>
                <a:r>
                  <a:rPr lang="en-US" altLang="zh-TW" sz="1200" dirty="0">
                    <a:latin typeface="Times New Roman" panose="02020603050405020304" pitchFamily="18" charset="0"/>
                    <a:cs typeface="Times New Roman" panose="02020603050405020304" pitchFamily="18" charset="0"/>
                  </a:rPr>
                  <a:t> between the </a:t>
                </a:r>
                <a:r>
                  <a:rPr lang="en-US" altLang="zh-TW" sz="1200" dirty="0" err="1">
                    <a:latin typeface="Times New Roman" panose="02020603050405020304" pitchFamily="18" charset="0"/>
                    <a:cs typeface="Times New Roman" panose="02020603050405020304" pitchFamily="18" charset="0"/>
                  </a:rPr>
                  <a:t>bbox’s</a:t>
                </a:r>
                <a:r>
                  <a:rPr lang="en-US" altLang="zh-TW" sz="1200" dirty="0">
                    <a:latin typeface="Times New Roman" panose="02020603050405020304" pitchFamily="18" charset="0"/>
                    <a:cs typeface="Times New Roman" panose="02020603050405020304" pitchFamily="18" charset="0"/>
                  </a:rPr>
                  <a:t> </a:t>
                </a:r>
                <a:r>
                  <a:rPr lang="en-US" altLang="zh-TW" sz="1200" dirty="0">
                    <a:solidFill>
                      <a:srgbClr val="FF0000"/>
                    </a:solidFill>
                    <a:latin typeface="Times New Roman" panose="02020603050405020304" pitchFamily="18" charset="0"/>
                    <a:cs typeface="Times New Roman" panose="02020603050405020304" pitchFamily="18" charset="0"/>
                  </a:rPr>
                  <a:t>center points </a:t>
                </a:r>
                <a:r>
                  <a:rPr lang="en-US" altLang="zh-TW" sz="1200" dirty="0">
                    <a:latin typeface="Times New Roman" panose="02020603050405020304" pitchFamily="18" charset="0"/>
                    <a:cs typeface="Times New Roman" panose="02020603050405020304" pitchFamily="18" charset="0"/>
                  </a:rPr>
                  <a:t>of  prediction and GT</a:t>
                </a:r>
              </a:p>
              <a:p>
                <a:pPr marL="0" lvl="1"/>
                <a:r>
                  <a:rPr lang="en-US" altLang="zh-TW" sz="1200" i="1" dirty="0">
                    <a:solidFill>
                      <a:srgbClr val="00A1E9"/>
                    </a:solidFill>
                    <a:latin typeface="Times New Roman" panose="02020603050405020304" pitchFamily="18" charset="0"/>
                    <a:cs typeface="Times New Roman" panose="02020603050405020304" pitchFamily="18" charset="0"/>
                  </a:rPr>
                  <a:t>c: </a:t>
                </a:r>
                <a:r>
                  <a:rPr lang="en-US" altLang="zh-TW" sz="1200" dirty="0">
                    <a:solidFill>
                      <a:srgbClr val="FF0000"/>
                    </a:solidFill>
                    <a:latin typeface="Times New Roman" panose="02020603050405020304" pitchFamily="18" charset="0"/>
                    <a:cs typeface="Times New Roman" panose="02020603050405020304" pitchFamily="18" charset="0"/>
                  </a:rPr>
                  <a:t>diagonal</a:t>
                </a:r>
                <a:r>
                  <a:rPr lang="en-US" altLang="zh-TW" sz="1200" dirty="0">
                    <a:latin typeface="Times New Roman" panose="02020603050405020304" pitchFamily="18" charset="0"/>
                    <a:cs typeface="Times New Roman" panose="02020603050405020304" pitchFamily="18" charset="0"/>
                  </a:rPr>
                  <a:t> </a:t>
                </a:r>
                <a:r>
                  <a:rPr lang="en-US" altLang="zh-TW" sz="1200" dirty="0">
                    <a:solidFill>
                      <a:srgbClr val="FF0000"/>
                    </a:solidFill>
                    <a:latin typeface="Times New Roman" panose="02020603050405020304" pitchFamily="18" charset="0"/>
                    <a:cs typeface="Times New Roman" panose="02020603050405020304" pitchFamily="18" charset="0"/>
                  </a:rPr>
                  <a:t>length</a:t>
                </a:r>
                <a:r>
                  <a:rPr lang="en-US" altLang="zh-TW" sz="1200" dirty="0">
                    <a:latin typeface="Times New Roman" panose="02020603050405020304" pitchFamily="18" charset="0"/>
                    <a:cs typeface="Times New Roman" panose="02020603050405020304" pitchFamily="18" charset="0"/>
                  </a:rPr>
                  <a:t> of the Minimum Bounding Rectangle (</a:t>
                </a:r>
                <a:r>
                  <a:rPr lang="en-US" altLang="zh-TW" sz="1200" dirty="0">
                    <a:solidFill>
                      <a:srgbClr val="00A1E9"/>
                    </a:solidFill>
                    <a:latin typeface="Times New Roman" panose="02020603050405020304" pitchFamily="18" charset="0"/>
                    <a:cs typeface="Times New Roman" panose="02020603050405020304" pitchFamily="18" charset="0"/>
                  </a:rPr>
                  <a:t>MBR</a:t>
                </a:r>
                <a:r>
                  <a:rPr lang="en-US" altLang="zh-TW" sz="1200" dirty="0">
                    <a:latin typeface="Times New Roman" panose="02020603050405020304" pitchFamily="18" charset="0"/>
                    <a:cs typeface="Times New Roman" panose="02020603050405020304" pitchFamily="18" charset="0"/>
                  </a:rPr>
                  <a:t>) of prediction and GT</a:t>
                </a:r>
              </a:p>
              <a:p>
                <a:pPr marL="0" lvl="1"/>
                <a:endParaRPr lang="en-US" altLang="zh-TW" sz="1200" dirty="0">
                  <a:latin typeface="Times New Roman" panose="02020603050405020304" pitchFamily="18" charset="0"/>
                  <a:cs typeface="Times New Roman" panose="02020603050405020304" pitchFamily="18" charset="0"/>
                </a:endParaRPr>
              </a:p>
              <a:p>
                <a:pPr marL="0" lvl="1"/>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𝑤</m:t>
                        </m:r>
                      </m:e>
                      <m:sup>
                        <m:r>
                          <a:rPr lang="en-US" altLang="zh-TW" sz="1200" b="0" i="1" smtClean="0">
                            <a:solidFill>
                              <a:srgbClr val="00A1E9"/>
                            </a:solidFill>
                            <a:latin typeface="Cambria Math" panose="02040503050406030204" pitchFamily="18" charset="0"/>
                            <a:cs typeface="Times New Roman" panose="02020603050405020304" pitchFamily="18" charset="0"/>
                          </a:rPr>
                          <m:t>𝐺𝑇</m:t>
                        </m:r>
                      </m:sup>
                    </m:sSup>
                  </m:oMath>
                </a14:m>
                <a:r>
                  <a:rPr lang="en-US" altLang="zh-TW" sz="1200" i="1" dirty="0">
                    <a:solidFill>
                      <a:srgbClr val="00A1E9"/>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h</m:t>
                        </m:r>
                      </m:e>
                      <m:sup>
                        <m:r>
                          <a:rPr lang="en-US" altLang="zh-TW" sz="1200" b="0" i="1" smtClean="0">
                            <a:solidFill>
                              <a:srgbClr val="00A1E9"/>
                            </a:solidFill>
                            <a:latin typeface="Cambria Math" panose="02040503050406030204" pitchFamily="18" charset="0"/>
                            <a:cs typeface="Times New Roman" panose="02020603050405020304" pitchFamily="18" charset="0"/>
                          </a:rPr>
                          <m:t>𝐺𝑇</m:t>
                        </m:r>
                      </m:sup>
                    </m:sSup>
                  </m:oMath>
                </a14:m>
                <a:r>
                  <a:rPr lang="en-US" altLang="zh-TW" sz="1200" dirty="0">
                    <a:latin typeface="Times New Roman" panose="02020603050405020304" pitchFamily="18" charset="0"/>
                    <a:cs typeface="Times New Roman" panose="02020603050405020304" pitchFamily="18" charset="0"/>
                  </a:rPr>
                  <a:t>: width and height of GT,</a:t>
                </a:r>
              </a:p>
              <a:p>
                <a:pPr marL="0" lvl="1"/>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𝑤</m:t>
                        </m:r>
                      </m:e>
                      <m:sup>
                        <m:r>
                          <a:rPr lang="en-US" altLang="zh-TW" sz="1200" b="0" i="1" smtClean="0">
                            <a:solidFill>
                              <a:srgbClr val="00A1E9"/>
                            </a:solidFill>
                            <a:latin typeface="Cambria Math" panose="02040503050406030204" pitchFamily="18" charset="0"/>
                            <a:cs typeface="Times New Roman" panose="02020603050405020304" pitchFamily="18" charset="0"/>
                          </a:rPr>
                          <m:t>𝑅𝑃</m:t>
                        </m:r>
                      </m:sup>
                    </m:sSup>
                  </m:oMath>
                </a14:m>
                <a:r>
                  <a:rPr lang="en-US" altLang="zh-TW" sz="1200" i="1" dirty="0">
                    <a:solidFill>
                      <a:srgbClr val="00A1E9"/>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h</m:t>
                        </m:r>
                      </m:e>
                      <m:sup>
                        <m:r>
                          <a:rPr lang="en-US" altLang="zh-TW" sz="1200" b="0" i="1" smtClean="0">
                            <a:solidFill>
                              <a:srgbClr val="00A1E9"/>
                            </a:solidFill>
                            <a:latin typeface="Cambria Math" panose="02040503050406030204" pitchFamily="18" charset="0"/>
                            <a:cs typeface="Times New Roman" panose="02020603050405020304" pitchFamily="18" charset="0"/>
                          </a:rPr>
                          <m:t>𝑅𝑃</m:t>
                        </m:r>
                      </m:sup>
                    </m:sSup>
                    <m:r>
                      <a:rPr lang="en-US" altLang="zh-TW" sz="1200" b="0" i="1" smtClean="0">
                        <a:solidFill>
                          <a:srgbClr val="002060"/>
                        </a:solidFill>
                        <a:latin typeface="Cambria Math" panose="02040503050406030204" pitchFamily="18" charset="0"/>
                        <a:cs typeface="Times New Roman" panose="02020603050405020304" pitchFamily="18" charset="0"/>
                      </a:rPr>
                      <m:t>:</m:t>
                    </m:r>
                    <m:r>
                      <a:rPr lang="en-US" altLang="zh-TW" sz="1200" b="0" i="1" smtClean="0">
                        <a:solidFill>
                          <a:srgbClr val="00A1E9"/>
                        </a:solidFill>
                        <a:latin typeface="Cambria Math" panose="02040503050406030204" pitchFamily="18" charset="0"/>
                        <a:cs typeface="Times New Roman" panose="02020603050405020304" pitchFamily="18" charset="0"/>
                      </a:rPr>
                      <m:t> </m:t>
                    </m:r>
                  </m:oMath>
                </a14:m>
                <a:r>
                  <a:rPr lang="en-US" altLang="zh-TW" sz="1200" dirty="0">
                    <a:latin typeface="Times New Roman" panose="02020603050405020304" pitchFamily="18" charset="0"/>
                    <a:cs typeface="Times New Roman" panose="02020603050405020304" pitchFamily="18" charset="0"/>
                  </a:rPr>
                  <a:t>width and height of prediction. </a:t>
                </a:r>
              </a:p>
              <a:p>
                <a:pPr marL="0" lvl="1"/>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𝑣</m:t>
                    </m:r>
                    <m:r>
                      <a:rPr lang="en-US" altLang="zh-TW" sz="1200" b="0" i="1" smtClean="0">
                        <a:solidFill>
                          <a:srgbClr val="00B0F0"/>
                        </a:solidFill>
                        <a:latin typeface="Cambria Math" panose="02040503050406030204" pitchFamily="18" charset="0"/>
                        <a:cs typeface="Times New Roman" panose="02020603050405020304" pitchFamily="18" charset="0"/>
                      </a:rPr>
                      <m:t>:</m:t>
                    </m:r>
                  </m:oMath>
                </a14:m>
                <a:r>
                  <a:rPr lang="en-US" altLang="zh-TW" sz="1200" dirty="0">
                    <a:solidFill>
                      <a:srgbClr val="00B0F0"/>
                    </a:solidFill>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To used to measure similarity in aspect ratios </a:t>
                </a:r>
                <a:endParaRPr lang="en-US" altLang="zh-TW" sz="1200" dirty="0">
                  <a:solidFill>
                    <a:srgbClr val="FF0000"/>
                  </a:solidFill>
                  <a:latin typeface="Times New Roman" panose="02020603050405020304" pitchFamily="18" charset="0"/>
                  <a:cs typeface="Times New Roman" panose="02020603050405020304" pitchFamily="18" charset="0"/>
                </a:endParaRPr>
              </a:p>
              <a:p>
                <a:pPr marL="0" lvl="1"/>
                <a:endParaRPr lang="en-US" altLang="zh-TW" sz="1200" dirty="0">
                  <a:latin typeface="Times New Roman" panose="02020603050405020304" pitchFamily="18" charset="0"/>
                  <a:cs typeface="Times New Roman" panose="02020603050405020304" pitchFamily="18" charset="0"/>
                </a:endParaRPr>
              </a:p>
              <a:p>
                <a:pPr marL="0" lvl="1"/>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49" name="文字方塊 48">
                <a:extLst>
                  <a:ext uri="{FF2B5EF4-FFF2-40B4-BE49-F238E27FC236}">
                    <a16:creationId xmlns:a16="http://schemas.microsoft.com/office/drawing/2014/main" id="{522E6BDD-C3E0-B4F0-8625-A7DDF91D7C24}"/>
                  </a:ext>
                </a:extLst>
              </p:cNvPr>
              <p:cNvSpPr txBox="1">
                <a:spLocks noRot="1" noChangeAspect="1" noMove="1" noResize="1" noEditPoints="1" noAdjustHandles="1" noChangeArrowheads="1" noChangeShapeType="1" noTextEdit="1"/>
              </p:cNvSpPr>
              <p:nvPr/>
            </p:nvSpPr>
            <p:spPr>
              <a:xfrm>
                <a:off x="4572001" y="4734895"/>
                <a:ext cx="4467828" cy="2493631"/>
              </a:xfrm>
              <a:prstGeom prst="rect">
                <a:avLst/>
              </a:prstGeom>
              <a:blipFill>
                <a:blip r:embed="rId10"/>
                <a:stretch>
                  <a:fillRect t="-244"/>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C49CB76C-7206-46F0-3963-8169446E5096}"/>
              </a:ext>
            </a:extLst>
          </p:cNvPr>
          <p:cNvPicPr>
            <a:picLocks noChangeAspect="1"/>
          </p:cNvPicPr>
          <p:nvPr/>
        </p:nvPicPr>
        <p:blipFill>
          <a:blip r:embed="rId11"/>
          <a:stretch>
            <a:fillRect/>
          </a:stretch>
        </p:blipFill>
        <p:spPr>
          <a:xfrm>
            <a:off x="838154" y="6165210"/>
            <a:ext cx="3345714" cy="718914"/>
          </a:xfrm>
          <a:prstGeom prst="rect">
            <a:avLst/>
          </a:prstGeom>
        </p:spPr>
      </p:pic>
      <p:sp>
        <p:nvSpPr>
          <p:cNvPr id="5" name="文字方塊 4">
            <a:extLst>
              <a:ext uri="{FF2B5EF4-FFF2-40B4-BE49-F238E27FC236}">
                <a16:creationId xmlns:a16="http://schemas.microsoft.com/office/drawing/2014/main" id="{FB21E9F0-3665-4B4F-1F71-CBA61EB99C3F}"/>
              </a:ext>
            </a:extLst>
          </p:cNvPr>
          <p:cNvSpPr txBox="1"/>
          <p:nvPr/>
        </p:nvSpPr>
        <p:spPr>
          <a:xfrm>
            <a:off x="5181776" y="3691763"/>
            <a:ext cx="97188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prediction</a:t>
            </a:r>
            <a:endParaRPr lang="zh-TW" altLang="en-US" sz="12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A1291B6F-358D-E000-84AD-9D4E49187BF1}"/>
              </a:ext>
            </a:extLst>
          </p:cNvPr>
          <p:cNvPicPr>
            <a:picLocks noChangeAspect="1"/>
          </p:cNvPicPr>
          <p:nvPr/>
        </p:nvPicPr>
        <p:blipFill>
          <a:blip r:embed="rId12"/>
          <a:stretch>
            <a:fillRect/>
          </a:stretch>
        </p:blipFill>
        <p:spPr>
          <a:xfrm>
            <a:off x="878781" y="5162136"/>
            <a:ext cx="1613403" cy="500155"/>
          </a:xfrm>
          <a:prstGeom prst="rect">
            <a:avLst/>
          </a:prstGeom>
        </p:spPr>
      </p:pic>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58EF27-E045-D51E-1D77-31DBDCB3E180}"/>
                  </a:ext>
                </a:extLst>
              </p:cNvPr>
              <p:cNvSpPr txBox="1"/>
              <p:nvPr/>
            </p:nvSpPr>
            <p:spPr>
              <a:xfrm>
                <a:off x="5482944" y="320307"/>
                <a:ext cx="2285882" cy="4119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TW" sz="1200" i="1" smtClean="0">
                              <a:latin typeface="Cambria Math" panose="02040503050406030204" pitchFamily="18" charset="0"/>
                            </a:rPr>
                          </m:ctrlPr>
                        </m:dPr>
                        <m:e>
                          <m:eqArr>
                            <m:eqArrPr>
                              <m:ctrlPr>
                                <a:rPr lang="en-US" altLang="zh-TW" sz="1200" i="1" smtClean="0">
                                  <a:latin typeface="Cambria Math" panose="02040503050406030204" pitchFamily="18" charset="0"/>
                                </a:rPr>
                              </m:ctrlPr>
                            </m:eqArrPr>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1</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b="0" i="1" smtClean="0">
                                  <a:latin typeface="Cambria Math" panose="02040503050406030204" pitchFamily="18" charset="0"/>
                                  <a:ea typeface="Cambria Math" panose="02040503050406030204" pitchFamily="18" charset="0"/>
                                </a:rPr>
                                <m:t>                                        </m:t>
                              </m:r>
                            </m:e>
                            <m:e>
                              <m:r>
                                <a:rPr lang="en-US" altLang="zh-TW" sz="1200" b="0" i="1" smtClean="0">
                                  <a:latin typeface="Cambria Math" panose="02040503050406030204" pitchFamily="18" charset="0"/>
                                </a:rPr>
                                <m:t> </m:t>
                              </m:r>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1</m:t>
                                  </m:r>
                                </m:sub>
                              </m:sSub>
                              <m:r>
                                <m:rPr>
                                  <m:nor/>
                                </m:rPr>
                                <a:rPr lang="en-US" altLang="zh-TW" sz="1200" dirty="0">
                                  <a:ea typeface="Cambria Math" panose="02040503050406030204" pitchFamily="18" charset="0"/>
                                </a:rPr>
                                <m:t> </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2</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𝐶𝐼𝑂𝑈</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3</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𝐷𝐹𝐿</m:t>
                                  </m:r>
                                </m:sub>
                              </m:sSub>
                            </m:e>
                          </m:eqArr>
                        </m:e>
                      </m:d>
                    </m:oMath>
                  </m:oMathPara>
                </a14:m>
                <a:endParaRPr lang="zh-TW" altLang="en-US" sz="1200" dirty="0"/>
              </a:p>
            </p:txBody>
          </p:sp>
        </mc:Choice>
        <mc:Fallback xmlns="">
          <p:sp>
            <p:nvSpPr>
              <p:cNvPr id="13" name="文字方塊 12">
                <a:extLst>
                  <a:ext uri="{FF2B5EF4-FFF2-40B4-BE49-F238E27FC236}">
                    <a16:creationId xmlns:a16="http://schemas.microsoft.com/office/drawing/2014/main" id="{F258EF27-E045-D51E-1D77-31DBDCB3E180}"/>
                  </a:ext>
                </a:extLst>
              </p:cNvPr>
              <p:cNvSpPr txBox="1">
                <a:spLocks noRot="1" noChangeAspect="1" noMove="1" noResize="1" noEditPoints="1" noAdjustHandles="1" noChangeArrowheads="1" noChangeShapeType="1" noTextEdit="1"/>
              </p:cNvSpPr>
              <p:nvPr/>
            </p:nvSpPr>
            <p:spPr>
              <a:xfrm>
                <a:off x="5482944" y="320307"/>
                <a:ext cx="2285882" cy="411972"/>
              </a:xfrm>
              <a:prstGeom prst="rect">
                <a:avLst/>
              </a:prstGeom>
              <a:blipFill>
                <a:blip r:embed="rId13"/>
                <a:stretch>
                  <a:fillRect l="-33600" t="-229851" b="-3298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F6BAA276-1DF4-DD26-1250-64AD163FF884}"/>
                  </a:ext>
                </a:extLst>
              </p:cNvPr>
              <p:cNvSpPr txBox="1"/>
              <p:nvPr/>
            </p:nvSpPr>
            <p:spPr>
              <a:xfrm>
                <a:off x="3912003" y="3652003"/>
                <a:ext cx="7197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b="0" i="1" smtClean="0">
                          <a:solidFill>
                            <a:srgbClr val="00B0F0"/>
                          </a:solidFill>
                          <a:latin typeface="Cambria Math" panose="02040503050406030204" pitchFamily="18" charset="0"/>
                          <a:cs typeface="Times New Roman" panose="02020603050405020304" pitchFamily="18" charset="0"/>
                        </a:rPr>
                        <m:t>𝑣</m:t>
                      </m:r>
                    </m:oMath>
                  </m:oMathPara>
                </a14:m>
                <a:endParaRPr lang="zh-TW" altLang="en-US" dirty="0"/>
              </a:p>
            </p:txBody>
          </p:sp>
        </mc:Choice>
        <mc:Fallback xmlns="">
          <p:sp>
            <p:nvSpPr>
              <p:cNvPr id="16" name="文字方塊 15">
                <a:extLst>
                  <a:ext uri="{FF2B5EF4-FFF2-40B4-BE49-F238E27FC236}">
                    <a16:creationId xmlns:a16="http://schemas.microsoft.com/office/drawing/2014/main" id="{F6BAA276-1DF4-DD26-1250-64AD163FF884}"/>
                  </a:ext>
                </a:extLst>
              </p:cNvPr>
              <p:cNvSpPr txBox="1">
                <a:spLocks noRot="1" noChangeAspect="1" noMove="1" noResize="1" noEditPoints="1" noAdjustHandles="1" noChangeArrowheads="1" noChangeShapeType="1" noTextEdit="1"/>
              </p:cNvSpPr>
              <p:nvPr/>
            </p:nvSpPr>
            <p:spPr>
              <a:xfrm>
                <a:off x="3912003" y="3652003"/>
                <a:ext cx="719713" cy="3693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5C61330-B380-9DFA-E6C5-662EFF903A93}"/>
                  </a:ext>
                </a:extLst>
              </p:cNvPr>
              <p:cNvSpPr txBox="1"/>
              <p:nvPr/>
            </p:nvSpPr>
            <p:spPr>
              <a:xfrm>
                <a:off x="1350063" y="774903"/>
                <a:ext cx="4362760" cy="307777"/>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𝑠𝑒𝑔</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b="0" i="1" smtClean="0">
                            <a:solidFill>
                              <a:srgbClr val="00B0F0"/>
                            </a:solidFill>
                            <a:latin typeface="Cambria Math" panose="02040503050406030204" pitchFamily="18" charset="0"/>
                            <a:ea typeface="Cambria Math" panose="02040503050406030204" pitchFamily="18" charset="0"/>
                          </a:rPr>
                          <m:t>𝜆</m:t>
                        </m:r>
                      </m:e>
                      <m:sub>
                        <m:r>
                          <a:rPr lang="en-US" altLang="zh-TW" sz="1400" b="0" i="1" smtClean="0">
                            <a:solidFill>
                              <a:srgbClr val="00B0F0"/>
                            </a:solidFill>
                            <a:latin typeface="Cambria Math" panose="02040503050406030204" pitchFamily="18" charset="0"/>
                            <a:ea typeface="Cambria Math" panose="02040503050406030204" pitchFamily="18" charset="0"/>
                          </a:rPr>
                          <m:t>4</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𝑚𝑎𝑠𝑘</m:t>
                        </m:r>
                        <m:r>
                          <a:rPr lang="en-US" altLang="zh-TW" sz="1400" b="0" i="1" smtClean="0">
                            <a:solidFill>
                              <a:srgbClr val="00B0F0"/>
                            </a:solidFill>
                            <a:latin typeface="Cambria Math" panose="02040503050406030204" pitchFamily="18" charset="0"/>
                            <a:ea typeface="Cambria Math" panose="02040503050406030204" pitchFamily="18" charset="0"/>
                          </a:rPr>
                          <m:t>−</m:t>
                        </m:r>
                        <m:r>
                          <a:rPr lang="en-US" altLang="zh-TW" sz="1400" b="0" i="1" smtClean="0">
                            <a:solidFill>
                              <a:srgbClr val="00B0F0"/>
                            </a:solidFill>
                            <a:latin typeface="Cambria Math" panose="02040503050406030204" pitchFamily="18" charset="0"/>
                            <a:ea typeface="Cambria Math" panose="02040503050406030204" pitchFamily="18" charset="0"/>
                          </a:rPr>
                          <m:t>𝐵𝐶𝐸</m:t>
                        </m:r>
                      </m:sub>
                    </m:sSub>
                    <m:r>
                      <a:rPr lang="en-US" altLang="zh-TW" sz="1400" b="0" i="1" smtClean="0">
                        <a:solidFill>
                          <a:srgbClr val="00B0F0"/>
                        </a:solidFill>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4" name="文字方塊 3">
                <a:extLst>
                  <a:ext uri="{FF2B5EF4-FFF2-40B4-BE49-F238E27FC236}">
                    <a16:creationId xmlns:a16="http://schemas.microsoft.com/office/drawing/2014/main" id="{25C61330-B380-9DFA-E6C5-662EFF903A93}"/>
                  </a:ext>
                </a:extLst>
              </p:cNvPr>
              <p:cNvSpPr txBox="1">
                <a:spLocks noRot="1" noChangeAspect="1" noMove="1" noResize="1" noEditPoints="1" noAdjustHandles="1" noChangeArrowheads="1" noChangeShapeType="1" noTextEdit="1"/>
              </p:cNvSpPr>
              <p:nvPr/>
            </p:nvSpPr>
            <p:spPr>
              <a:xfrm>
                <a:off x="1350063" y="774903"/>
                <a:ext cx="4362760" cy="30777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45400B8A-3A54-6969-B954-2AD97EE69B82}"/>
                  </a:ext>
                </a:extLst>
              </p:cNvPr>
              <p:cNvSpPr txBox="1"/>
              <p:nvPr/>
            </p:nvSpPr>
            <p:spPr>
              <a:xfrm>
                <a:off x="5488214" y="776038"/>
                <a:ext cx="3696974" cy="4119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TW" sz="1200" i="1" smtClean="0">
                              <a:latin typeface="Cambria Math" panose="02040503050406030204" pitchFamily="18" charset="0"/>
                            </a:rPr>
                          </m:ctrlPr>
                        </m:dPr>
                        <m:e>
                          <m:eqArr>
                            <m:eqArrPr>
                              <m:ctrlPr>
                                <a:rPr lang="en-US" altLang="zh-TW" sz="1200" i="1" smtClean="0">
                                  <a:latin typeface="Cambria Math" panose="02040503050406030204" pitchFamily="18" charset="0"/>
                                </a:rPr>
                              </m:ctrlPr>
                            </m:eqArrPr>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1</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b="0" i="1" smtClean="0">
                                  <a:latin typeface="Cambria Math" panose="02040503050406030204" pitchFamily="18" charset="0"/>
                                  <a:ea typeface="Cambria Math" panose="02040503050406030204" pitchFamily="18" charset="0"/>
                                </a:rPr>
                                <m:t>                                                                                </m:t>
                              </m:r>
                            </m:e>
                            <m:e>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rPr>
                                <m:t> </m:t>
                              </m:r>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1</m:t>
                                  </m:r>
                                </m:sub>
                              </m:sSub>
                              <m:r>
                                <m:rPr>
                                  <m:nor/>
                                </m:rPr>
                                <a:rPr lang="en-US" altLang="zh-TW" sz="1200" dirty="0">
                                  <a:ea typeface="Cambria Math" panose="02040503050406030204" pitchFamily="18" charset="0"/>
                                </a:rPr>
                                <m:t> </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2</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b="0" i="1" smtClean="0">
                                      <a:latin typeface="Cambria Math" panose="02040503050406030204" pitchFamily="18" charset="0"/>
                                      <a:ea typeface="Cambria Math" panose="02040503050406030204" pitchFamily="18" charset="0"/>
                                    </a:rPr>
                                    <m:t>𝑚𝑎𝑠𝑘</m:t>
                                  </m:r>
                                  <m:r>
                                    <a:rPr lang="en-US" altLang="zh-TW" sz="1200" b="0" i="1" smtClean="0">
                                      <a:latin typeface="Cambria Math" panose="02040503050406030204" pitchFamily="18" charset="0"/>
                                      <a:ea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𝐵𝐶𝐸</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3</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𝐷𝐹𝐿</m:t>
                                  </m:r>
                                </m:sub>
                              </m:sSub>
                              <m:r>
                                <a:rPr lang="en-US" altLang="zh-TW" sz="1200" b="0" i="1" smtClean="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sSub>
                                    <m:sSubPr>
                                      <m:ctrlPr>
                                        <a:rPr lang="en-US" altLang="zh-TW" sz="1200" b="0" i="1" smtClean="0">
                                          <a:latin typeface="Cambria Math" panose="02040503050406030204" pitchFamily="18" charset="0"/>
                                          <a:ea typeface="Cambria Math" panose="02040503050406030204" pitchFamily="18" charset="0"/>
                                        </a:rPr>
                                      </m:ctrlPr>
                                    </m:sSubPr>
                                    <m:e>
                                      <m:r>
                                        <a:rPr lang="en-US" altLang="zh-TW" sz="1200" b="0" i="1" smtClean="0">
                                          <a:latin typeface="Cambria Math" panose="02040503050406030204" pitchFamily="18" charset="0"/>
                                          <a:ea typeface="Cambria Math" panose="02040503050406030204" pitchFamily="18" charset="0"/>
                                        </a:rPr>
                                        <m:t>𝜆</m:t>
                                      </m:r>
                                    </m:e>
                                    <m:sub>
                                      <m:r>
                                        <a:rPr lang="en-US" altLang="zh-TW" sz="1200" b="0" i="1" smtClean="0">
                                          <a:latin typeface="Cambria Math" panose="02040503050406030204" pitchFamily="18" charset="0"/>
                                          <a:ea typeface="Cambria Math" panose="02040503050406030204" pitchFamily="18" charset="0"/>
                                        </a:rPr>
                                        <m:t>4</m:t>
                                      </m:r>
                                    </m:sub>
                                  </m:sSub>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𝑚𝑎𝑠𝑘</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𝐵𝐶𝐸</m:t>
                                  </m:r>
                                </m:sub>
                              </m:sSub>
                            </m:e>
                          </m:eqArr>
                        </m:e>
                      </m:d>
                    </m:oMath>
                  </m:oMathPara>
                </a14:m>
                <a:endParaRPr lang="zh-TW" altLang="en-US" sz="1200" dirty="0"/>
              </a:p>
            </p:txBody>
          </p:sp>
        </mc:Choice>
        <mc:Fallback xmlns="">
          <p:sp>
            <p:nvSpPr>
              <p:cNvPr id="6" name="文字方塊 5">
                <a:extLst>
                  <a:ext uri="{FF2B5EF4-FFF2-40B4-BE49-F238E27FC236}">
                    <a16:creationId xmlns:a16="http://schemas.microsoft.com/office/drawing/2014/main" id="{45400B8A-3A54-6969-B954-2AD97EE69B82}"/>
                  </a:ext>
                </a:extLst>
              </p:cNvPr>
              <p:cNvSpPr txBox="1">
                <a:spLocks noRot="1" noChangeAspect="1" noMove="1" noResize="1" noEditPoints="1" noAdjustHandles="1" noChangeArrowheads="1" noChangeShapeType="1" noTextEdit="1"/>
              </p:cNvSpPr>
              <p:nvPr/>
            </p:nvSpPr>
            <p:spPr>
              <a:xfrm>
                <a:off x="5488214" y="776038"/>
                <a:ext cx="3696974" cy="411972"/>
              </a:xfrm>
              <a:prstGeom prst="rect">
                <a:avLst/>
              </a:prstGeom>
              <a:blipFill>
                <a:blip r:embed="rId16"/>
                <a:stretch>
                  <a:fillRect l="-20758" t="-225000" b="-32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B322018-C7F7-8146-FECC-56CB2A870239}"/>
                  </a:ext>
                </a:extLst>
              </p:cNvPr>
              <p:cNvSpPr txBox="1"/>
              <p:nvPr/>
            </p:nvSpPr>
            <p:spPr>
              <a:xfrm>
                <a:off x="1350063" y="1125768"/>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𝑜𝑏𝑏</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𝑃𝑟𝑜𝑏𝐼𝑂𝑈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9" name="文字方塊 8">
                <a:extLst>
                  <a:ext uri="{FF2B5EF4-FFF2-40B4-BE49-F238E27FC236}">
                    <a16:creationId xmlns:a16="http://schemas.microsoft.com/office/drawing/2014/main" id="{0B322018-C7F7-8146-FECC-56CB2A870239}"/>
                  </a:ext>
                </a:extLst>
              </p:cNvPr>
              <p:cNvSpPr txBox="1">
                <a:spLocks noRot="1" noChangeAspect="1" noMove="1" noResize="1" noEditPoints="1" noAdjustHandles="1" noChangeArrowheads="1" noChangeShapeType="1" noTextEdit="1"/>
              </p:cNvSpPr>
              <p:nvPr/>
            </p:nvSpPr>
            <p:spPr>
              <a:xfrm>
                <a:off x="1350063" y="1125768"/>
                <a:ext cx="3953495" cy="311560"/>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D11A53A-2240-29F9-9D32-C55761E9F838}"/>
                  </a:ext>
                </a:extLst>
              </p:cNvPr>
              <p:cNvSpPr txBox="1"/>
              <p:nvPr/>
            </p:nvSpPr>
            <p:spPr>
              <a:xfrm>
                <a:off x="5519024" y="1238960"/>
                <a:ext cx="2607445" cy="411972"/>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TW" sz="1200" i="1" smtClean="0">
                            <a:latin typeface="Cambria Math" panose="02040503050406030204" pitchFamily="18" charset="0"/>
                          </a:rPr>
                        </m:ctrlPr>
                      </m:dPr>
                      <m:e>
                        <m:eqArr>
                          <m:eqArrPr>
                            <m:ctrlPr>
                              <a:rPr lang="en-US" altLang="zh-TW" sz="1200" i="1" smtClean="0">
                                <a:latin typeface="Cambria Math" panose="02040503050406030204" pitchFamily="18" charset="0"/>
                              </a:rPr>
                            </m:ctrlPr>
                          </m:eqArrPr>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1</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b="0" i="1" smtClean="0">
                                <a:latin typeface="Cambria Math" panose="02040503050406030204" pitchFamily="18" charset="0"/>
                                <a:ea typeface="Cambria Math" panose="02040503050406030204" pitchFamily="18" charset="0"/>
                              </a:rPr>
                              <m:t>                                                    </m:t>
                            </m:r>
                          </m:e>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1</m:t>
                                </m:r>
                              </m:sub>
                            </m:sSub>
                            <m:r>
                              <m:rPr>
                                <m:nor/>
                              </m:rPr>
                              <a:rPr lang="en-US" altLang="zh-TW" sz="1200" dirty="0">
                                <a:ea typeface="Cambria Math" panose="02040503050406030204" pitchFamily="18" charset="0"/>
                              </a:rPr>
                              <m:t> </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2</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b="0" i="1" smtClean="0">
                                    <a:latin typeface="Cambria Math" panose="02040503050406030204" pitchFamily="18" charset="0"/>
                                    <a:ea typeface="Cambria Math" panose="02040503050406030204" pitchFamily="18" charset="0"/>
                                  </a:rPr>
                                  <m:t>𝑃𝑟𝑜𝑏</m:t>
                                </m:r>
                                <m:r>
                                  <a:rPr lang="en-US" altLang="zh-TW" sz="1200" i="1">
                                    <a:latin typeface="Cambria Math" panose="02040503050406030204" pitchFamily="18" charset="0"/>
                                    <a:ea typeface="Cambria Math" panose="02040503050406030204" pitchFamily="18" charset="0"/>
                                  </a:rPr>
                                  <m:t>𝐶𝐼𝑂𝑈</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3</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𝐷𝐹𝐿</m:t>
                                </m:r>
                              </m:sub>
                            </m:sSub>
                          </m:e>
                        </m:eqArr>
                      </m:e>
                    </m:d>
                  </m:oMath>
                </a14:m>
                <a:r>
                  <a:rPr lang="zh-TW" altLang="en-US" sz="1200" dirty="0"/>
                  <a:t> </a:t>
                </a:r>
              </a:p>
            </p:txBody>
          </p:sp>
        </mc:Choice>
        <mc:Fallback xmlns="">
          <p:sp>
            <p:nvSpPr>
              <p:cNvPr id="10" name="文字方塊 9">
                <a:extLst>
                  <a:ext uri="{FF2B5EF4-FFF2-40B4-BE49-F238E27FC236}">
                    <a16:creationId xmlns:a16="http://schemas.microsoft.com/office/drawing/2014/main" id="{4D11A53A-2240-29F9-9D32-C55761E9F838}"/>
                  </a:ext>
                </a:extLst>
              </p:cNvPr>
              <p:cNvSpPr txBox="1">
                <a:spLocks noRot="1" noChangeAspect="1" noMove="1" noResize="1" noEditPoints="1" noAdjustHandles="1" noChangeArrowheads="1" noChangeShapeType="1" noTextEdit="1"/>
              </p:cNvSpPr>
              <p:nvPr/>
            </p:nvSpPr>
            <p:spPr>
              <a:xfrm>
                <a:off x="5519024" y="1238960"/>
                <a:ext cx="2607445" cy="411972"/>
              </a:xfrm>
              <a:prstGeom prst="rect">
                <a:avLst/>
              </a:prstGeom>
              <a:blipFill>
                <a:blip r:embed="rId18"/>
                <a:stretch>
                  <a:fillRect l="-29439" t="-225000" b="-325000"/>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277D177E-6BA6-E527-8F5F-A8F511C336C9}"/>
              </a:ext>
            </a:extLst>
          </p:cNvPr>
          <p:cNvSpPr txBox="1"/>
          <p:nvPr/>
        </p:nvSpPr>
        <p:spPr>
          <a:xfrm>
            <a:off x="2839813" y="34716"/>
            <a:ext cx="1468305" cy="246221"/>
          </a:xfrm>
          <a:prstGeom prst="rect">
            <a:avLst/>
          </a:prstGeom>
          <a:noFill/>
        </p:spPr>
        <p:txBody>
          <a:bodyPr wrap="square" rtlCol="0">
            <a:spAutoFit/>
          </a:bodyPr>
          <a:lstStyle/>
          <a:p>
            <a:r>
              <a:rPr lang="en-US" altLang="zh-TW" sz="1000" dirty="0"/>
              <a:t>Exp: Class: 80</a:t>
            </a:r>
            <a:endParaRPr lang="zh-TW" altLang="en-US" sz="1000" dirty="0"/>
          </a:p>
        </p:txBody>
      </p:sp>
      <p:sp>
        <p:nvSpPr>
          <p:cNvPr id="14" name="文字方塊 13">
            <a:extLst>
              <a:ext uri="{FF2B5EF4-FFF2-40B4-BE49-F238E27FC236}">
                <a16:creationId xmlns:a16="http://schemas.microsoft.com/office/drawing/2014/main" id="{A3024D40-5B90-B839-BFC8-26A5017D3239}"/>
              </a:ext>
            </a:extLst>
          </p:cNvPr>
          <p:cNvSpPr txBox="1"/>
          <p:nvPr/>
        </p:nvSpPr>
        <p:spPr>
          <a:xfrm>
            <a:off x="4844242" y="2695349"/>
            <a:ext cx="3565694" cy="276999"/>
          </a:xfrm>
          <a:prstGeom prst="rect">
            <a:avLst/>
          </a:prstGeom>
          <a:noFill/>
        </p:spPr>
        <p:txBody>
          <a:bodyPr wrap="square" rtlCol="0">
            <a:spAutoFit/>
          </a:bodyPr>
          <a:lstStyle/>
          <a:p>
            <a:r>
              <a:rPr lang="en-US" altLang="zh-TW" sz="1200" dirty="0" err="1"/>
              <a:t>Bbox</a:t>
            </a:r>
            <a:r>
              <a:rPr lang="en-US" altLang="zh-TW" sz="1200" dirty="0"/>
              <a:t>(</a:t>
            </a:r>
            <a:r>
              <a:rPr lang="en-US" altLang="zh-TW" sz="1200" dirty="0" err="1"/>
              <a:t>x,y,w,h,binary</a:t>
            </a:r>
            <a:r>
              <a:rPr lang="en-US" altLang="zh-TW" sz="1200" dirty="0"/>
              <a:t> conf) class = 80 classes</a:t>
            </a:r>
            <a:endParaRPr lang="zh-TW" altLang="en-US" sz="1200" dirty="0"/>
          </a:p>
        </p:txBody>
      </p:sp>
      <p:sp>
        <p:nvSpPr>
          <p:cNvPr id="17" name="文字方塊 16">
            <a:extLst>
              <a:ext uri="{FF2B5EF4-FFF2-40B4-BE49-F238E27FC236}">
                <a16:creationId xmlns:a16="http://schemas.microsoft.com/office/drawing/2014/main" id="{06968828-FE9F-C775-758F-E58D2BAB525C}"/>
              </a:ext>
            </a:extLst>
          </p:cNvPr>
          <p:cNvSpPr txBox="1"/>
          <p:nvPr/>
        </p:nvSpPr>
        <p:spPr>
          <a:xfrm>
            <a:off x="-43319" y="468265"/>
            <a:ext cx="1501085" cy="461665"/>
          </a:xfrm>
          <a:prstGeom prst="rect">
            <a:avLst/>
          </a:prstGeom>
          <a:noFill/>
        </p:spPr>
        <p:txBody>
          <a:bodyPr wrap="square" rtlCol="0">
            <a:spAutoFit/>
          </a:bodyPr>
          <a:lstStyle/>
          <a:p>
            <a:r>
              <a:rPr lang="en-US" altLang="zh-TW" sz="800" dirty="0"/>
              <a:t>1)  For </a:t>
            </a:r>
            <a:r>
              <a:rPr lang="en-US" altLang="zh-TW" sz="800" dirty="0" err="1"/>
              <a:t>Bbox</a:t>
            </a:r>
            <a:r>
              <a:rPr lang="en-US" altLang="zh-TW" sz="800" dirty="0"/>
              <a:t>:</a:t>
            </a:r>
          </a:p>
          <a:p>
            <a:r>
              <a:rPr lang="en-US" altLang="zh-TW" sz="800" dirty="0" err="1"/>
              <a:t>Bbox</a:t>
            </a:r>
            <a:r>
              <a:rPr lang="en-US" altLang="zh-TW" sz="800" dirty="0"/>
              <a:t>(</a:t>
            </a:r>
            <a:r>
              <a:rPr lang="en-US" altLang="zh-TW" sz="800" dirty="0" err="1"/>
              <a:t>x,y,w,h,binary</a:t>
            </a:r>
            <a:r>
              <a:rPr lang="en-US" altLang="zh-TW" sz="800" dirty="0"/>
              <a:t> conf)+ class = 80 classes: </a:t>
            </a:r>
            <a:r>
              <a:rPr lang="en-US" altLang="zh-TW" sz="800" dirty="0">
                <a:solidFill>
                  <a:srgbClr val="00B0F0"/>
                </a:solidFill>
              </a:rPr>
              <a:t>5-d</a:t>
            </a:r>
            <a:endParaRPr lang="zh-TW" altLang="en-US" sz="800" dirty="0">
              <a:solidFill>
                <a:srgbClr val="00B0F0"/>
              </a:solidFill>
            </a:endParaRPr>
          </a:p>
        </p:txBody>
      </p:sp>
      <p:sp>
        <p:nvSpPr>
          <p:cNvPr id="18" name="文字方塊 17">
            <a:extLst>
              <a:ext uri="{FF2B5EF4-FFF2-40B4-BE49-F238E27FC236}">
                <a16:creationId xmlns:a16="http://schemas.microsoft.com/office/drawing/2014/main" id="{838BFB3E-E801-D300-4264-92DD5DE8265F}"/>
              </a:ext>
            </a:extLst>
          </p:cNvPr>
          <p:cNvSpPr txBox="1"/>
          <p:nvPr/>
        </p:nvSpPr>
        <p:spPr>
          <a:xfrm>
            <a:off x="-53538" y="834067"/>
            <a:ext cx="1613886" cy="584775"/>
          </a:xfrm>
          <a:prstGeom prst="rect">
            <a:avLst/>
          </a:prstGeom>
          <a:noFill/>
        </p:spPr>
        <p:txBody>
          <a:bodyPr wrap="square" rtlCol="0">
            <a:spAutoFit/>
          </a:bodyPr>
          <a:lstStyle/>
          <a:p>
            <a:r>
              <a:rPr lang="en-US" altLang="zh-TW" sz="800" dirty="0"/>
              <a:t>2)  For Segmentation</a:t>
            </a:r>
          </a:p>
          <a:p>
            <a:r>
              <a:rPr lang="en-US" altLang="zh-TW" sz="800" dirty="0" err="1"/>
              <a:t>Bbox</a:t>
            </a:r>
            <a:r>
              <a:rPr lang="en-US" altLang="zh-TW" sz="800" dirty="0"/>
              <a:t>(</a:t>
            </a:r>
            <a:r>
              <a:rPr lang="en-US" altLang="zh-TW" sz="800" dirty="0" err="1"/>
              <a:t>x,y,w,h,binary</a:t>
            </a:r>
            <a:r>
              <a:rPr lang="en-US" altLang="zh-TW" sz="800" dirty="0"/>
              <a:t> conf)+ class + mask + </a:t>
            </a:r>
            <a:r>
              <a:rPr lang="en-US" altLang="zh-TW" sz="800" dirty="0" err="1"/>
              <a:t>mask_coefficient</a:t>
            </a:r>
            <a:r>
              <a:rPr lang="en-US" altLang="zh-TW" sz="800" dirty="0"/>
              <a:t>: </a:t>
            </a:r>
            <a:r>
              <a:rPr lang="en-US" altLang="zh-TW" sz="800" dirty="0">
                <a:solidFill>
                  <a:srgbClr val="00B0F0"/>
                </a:solidFill>
              </a:rPr>
              <a:t>7-d</a:t>
            </a:r>
            <a:endParaRPr lang="zh-TW" altLang="en-US" sz="800" dirty="0">
              <a:solidFill>
                <a:srgbClr val="00B0F0"/>
              </a:solidFill>
            </a:endParaRPr>
          </a:p>
          <a:p>
            <a:endParaRPr lang="zh-TW" altLang="en-US" sz="800" dirty="0"/>
          </a:p>
        </p:txBody>
      </p:sp>
      <p:sp>
        <p:nvSpPr>
          <p:cNvPr id="19" name="文字方塊 18">
            <a:extLst>
              <a:ext uri="{FF2B5EF4-FFF2-40B4-BE49-F238E27FC236}">
                <a16:creationId xmlns:a16="http://schemas.microsoft.com/office/drawing/2014/main" id="{F5FAA857-5990-DA8D-C7FB-2162AD072831}"/>
              </a:ext>
            </a:extLst>
          </p:cNvPr>
          <p:cNvSpPr txBox="1"/>
          <p:nvPr/>
        </p:nvSpPr>
        <p:spPr>
          <a:xfrm>
            <a:off x="-21296" y="1235820"/>
            <a:ext cx="1689377" cy="584775"/>
          </a:xfrm>
          <a:prstGeom prst="rect">
            <a:avLst/>
          </a:prstGeom>
          <a:noFill/>
        </p:spPr>
        <p:txBody>
          <a:bodyPr wrap="square" rtlCol="0">
            <a:spAutoFit/>
          </a:bodyPr>
          <a:lstStyle/>
          <a:p>
            <a:r>
              <a:rPr lang="en-US" altLang="zh-TW" sz="800" dirty="0"/>
              <a:t>3) For </a:t>
            </a:r>
            <a:r>
              <a:rPr lang="en-US" altLang="zh-TW" sz="800" dirty="0" err="1"/>
              <a:t>Bbox</a:t>
            </a:r>
            <a:r>
              <a:rPr lang="en-US" altLang="zh-TW" sz="800" dirty="0"/>
              <a:t> with Angle:</a:t>
            </a:r>
          </a:p>
          <a:p>
            <a:r>
              <a:rPr lang="en-US" altLang="zh-TW" sz="800" dirty="0" err="1"/>
              <a:t>Bbox</a:t>
            </a:r>
            <a:r>
              <a:rPr lang="en-US" altLang="zh-TW" sz="800" dirty="0"/>
              <a:t>(</a:t>
            </a:r>
            <a:r>
              <a:rPr lang="en-US" altLang="zh-TW" sz="800" dirty="0" err="1"/>
              <a:t>x,y,w,h,binary</a:t>
            </a:r>
            <a:r>
              <a:rPr lang="en-US" altLang="zh-TW" sz="800" dirty="0"/>
              <a:t> conf)+ </a:t>
            </a:r>
          </a:p>
          <a:p>
            <a:r>
              <a:rPr lang="en-US" altLang="zh-TW" sz="800" dirty="0"/>
              <a:t>class + angle: </a:t>
            </a:r>
            <a:r>
              <a:rPr lang="en-US" altLang="zh-TW" sz="800" dirty="0">
                <a:solidFill>
                  <a:srgbClr val="00B0F0"/>
                </a:solidFill>
              </a:rPr>
              <a:t>6-d</a:t>
            </a:r>
            <a:endParaRPr lang="zh-TW" altLang="en-US" sz="800" dirty="0">
              <a:solidFill>
                <a:srgbClr val="00B0F0"/>
              </a:solidFill>
            </a:endParaRPr>
          </a:p>
          <a:p>
            <a:endParaRPr lang="zh-TW" altLang="en-US" sz="800"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9C51E5C6-CAF1-28A9-ED9E-F18A7525AE39}"/>
                  </a:ext>
                </a:extLst>
              </p:cNvPr>
              <p:cNvSpPr txBox="1"/>
              <p:nvPr/>
            </p:nvSpPr>
            <p:spPr>
              <a:xfrm>
                <a:off x="5911809" y="-15591"/>
                <a:ext cx="3565694" cy="662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𝑃𝑜𝑠𝑖𝑡𝑖𝑣𝑒</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𝑠𝑎𝑚𝑝𝑙𝑒</m:t>
                      </m:r>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𝑡h𝑟𝑒𝑠h𝑜𝑙𝑑</m:t>
                          </m:r>
                          <m:r>
                            <a:rPr lang="en-US" altLang="zh-TW" sz="1200" b="0" i="1" smtClean="0">
                              <a:latin typeface="Cambria Math" panose="02040503050406030204" pitchFamily="18" charset="0"/>
                            </a:rPr>
                            <m:t>=0.5</m:t>
                          </m:r>
                        </m:e>
                      </m:d>
                    </m:oMath>
                  </m:oMathPara>
                </a14:m>
                <a:endParaRPr lang="en-US" altLang="zh-TW" sz="1200" b="0" dirty="0"/>
              </a:p>
              <a:p>
                <a:pPr/>
                <a14:m>
                  <m:oMathPara xmlns:m="http://schemas.openxmlformats.org/officeDocument/2006/math">
                    <m:oMathParaPr>
                      <m:jc m:val="centerGroup"/>
                    </m:oMathParaPr>
                    <m:oMath xmlns:m="http://schemas.openxmlformats.org/officeDocument/2006/math">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𝑃𝑜𝑠𝑖𝑡𝑖𝑣𝑒</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𝑠𝑎𝑚𝑝𝑙𝑒</m:t>
                      </m:r>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&lt;</m:t>
                          </m:r>
                          <m:r>
                            <a:rPr lang="en-US" altLang="zh-TW" sz="1200" b="0" i="1" smtClean="0">
                              <a:latin typeface="Cambria Math" panose="02040503050406030204" pitchFamily="18" charset="0"/>
                            </a:rPr>
                            <m:t>𝑡h𝑟𝑒𝑠h𝑜𝑙𝑑</m:t>
                          </m:r>
                          <m:r>
                            <a:rPr lang="en-US" altLang="zh-TW" sz="1200" b="0" i="1" smtClean="0">
                              <a:latin typeface="Cambria Math" panose="02040503050406030204" pitchFamily="18" charset="0"/>
                            </a:rPr>
                            <m:t>=0.5</m:t>
                          </m:r>
                        </m:e>
                      </m:d>
                    </m:oMath>
                  </m:oMathPara>
                </a14:m>
                <a:endParaRPr lang="en-US" altLang="zh-TW" sz="1200" b="0" dirty="0"/>
              </a:p>
              <a:p>
                <a:endParaRPr lang="zh-TW" altLang="en-US" sz="1200" dirty="0"/>
              </a:p>
            </p:txBody>
          </p:sp>
        </mc:Choice>
        <mc:Fallback xmlns="">
          <p:sp>
            <p:nvSpPr>
              <p:cNvPr id="21" name="文字方塊 20">
                <a:extLst>
                  <a:ext uri="{FF2B5EF4-FFF2-40B4-BE49-F238E27FC236}">
                    <a16:creationId xmlns:a16="http://schemas.microsoft.com/office/drawing/2014/main" id="{9C51E5C6-CAF1-28A9-ED9E-F18A7525AE39}"/>
                  </a:ext>
                </a:extLst>
              </p:cNvPr>
              <p:cNvSpPr txBox="1">
                <a:spLocks noRot="1" noChangeAspect="1" noMove="1" noResize="1" noEditPoints="1" noAdjustHandles="1" noChangeArrowheads="1" noChangeShapeType="1" noTextEdit="1"/>
              </p:cNvSpPr>
              <p:nvPr/>
            </p:nvSpPr>
            <p:spPr>
              <a:xfrm>
                <a:off x="5911809" y="-15591"/>
                <a:ext cx="3565694" cy="66216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EC1F79D-7513-5417-B7F1-02E21E13F164}"/>
                  </a:ext>
                </a:extLst>
              </p:cNvPr>
              <p:cNvSpPr txBox="1"/>
              <p:nvPr/>
            </p:nvSpPr>
            <p:spPr>
              <a:xfrm>
                <a:off x="2663666" y="5302257"/>
                <a:ext cx="1753825" cy="891270"/>
              </a:xfrm>
              <a:prstGeom prst="rect">
                <a:avLst/>
              </a:prstGeom>
              <a:noFill/>
            </p:spPr>
            <p:txBody>
              <a:bodyPr wrap="square" rtlCol="0">
                <a:spAutoFit/>
              </a:bodyPr>
              <a:lstStyle/>
              <a:p>
                <a:pPr algn="just"/>
                <a:r>
                  <a:rPr lang="en-US" altLang="zh-TW"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wayne:</a:t>
                </a:r>
                <a:r>
                  <a:rPr lang="zh-TW" altLang="en-US"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 使用</a:t>
                </a:r>
                <a:r>
                  <a:rPr lang="en-US" altLang="zh-TW"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arctan</a:t>
                </a:r>
                <a:r>
                  <a:rPr lang="zh-TW" altLang="en-US"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是因為要使</a:t>
                </a:r>
                <a:r>
                  <a:rPr lang="en-US" altLang="zh-TW"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aspect ratio</a:t>
                </a:r>
                <a:r>
                  <a:rPr lang="zh-TW" altLang="en-US"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的範圍固定在</a:t>
                </a:r>
                <a14:m>
                  <m:oMath xmlns:m="http://schemas.openxmlformats.org/officeDocument/2006/math">
                    <m:r>
                      <a:rPr lang="en-US" altLang="zh-TW" sz="1200" b="0" i="1" smtClean="0">
                        <a:solidFill>
                          <a:schemeClr val="accent6"/>
                        </a:solidFill>
                        <a:latin typeface="Cambria Math" panose="02040503050406030204" pitchFamily="18" charset="0"/>
                      </a:rPr>
                      <m:t>[0,</m:t>
                    </m:r>
                    <m:f>
                      <m:fPr>
                        <m:ctrlPr>
                          <a:rPr lang="en-US" altLang="zh-TW" sz="1200" b="0" i="1" smtClean="0">
                            <a:solidFill>
                              <a:schemeClr val="accent6"/>
                            </a:solidFill>
                            <a:latin typeface="Cambria Math" panose="02040503050406030204" pitchFamily="18" charset="0"/>
                          </a:rPr>
                        </m:ctrlPr>
                      </m:fPr>
                      <m:num>
                        <m:r>
                          <a:rPr lang="en-US" altLang="zh-TW" sz="1200" b="0" i="1" smtClean="0">
                            <a:solidFill>
                              <a:schemeClr val="accent6"/>
                            </a:solidFill>
                            <a:latin typeface="Cambria Math" panose="02040503050406030204" pitchFamily="18" charset="0"/>
                          </a:rPr>
                          <m:t>𝜋</m:t>
                        </m:r>
                      </m:num>
                      <m:den>
                        <m:r>
                          <a:rPr lang="en-US" altLang="zh-TW" sz="1200" b="0" i="1" smtClean="0">
                            <a:solidFill>
                              <a:schemeClr val="accent6"/>
                            </a:solidFill>
                            <a:latin typeface="Cambria Math" panose="02040503050406030204" pitchFamily="18" charset="0"/>
                          </a:rPr>
                          <m:t>2</m:t>
                        </m:r>
                      </m:den>
                    </m:f>
                    <m:r>
                      <a:rPr lang="en-US" altLang="zh-TW" sz="1200" b="0" i="1" smtClean="0">
                        <a:solidFill>
                          <a:schemeClr val="accent6"/>
                        </a:solidFill>
                        <a:latin typeface="Cambria Math" panose="02040503050406030204" pitchFamily="18" charset="0"/>
                      </a:rPr>
                      <m:t>]</m:t>
                    </m:r>
                  </m:oMath>
                </a14:m>
                <a:r>
                  <a:rPr lang="zh-TW" altLang="en-US"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，避免梯度爆炸</a:t>
                </a:r>
              </a:p>
            </p:txBody>
          </p:sp>
        </mc:Choice>
        <mc:Fallback xmlns="">
          <p:sp>
            <p:nvSpPr>
              <p:cNvPr id="22" name="文字方塊 21">
                <a:extLst>
                  <a:ext uri="{FF2B5EF4-FFF2-40B4-BE49-F238E27FC236}">
                    <a16:creationId xmlns:a16="http://schemas.microsoft.com/office/drawing/2014/main" id="{3EC1F79D-7513-5417-B7F1-02E21E13F164}"/>
                  </a:ext>
                </a:extLst>
              </p:cNvPr>
              <p:cNvSpPr txBox="1">
                <a:spLocks noRot="1" noChangeAspect="1" noMove="1" noResize="1" noEditPoints="1" noAdjustHandles="1" noChangeArrowheads="1" noChangeShapeType="1" noTextEdit="1"/>
              </p:cNvSpPr>
              <p:nvPr/>
            </p:nvSpPr>
            <p:spPr>
              <a:xfrm>
                <a:off x="2663666" y="5302257"/>
                <a:ext cx="1753825" cy="891270"/>
              </a:xfrm>
              <a:prstGeom prst="rect">
                <a:avLst/>
              </a:prstGeom>
              <a:blipFill>
                <a:blip r:embed="rId20"/>
                <a:stretch>
                  <a:fillRect l="-347" t="-685" b="-4795"/>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3B53F2B4-F0BD-70AF-5702-0597B8EAAD6B}"/>
              </a:ext>
            </a:extLst>
          </p:cNvPr>
          <p:cNvSpPr/>
          <p:nvPr/>
        </p:nvSpPr>
        <p:spPr>
          <a:xfrm>
            <a:off x="1424876" y="314715"/>
            <a:ext cx="7633607" cy="13639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317F08D0-3D99-BA47-2763-C1851D1F41E4}"/>
              </a:ext>
            </a:extLst>
          </p:cNvPr>
          <p:cNvSpPr/>
          <p:nvPr/>
        </p:nvSpPr>
        <p:spPr>
          <a:xfrm>
            <a:off x="507264" y="1952954"/>
            <a:ext cx="5544880" cy="836096"/>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E10EC18D-353E-C3E2-DFCB-B44DA7580976}"/>
              </a:ext>
            </a:extLst>
          </p:cNvPr>
          <p:cNvSpPr/>
          <p:nvPr/>
        </p:nvSpPr>
        <p:spPr>
          <a:xfrm>
            <a:off x="525919" y="4634434"/>
            <a:ext cx="5526225" cy="581106"/>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A1DC9DC6-20A8-1A23-4CF3-5B1E6E66664C}"/>
                  </a:ext>
                </a:extLst>
              </p:cNvPr>
              <p:cNvSpPr txBox="1"/>
              <p:nvPr/>
            </p:nvSpPr>
            <p:spPr>
              <a:xfrm>
                <a:off x="2421453" y="3479176"/>
                <a:ext cx="3320268" cy="276999"/>
              </a:xfrm>
              <a:prstGeom prst="rect">
                <a:avLst/>
              </a:prstGeom>
              <a:noFill/>
            </p:spPr>
            <p:txBody>
              <a:bodyPr wrap="none" rtlCol="0">
                <a:spAutoFit/>
              </a:bodyPr>
              <a:lstStyle/>
              <a:p>
                <a:r>
                  <a:rPr lang="en-US" altLang="zh-TW"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Wayne : </a:t>
                </a:r>
                <a14:m>
                  <m:oMath xmlns:m="http://schemas.openxmlformats.org/officeDocument/2006/math">
                    <m:sSub>
                      <m:sSubPr>
                        <m:ctrlPr>
                          <a:rPr lang="en-US" altLang="zh-TW" sz="1200" i="1" smtClean="0">
                            <a:solidFill>
                              <a:schemeClr val="accent6"/>
                            </a:solidFill>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200" b="0" i="1" smtClean="0">
                            <a:solidFill>
                              <a:schemeClr val="accent6"/>
                            </a:solidFill>
                            <a:latin typeface="Cambria Math" panose="02040503050406030204" pitchFamily="18" charset="0"/>
                            <a:ea typeface="標楷體" panose="03000509000000000000" pitchFamily="65" charset="-120"/>
                            <a:cs typeface="Times New Roman" panose="02020603050405020304" pitchFamily="18" charset="0"/>
                          </a:rPr>
                          <m:t>𝐿</m:t>
                        </m:r>
                      </m:e>
                      <m:sub>
                        <m:r>
                          <a:rPr lang="en-US" altLang="zh-TW" sz="1200" b="0" i="1" smtClean="0">
                            <a:solidFill>
                              <a:schemeClr val="accent6"/>
                            </a:solidFill>
                            <a:latin typeface="Cambria Math" panose="02040503050406030204" pitchFamily="18" charset="0"/>
                            <a:ea typeface="標楷體" panose="03000509000000000000" pitchFamily="65" charset="-120"/>
                            <a:cs typeface="Times New Roman" panose="02020603050405020304" pitchFamily="18" charset="0"/>
                          </a:rPr>
                          <m:t>𝐼𝑜𝑈</m:t>
                        </m:r>
                      </m:sub>
                    </m:sSub>
                  </m:oMath>
                </a14:m>
                <a:r>
                  <a:rPr lang="zh-TW" altLang="en-US" sz="12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當兩個框不相交時，梯度訊號很弱</a:t>
                </a:r>
              </a:p>
            </p:txBody>
          </p:sp>
        </mc:Choice>
        <mc:Fallback xmlns="">
          <p:sp>
            <p:nvSpPr>
              <p:cNvPr id="25" name="文字方塊 24">
                <a:extLst>
                  <a:ext uri="{FF2B5EF4-FFF2-40B4-BE49-F238E27FC236}">
                    <a16:creationId xmlns:a16="http://schemas.microsoft.com/office/drawing/2014/main" id="{A1DC9DC6-20A8-1A23-4CF3-5B1E6E66664C}"/>
                  </a:ext>
                </a:extLst>
              </p:cNvPr>
              <p:cNvSpPr txBox="1">
                <a:spLocks noRot="1" noChangeAspect="1" noMove="1" noResize="1" noEditPoints="1" noAdjustHandles="1" noChangeArrowheads="1" noChangeShapeType="1" noTextEdit="1"/>
              </p:cNvSpPr>
              <p:nvPr/>
            </p:nvSpPr>
            <p:spPr>
              <a:xfrm>
                <a:off x="2421453" y="3479176"/>
                <a:ext cx="3320268" cy="276999"/>
              </a:xfrm>
              <a:prstGeom prst="rect">
                <a:avLst/>
              </a:prstGeom>
              <a:blipFill>
                <a:blip r:embed="rId21"/>
                <a:stretch>
                  <a:fillRect t="-2222" b="-177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7732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群組 104">
            <a:extLst>
              <a:ext uri="{FF2B5EF4-FFF2-40B4-BE49-F238E27FC236}">
                <a16:creationId xmlns:a16="http://schemas.microsoft.com/office/drawing/2014/main" id="{629C7A19-9BFB-1432-ABF7-24623F5E364D}"/>
              </a:ext>
            </a:extLst>
          </p:cNvPr>
          <p:cNvGrpSpPr/>
          <p:nvPr/>
        </p:nvGrpSpPr>
        <p:grpSpPr>
          <a:xfrm>
            <a:off x="2831707" y="2445457"/>
            <a:ext cx="3296057" cy="1343528"/>
            <a:chOff x="6436585" y="234581"/>
            <a:chExt cx="3296057" cy="1343528"/>
          </a:xfrm>
        </p:grpSpPr>
        <p:pic>
          <p:nvPicPr>
            <p:cNvPr id="100" name="圖片 99">
              <a:extLst>
                <a:ext uri="{FF2B5EF4-FFF2-40B4-BE49-F238E27FC236}">
                  <a16:creationId xmlns:a16="http://schemas.microsoft.com/office/drawing/2014/main" id="{A2DFD4F7-CE04-2486-6B8F-800B20B60EA4}"/>
                </a:ext>
              </a:extLst>
            </p:cNvPr>
            <p:cNvPicPr>
              <a:picLocks noChangeAspect="1"/>
            </p:cNvPicPr>
            <p:nvPr/>
          </p:nvPicPr>
          <p:blipFill rotWithShape="1">
            <a:blip r:embed="rId2"/>
            <a:srcRect b="18703"/>
            <a:stretch/>
          </p:blipFill>
          <p:spPr>
            <a:xfrm>
              <a:off x="6454496" y="234581"/>
              <a:ext cx="3278146" cy="1272436"/>
            </a:xfrm>
            <a:prstGeom prst="rect">
              <a:avLst/>
            </a:prstGeom>
          </p:spPr>
        </p:pic>
        <p:sp>
          <p:nvSpPr>
            <p:cNvPr id="101" name="乘號 100">
              <a:extLst>
                <a:ext uri="{FF2B5EF4-FFF2-40B4-BE49-F238E27FC236}">
                  <a16:creationId xmlns:a16="http://schemas.microsoft.com/office/drawing/2014/main" id="{00EA526B-D95F-5C9C-66C2-822C13D02076}"/>
                </a:ext>
              </a:extLst>
            </p:cNvPr>
            <p:cNvSpPr/>
            <p:nvPr/>
          </p:nvSpPr>
          <p:spPr>
            <a:xfrm>
              <a:off x="6899400" y="511265"/>
              <a:ext cx="526751" cy="55216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乘號 101">
              <a:extLst>
                <a:ext uri="{FF2B5EF4-FFF2-40B4-BE49-F238E27FC236}">
                  <a16:creationId xmlns:a16="http://schemas.microsoft.com/office/drawing/2014/main" id="{8DE69149-52D3-FC4C-18F0-5DBE15AE9525}"/>
                </a:ext>
              </a:extLst>
            </p:cNvPr>
            <p:cNvSpPr/>
            <p:nvPr/>
          </p:nvSpPr>
          <p:spPr>
            <a:xfrm>
              <a:off x="8093569" y="503974"/>
              <a:ext cx="526751" cy="55216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手繪多邊形 48">
              <a:extLst>
                <a:ext uri="{FF2B5EF4-FFF2-40B4-BE49-F238E27FC236}">
                  <a16:creationId xmlns:a16="http://schemas.microsoft.com/office/drawing/2014/main" id="{65EDC7DA-32D6-6186-2B93-CCAA5C48353D}"/>
                </a:ext>
              </a:extLst>
            </p:cNvPr>
            <p:cNvSpPr/>
            <p:nvPr/>
          </p:nvSpPr>
          <p:spPr>
            <a:xfrm>
              <a:off x="9101599" y="576991"/>
              <a:ext cx="466554" cy="451905"/>
            </a:xfrm>
            <a:custGeom>
              <a:avLst/>
              <a:gdLst>
                <a:gd name="connsiteX0" fmla="*/ 708454 w 1416908"/>
                <a:gd name="connsiteY0" fmla="*/ 247776 h 1301156"/>
                <a:gd name="connsiteX1" fmla="*/ 274009 w 1416908"/>
                <a:gd name="connsiteY1" fmla="*/ 650578 h 1301156"/>
                <a:gd name="connsiteX2" fmla="*/ 708454 w 1416908"/>
                <a:gd name="connsiteY2" fmla="*/ 1053380 h 1301156"/>
                <a:gd name="connsiteX3" fmla="*/ 1142899 w 1416908"/>
                <a:gd name="connsiteY3" fmla="*/ 650578 h 1301156"/>
                <a:gd name="connsiteX4" fmla="*/ 708454 w 1416908"/>
                <a:gd name="connsiteY4" fmla="*/ 247776 h 1301156"/>
                <a:gd name="connsiteX5" fmla="*/ 708454 w 1416908"/>
                <a:gd name="connsiteY5" fmla="*/ 0 h 1301156"/>
                <a:gd name="connsiteX6" fmla="*/ 1416908 w 1416908"/>
                <a:gd name="connsiteY6" fmla="*/ 650578 h 1301156"/>
                <a:gd name="connsiteX7" fmla="*/ 708454 w 1416908"/>
                <a:gd name="connsiteY7" fmla="*/ 1301156 h 1301156"/>
                <a:gd name="connsiteX8" fmla="*/ 0 w 1416908"/>
                <a:gd name="connsiteY8" fmla="*/ 650578 h 1301156"/>
                <a:gd name="connsiteX9" fmla="*/ 708454 w 1416908"/>
                <a:gd name="connsiteY9" fmla="*/ 0 h 130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908" h="1301156">
                  <a:moveTo>
                    <a:pt x="708454" y="247776"/>
                  </a:moveTo>
                  <a:cubicBezTo>
                    <a:pt x="468517" y="247776"/>
                    <a:pt x="274009" y="428117"/>
                    <a:pt x="274009" y="650578"/>
                  </a:cubicBezTo>
                  <a:cubicBezTo>
                    <a:pt x="274009" y="873039"/>
                    <a:pt x="468517" y="1053380"/>
                    <a:pt x="708454" y="1053380"/>
                  </a:cubicBezTo>
                  <a:cubicBezTo>
                    <a:pt x="948391" y="1053380"/>
                    <a:pt x="1142899" y="873039"/>
                    <a:pt x="1142899" y="650578"/>
                  </a:cubicBezTo>
                  <a:cubicBezTo>
                    <a:pt x="1142899" y="428117"/>
                    <a:pt x="948391" y="247776"/>
                    <a:pt x="708454" y="247776"/>
                  </a:cubicBezTo>
                  <a:close/>
                  <a:moveTo>
                    <a:pt x="708454" y="0"/>
                  </a:moveTo>
                  <a:cubicBezTo>
                    <a:pt x="1099722" y="0"/>
                    <a:pt x="1416908" y="291274"/>
                    <a:pt x="1416908" y="650578"/>
                  </a:cubicBezTo>
                  <a:cubicBezTo>
                    <a:pt x="1416908" y="1009882"/>
                    <a:pt x="1099722" y="1301156"/>
                    <a:pt x="708454" y="1301156"/>
                  </a:cubicBezTo>
                  <a:cubicBezTo>
                    <a:pt x="317186" y="1301156"/>
                    <a:pt x="0" y="1009882"/>
                    <a:pt x="0" y="650578"/>
                  </a:cubicBezTo>
                  <a:cubicBezTo>
                    <a:pt x="0" y="291274"/>
                    <a:pt x="317186" y="0"/>
                    <a:pt x="708454"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4" name="圖片 103">
              <a:extLst>
                <a:ext uri="{FF2B5EF4-FFF2-40B4-BE49-F238E27FC236}">
                  <a16:creationId xmlns:a16="http://schemas.microsoft.com/office/drawing/2014/main" id="{A5BFF04F-F351-7395-2AA7-268D8DC7D2D4}"/>
                </a:ext>
              </a:extLst>
            </p:cNvPr>
            <p:cNvPicPr>
              <a:picLocks noChangeAspect="1"/>
            </p:cNvPicPr>
            <p:nvPr/>
          </p:nvPicPr>
          <p:blipFill rotWithShape="1">
            <a:blip r:embed="rId2"/>
            <a:srcRect t="88965" b="1652"/>
            <a:stretch/>
          </p:blipFill>
          <p:spPr>
            <a:xfrm>
              <a:off x="6436585" y="1431252"/>
              <a:ext cx="3278146" cy="146857"/>
            </a:xfrm>
            <a:prstGeom prst="rect">
              <a:avLst/>
            </a:prstGeom>
          </p:spPr>
        </p:pic>
      </p:grpSp>
      <p:sp>
        <p:nvSpPr>
          <p:cNvPr id="5" name="標題 1">
            <a:extLst>
              <a:ext uri="{FF2B5EF4-FFF2-40B4-BE49-F238E27FC236}">
                <a16:creationId xmlns:a16="http://schemas.microsoft.com/office/drawing/2014/main" id="{60180A7C-076B-6C59-8898-E76B25113411}"/>
              </a:ext>
            </a:extLst>
          </p:cNvPr>
          <p:cNvSpPr>
            <a:spLocks noGrp="1"/>
          </p:cNvSpPr>
          <p:nvPr>
            <p:ph type="title"/>
          </p:nvPr>
        </p:nvSpPr>
        <p:spPr>
          <a:xfrm>
            <a:off x="0" y="46864"/>
            <a:ext cx="9144000" cy="396894"/>
          </a:xfrm>
        </p:spPr>
        <p:txBody>
          <a:bodyPr>
            <a:noAutofit/>
          </a:bodyPr>
          <a:lstStyle/>
          <a:p>
            <a:pPr defTabSz="538163"/>
            <a:r>
              <a:rPr lang="en-US" altLang="zh-TW" sz="2400" b="1" dirty="0">
                <a:latin typeface="Times New Roman" panose="02020603050405020304" pitchFamily="18" charset="0"/>
                <a:cs typeface="Times New Roman" panose="02020603050405020304" pitchFamily="18" charset="0"/>
              </a:rPr>
              <a:t>3.1.3 Loss Function - </a:t>
            </a:r>
            <a:r>
              <a:rPr lang="en-US" altLang="zh-TW" sz="2400" b="1" dirty="0" err="1">
                <a:solidFill>
                  <a:srgbClr val="FF0000"/>
                </a:solidFill>
                <a:latin typeface="Times New Roman" panose="02020603050405020304" pitchFamily="18" charset="0"/>
                <a:cs typeface="Times New Roman" panose="02020603050405020304" pitchFamily="18" charset="0"/>
              </a:rPr>
              <a:t>KLDivergence</a:t>
            </a:r>
            <a:r>
              <a:rPr lang="en-US" altLang="zh-TW" sz="2400" b="1" dirty="0">
                <a:solidFill>
                  <a:srgbClr val="FF0000"/>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1" name="文字方塊 40"/>
              <p:cNvSpPr txBox="1"/>
              <p:nvPr/>
            </p:nvSpPr>
            <p:spPr>
              <a:xfrm>
                <a:off x="-6787" y="430458"/>
                <a:ext cx="9468882" cy="2180982"/>
              </a:xfrm>
              <a:prstGeom prst="rect">
                <a:avLst/>
              </a:prstGeom>
              <a:noFill/>
            </p:spPr>
            <p:txBody>
              <a:bodyPr wrap="square" rtlCol="0">
                <a:spAutoFit/>
              </a:bodyPr>
              <a:lstStyle/>
              <a:p>
                <a:r>
                  <a:rPr lang="en-US" altLang="zh-TW" sz="1400" dirty="0">
                    <a:solidFill>
                      <a:srgbClr val="0070C0"/>
                    </a:solidFill>
                    <a:cs typeface="Times New Roman" panose="02020603050405020304" pitchFamily="18" charset="0"/>
                  </a:rPr>
                  <a:t>   </a:t>
                </a:r>
                <a:r>
                  <a:rPr lang="en-US" altLang="zh-TW" sz="1600" dirty="0">
                    <a:solidFill>
                      <a:srgbClr val="0070C0"/>
                    </a:solidFill>
                    <a:cs typeface="Times New Roman" panose="02020603050405020304" pitchFamily="18" charset="0"/>
                  </a:rPr>
                  <a:t>3) </a:t>
                </a:r>
                <a:r>
                  <a:rPr lang="zh-TW" altLang="en-US" sz="1600" dirty="0">
                    <a:solidFill>
                      <a:srgbClr val="0070C0"/>
                    </a:solidFill>
                    <a:cs typeface="Times New Roman" panose="02020603050405020304" pitchFamily="18" charset="0"/>
                  </a:rPr>
                  <a:t> </a:t>
                </a:r>
                <a14:m>
                  <m:oMath xmlns:m="http://schemas.openxmlformats.org/officeDocument/2006/math">
                    <m:sSub>
                      <m:sSubPr>
                        <m:ctrlPr>
                          <a:rPr lang="en-US" altLang="zh-TW" sz="1600" i="1" smtClean="0">
                            <a:solidFill>
                              <a:srgbClr val="0070C0"/>
                            </a:solidFill>
                            <a:latin typeface="Cambria Math" panose="02040503050406030204" pitchFamily="18" charset="0"/>
                            <a:cs typeface="Times New Roman" panose="02020603050405020304" pitchFamily="18" charset="0"/>
                          </a:rPr>
                        </m:ctrlPr>
                      </m:sSubPr>
                      <m:e>
                        <m:r>
                          <m:rPr>
                            <m:sty m:val="p"/>
                          </m:rPr>
                          <a:rPr lang="en-US" altLang="zh-TW" sz="1600" i="0">
                            <a:solidFill>
                              <a:srgbClr val="0070C0"/>
                            </a:solidFill>
                            <a:latin typeface="Cambria Math" panose="02040503050406030204" pitchFamily="18" charset="0"/>
                            <a:cs typeface="Times New Roman" panose="02020603050405020304" pitchFamily="18" charset="0"/>
                          </a:rPr>
                          <m:t>L</m:t>
                        </m:r>
                      </m:e>
                      <m:sub>
                        <m:r>
                          <m:rPr>
                            <m:sty m:val="p"/>
                          </m:rPr>
                          <a:rPr lang="en-US" altLang="zh-TW" sz="1600" b="0" i="0" smtClean="0">
                            <a:solidFill>
                              <a:srgbClr val="0070C0"/>
                            </a:solidFill>
                            <a:latin typeface="Cambria Math" panose="02040503050406030204" pitchFamily="18" charset="0"/>
                            <a:cs typeface="Times New Roman" panose="02020603050405020304" pitchFamily="18" charset="0"/>
                          </a:rPr>
                          <m:t>DFL</m:t>
                        </m:r>
                      </m:sub>
                    </m:sSub>
                  </m:oMath>
                </a14:m>
                <a:r>
                  <a:rPr lang="en-US" altLang="zh-TW" sz="1600" dirty="0">
                    <a:solidFill>
                      <a:srgbClr val="0070C0"/>
                    </a:solidFill>
                    <a:latin typeface="Cambria Math" panose="02040503050406030204" pitchFamily="18" charset="0"/>
                    <a:ea typeface="Cambria Math" panose="02040503050406030204" pitchFamily="18" charset="0"/>
                  </a:rPr>
                  <a:t>: Distribution Focal Loss(DFL)(for </a:t>
                </a:r>
                <a:r>
                  <a:rPr lang="en-US" altLang="zh-TW" sz="1600" dirty="0" err="1">
                    <a:solidFill>
                      <a:srgbClr val="0070C0"/>
                    </a:solidFill>
                    <a:latin typeface="Cambria Math" panose="02040503050406030204" pitchFamily="18" charset="0"/>
                    <a:ea typeface="Cambria Math" panose="02040503050406030204" pitchFamily="18" charset="0"/>
                  </a:rPr>
                  <a:t>Bbox</a:t>
                </a:r>
                <a:r>
                  <a:rPr lang="en-US" altLang="zh-TW" sz="1600" dirty="0">
                    <a:solidFill>
                      <a:srgbClr val="0070C0"/>
                    </a:solidFill>
                    <a:latin typeface="Cambria Math" panose="02040503050406030204" pitchFamily="18" charset="0"/>
                    <a:ea typeface="Cambria Math" panose="02040503050406030204" pitchFamily="18" charset="0"/>
                  </a:rPr>
                  <a:t>):</a:t>
                </a:r>
              </a:p>
              <a:p>
                <a:endParaRPr lang="en-US" altLang="zh-TW" dirty="0">
                  <a:latin typeface="Cambria Math" panose="02040503050406030204" pitchFamily="18" charset="0"/>
                  <a:ea typeface="Cambria Math" panose="02040503050406030204" pitchFamily="18" charset="0"/>
                </a:endParaRPr>
              </a:p>
              <a:p>
                <a:pPr marL="538163" indent="-182563">
                  <a:buFontTx/>
                  <a:buChar char="-"/>
                </a:pPr>
                <a:r>
                  <a:rPr lang="en-US" altLang="zh-TW" sz="1200" dirty="0">
                    <a:latin typeface="Cambria Math" panose="02040503050406030204" pitchFamily="18" charset="0"/>
                    <a:ea typeface="Cambria Math" panose="02040503050406030204" pitchFamily="18" charset="0"/>
                  </a:rPr>
                  <a:t>Target: Learn </a:t>
                </a:r>
                <a:r>
                  <a:rPr lang="en-US" altLang="zh-TW" sz="1200" dirty="0">
                    <a:solidFill>
                      <a:srgbClr val="FF0000"/>
                    </a:solidFill>
                    <a:latin typeface="Cambria Math" panose="02040503050406030204" pitchFamily="18" charset="0"/>
                    <a:ea typeface="Cambria Math" panose="02040503050406030204" pitchFamily="18" charset="0"/>
                  </a:rPr>
                  <a:t>general distribution of  bounding box offset </a:t>
                </a:r>
                <a14:m>
                  <m:oMath xmlns:m="http://schemas.openxmlformats.org/officeDocument/2006/math">
                    <m:r>
                      <a:rPr lang="en-US" altLang="zh-TW" sz="1200" i="1" smtClean="0">
                        <a:solidFill>
                          <a:srgbClr val="FF0000"/>
                        </a:solidFill>
                        <a:latin typeface="Cambria Math" panose="02040503050406030204" pitchFamily="18" charset="0"/>
                      </a:rPr>
                      <m:t>𝑃</m:t>
                    </m:r>
                    <m:d>
                      <m:dPr>
                        <m:ctrlPr>
                          <a:rPr lang="en-US" altLang="zh-TW" sz="1200" i="1">
                            <a:solidFill>
                              <a:srgbClr val="FF0000"/>
                            </a:solidFill>
                            <a:latin typeface="Cambria Math" panose="02040503050406030204" pitchFamily="18" charset="0"/>
                          </a:rPr>
                        </m:ctrlPr>
                      </m:dPr>
                      <m:e>
                        <m:r>
                          <a:rPr lang="en-US" altLang="zh-TW" sz="1200" i="1">
                            <a:solidFill>
                              <a:srgbClr val="FF0000"/>
                            </a:solidFill>
                            <a:latin typeface="Cambria Math" panose="02040503050406030204" pitchFamily="18" charset="0"/>
                          </a:rPr>
                          <m:t>𝑥</m:t>
                        </m:r>
                      </m:e>
                    </m:d>
                  </m:oMath>
                </a14:m>
                <a:r>
                  <a:rPr lang="en-US" altLang="zh-TW" sz="1200" dirty="0">
                    <a:solidFill>
                      <a:srgbClr val="FF0000"/>
                    </a:solidFill>
                    <a:latin typeface="Cambria Math" panose="02040503050406030204" pitchFamily="18" charset="0"/>
                    <a:ea typeface="Cambria Math" panose="02040503050406030204" pitchFamily="18" charset="0"/>
                  </a:rPr>
                  <a:t> </a:t>
                </a:r>
                <a:r>
                  <a:rPr lang="en-US" altLang="zh-TW" sz="1200" dirty="0"/>
                  <a:t>(Fig. (a))</a:t>
                </a:r>
                <a:r>
                  <a:rPr lang="en-US" altLang="zh-TW" sz="1200" dirty="0">
                    <a:solidFill>
                      <a:srgbClr val="00B0F0"/>
                    </a:solidFill>
                  </a:rPr>
                  <a:t> </a:t>
                </a:r>
                <a:r>
                  <a:rPr lang="en-US" altLang="zh-TW" sz="1200" dirty="0">
                    <a:latin typeface="Cambria Math" panose="02040503050406030204" pitchFamily="18" charset="0"/>
                    <a:ea typeface="Cambria Math" panose="02040503050406030204" pitchFamily="18" charset="0"/>
                  </a:rPr>
                  <a:t>from model </a:t>
                </a:r>
                <a:r>
                  <a:rPr lang="en-US" altLang="zh-TW" sz="1200" dirty="0"/>
                  <a:t>with a discretizing range of </a:t>
                </a:r>
                <a:endParaRPr lang="en-US" altLang="zh-TW" sz="1200" i="1" dirty="0">
                  <a:latin typeface="Cambria Math" panose="02040503050406030204" pitchFamily="18" charset="0"/>
                </a:endParaRPr>
              </a:p>
              <a:p>
                <a:pPr marL="538163"/>
                <a14:m>
                  <m:oMath xmlns:m="http://schemas.openxmlformats.org/officeDocument/2006/math">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d>
                      <m:dPr>
                        <m:ctrlPr>
                          <a:rPr lang="en-US" altLang="zh-TW" sz="1200" i="1">
                            <a:latin typeface="Cambria Math" panose="02040503050406030204" pitchFamily="18" charset="0"/>
                          </a:rPr>
                        </m:ctrlPr>
                      </m:dPr>
                      <m:e>
                        <m:r>
                          <a:rPr lang="en-US" altLang="zh-TW" sz="1200" i="1">
                            <a:latin typeface="Cambria Math" panose="02040503050406030204" pitchFamily="18" charset="0"/>
                          </a:rPr>
                          <m:t>=0</m:t>
                        </m:r>
                      </m:e>
                    </m:d>
                    <m:r>
                      <a:rPr lang="en-US" altLang="zh-TW" sz="1200" i="1">
                        <a:latin typeface="Cambria Math" panose="02040503050406030204" pitchFamily="18" charset="0"/>
                      </a:rPr>
                      <m:t>, </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1</m:t>
                        </m:r>
                      </m:sub>
                    </m:sSub>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e>
                    </m:d>
                    <m:r>
                      <a:rPr lang="en-US" altLang="zh-TW" sz="1200" i="1">
                        <a:latin typeface="Cambria Math" panose="02040503050406030204" pitchFamily="18" charset="0"/>
                      </a:rPr>
                      <m:t>, …,</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r>
                          <a:rPr lang="en-US" altLang="zh-TW" sz="1200" i="1">
                            <a:latin typeface="Cambria Math" panose="02040503050406030204" pitchFamily="18" charset="0"/>
                          </a:rPr>
                          <m:t>−1</m:t>
                        </m:r>
                      </m:sub>
                    </m:sSub>
                    <m:d>
                      <m:dPr>
                        <m:ctrlPr>
                          <a:rPr lang="en-US" altLang="zh-TW" sz="1200" i="1">
                            <a:latin typeface="Cambria Math" panose="02040503050406030204" pitchFamily="18" charset="0"/>
                          </a:rPr>
                        </m:ctrlPr>
                      </m:dPr>
                      <m:e>
                        <m:r>
                          <a:rPr lang="en-US" altLang="zh-TW" sz="1200" i="1">
                            <a:latin typeface="Cambria Math" panose="02040503050406030204" pitchFamily="18" charset="0"/>
                          </a:rPr>
                          <m:t>=15</m:t>
                        </m:r>
                      </m:e>
                    </m:d>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r>
                      <a:rPr lang="en-US" altLang="zh-TW" sz="1200" i="1">
                        <a:latin typeface="Cambria Math" panose="02040503050406030204" pitchFamily="18" charset="0"/>
                      </a:rPr>
                      <m:t>(=16)}</m:t>
                    </m:r>
                  </m:oMath>
                </a14:m>
                <a:r>
                  <a:rPr lang="en-US" altLang="zh-TW" sz="1200" dirty="0"/>
                  <a:t> based on </a:t>
                </a:r>
                <a:r>
                  <a:rPr lang="en-US" altLang="zh-TW" sz="1200" dirty="0">
                    <a:solidFill>
                      <a:srgbClr val="00B0F0"/>
                    </a:solidFill>
                  </a:rPr>
                  <a:t>n(=16) and </a:t>
                </a:r>
                <a14:m>
                  <m:oMath xmlns:m="http://schemas.openxmlformats.org/officeDocument/2006/math">
                    <m:r>
                      <m:rPr>
                        <m:sty m:val="p"/>
                      </m:rPr>
                      <a:rPr lang="en-US" altLang="zh-TW" sz="1200" dirty="0">
                        <a:solidFill>
                          <a:srgbClr val="00B0F0"/>
                        </a:solidFill>
                        <a:latin typeface="Cambria Math" panose="02040503050406030204" pitchFamily="18" charset="0"/>
                      </a:rPr>
                      <m:t>Δ</m:t>
                    </m:r>
                  </m:oMath>
                </a14:m>
                <a:r>
                  <a:rPr lang="en-US" altLang="zh-TW" sz="1200" dirty="0">
                    <a:solidFill>
                      <a:srgbClr val="00B0F0"/>
                    </a:solidFill>
                  </a:rPr>
                  <a:t>(=1) </a:t>
                </a:r>
                <a:r>
                  <a:rPr lang="en-US" altLang="zh-TW" sz="1200" dirty="0"/>
                  <a:t>and recover offset: </a:t>
                </a:r>
                <a14:m>
                  <m:oMath xmlns:m="http://schemas.openxmlformats.org/officeDocument/2006/math">
                    <m:r>
                      <a:rPr lang="en-US" altLang="zh-TW" sz="1200" b="0" i="1" smtClean="0">
                        <a:solidFill>
                          <a:srgbClr val="00B0F0"/>
                        </a:solidFill>
                        <a:latin typeface="Cambria Math" panose="02040503050406030204" pitchFamily="18" charset="0"/>
                      </a:rPr>
                      <m:t>𝑦</m:t>
                    </m:r>
                    <m:r>
                      <a:rPr lang="en-US" altLang="zh-TW" sz="1200" b="0" i="1" smtClean="0">
                        <a:solidFill>
                          <a:srgbClr val="00B0F0"/>
                        </a:solidFill>
                        <a:latin typeface="Cambria Math" panose="02040503050406030204" pitchFamily="18" charset="0"/>
                      </a:rPr>
                      <m:t> </m:t>
                    </m:r>
                  </m:oMath>
                </a14:m>
                <a:r>
                  <a:rPr lang="en-US" altLang="zh-TW" sz="1200" dirty="0">
                    <a:solidFill>
                      <a:srgbClr val="00B0F0"/>
                    </a:solidFill>
                  </a:rPr>
                  <a:t>= </a:t>
                </a:r>
                <a14:m>
                  <m:oMath xmlns:m="http://schemas.openxmlformats.org/officeDocument/2006/math">
                    <m:nary>
                      <m:naryPr>
                        <m:chr m:val="∑"/>
                        <m:ctrlPr>
                          <a:rPr lang="en-US" altLang="zh-TW" sz="1200" i="1">
                            <a:solidFill>
                              <a:srgbClr val="00B0F0"/>
                            </a:solidFill>
                            <a:latin typeface="Cambria Math" panose="02040503050406030204" pitchFamily="18" charset="0"/>
                          </a:rPr>
                        </m:ctrlPr>
                      </m:naryPr>
                      <m:sub>
                        <m:r>
                          <m:rPr>
                            <m:brk m:alnAt="23"/>
                          </m:rPr>
                          <a:rPr lang="en-US" altLang="zh-TW" sz="1200" i="1">
                            <a:solidFill>
                              <a:srgbClr val="00B0F0"/>
                            </a:solidFill>
                            <a:latin typeface="Cambria Math" panose="02040503050406030204" pitchFamily="18" charset="0"/>
                          </a:rPr>
                          <m:t>𝑖</m:t>
                        </m:r>
                        <m:r>
                          <a:rPr lang="en-US" altLang="zh-TW" sz="1200" i="1">
                            <a:solidFill>
                              <a:srgbClr val="00B0F0"/>
                            </a:solidFill>
                            <a:latin typeface="Cambria Math" panose="02040503050406030204" pitchFamily="18" charset="0"/>
                          </a:rPr>
                          <m:t>=0</m:t>
                        </m:r>
                      </m:sub>
                      <m:sup>
                        <m:r>
                          <a:rPr lang="en-US" altLang="zh-TW" sz="1200" i="1">
                            <a:solidFill>
                              <a:srgbClr val="00B0F0"/>
                            </a:solidFill>
                            <a:latin typeface="Cambria Math" panose="02040503050406030204" pitchFamily="18" charset="0"/>
                          </a:rPr>
                          <m:t>𝑛</m:t>
                        </m:r>
                      </m:sup>
                      <m:e>
                        <m:r>
                          <a:rPr lang="en-US" altLang="zh-TW" sz="1200" i="1">
                            <a:solidFill>
                              <a:srgbClr val="00B0F0"/>
                            </a:solidFill>
                            <a:latin typeface="Cambria Math" panose="02040503050406030204" pitchFamily="18" charset="0"/>
                          </a:rPr>
                          <m:t>𝑃</m:t>
                        </m:r>
                        <m:d>
                          <m:dPr>
                            <m:ctrlPr>
                              <a:rPr lang="en-US" altLang="zh-TW" sz="1200" i="1">
                                <a:solidFill>
                                  <a:srgbClr val="00B0F0"/>
                                </a:solidFill>
                                <a:latin typeface="Cambria Math" panose="02040503050406030204" pitchFamily="18" charset="0"/>
                              </a:rPr>
                            </m:ctrlPr>
                          </m:dPr>
                          <m:e>
                            <m:sSub>
                              <m:sSubPr>
                                <m:ctrlPr>
                                  <a:rPr lang="en-US" altLang="zh-TW" sz="1200" i="1">
                                    <a:solidFill>
                                      <a:srgbClr val="00B0F0"/>
                                    </a:solidFill>
                                    <a:latin typeface="Cambria Math" panose="02040503050406030204" pitchFamily="18" charset="0"/>
                                  </a:rPr>
                                </m:ctrlPr>
                              </m:sSubPr>
                              <m:e>
                                <m:r>
                                  <a:rPr lang="en-US" altLang="zh-TW" sz="1200" i="1">
                                    <a:solidFill>
                                      <a:srgbClr val="00B0F0"/>
                                    </a:solidFill>
                                    <a:latin typeface="Cambria Math" panose="02040503050406030204" pitchFamily="18" charset="0"/>
                                  </a:rPr>
                                  <m:t>𝑦</m:t>
                                </m:r>
                              </m:e>
                              <m:sub>
                                <m:r>
                                  <a:rPr lang="en-US" altLang="zh-TW" sz="1200" i="1">
                                    <a:solidFill>
                                      <a:srgbClr val="00B0F0"/>
                                    </a:solidFill>
                                    <a:latin typeface="Cambria Math" panose="02040503050406030204" pitchFamily="18" charset="0"/>
                                  </a:rPr>
                                  <m:t>𝑖</m:t>
                                </m:r>
                              </m:sub>
                            </m:sSub>
                          </m:e>
                        </m:d>
                        <m:sSub>
                          <m:sSubPr>
                            <m:ctrlPr>
                              <a:rPr lang="en-US" altLang="zh-TW" sz="1200" i="1">
                                <a:solidFill>
                                  <a:srgbClr val="00B0F0"/>
                                </a:solidFill>
                                <a:latin typeface="Cambria Math" panose="02040503050406030204" pitchFamily="18" charset="0"/>
                              </a:rPr>
                            </m:ctrlPr>
                          </m:sSubPr>
                          <m:e>
                            <m:r>
                              <a:rPr lang="en-US" altLang="zh-TW" sz="1200" i="1">
                                <a:solidFill>
                                  <a:srgbClr val="00B0F0"/>
                                </a:solidFill>
                                <a:latin typeface="Cambria Math" panose="02040503050406030204" pitchFamily="18" charset="0"/>
                              </a:rPr>
                              <m:t>𝑦</m:t>
                            </m:r>
                          </m:e>
                          <m:sub>
                            <m:r>
                              <a:rPr lang="en-US" altLang="zh-TW" sz="1200" i="1">
                                <a:solidFill>
                                  <a:srgbClr val="00B0F0"/>
                                </a:solidFill>
                                <a:latin typeface="Cambria Math" panose="02040503050406030204" pitchFamily="18" charset="0"/>
                              </a:rPr>
                              <m:t>𝑖</m:t>
                            </m:r>
                          </m:sub>
                        </m:sSub>
                      </m:e>
                    </m:nary>
                  </m:oMath>
                </a14:m>
                <a:r>
                  <a:rPr lang="en-US" altLang="zh-TW" sz="1200" dirty="0">
                    <a:solidFill>
                      <a:srgbClr val="00B0F0"/>
                    </a:solidFill>
                  </a:rPr>
                  <a:t>. </a:t>
                </a:r>
                <a14:m>
                  <m:oMath xmlns:m="http://schemas.openxmlformats.org/officeDocument/2006/math">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oMath>
                </a14:m>
                <a:r>
                  <a:rPr lang="en-US" altLang="zh-TW" sz="1200" dirty="0"/>
                  <a:t> can be easily implemented through a </a:t>
                </a:r>
                <a:r>
                  <a:rPr lang="en-US" altLang="zh-TW" sz="1200" u="sng" dirty="0">
                    <a:solidFill>
                      <a:srgbClr val="00B0F0"/>
                    </a:solidFill>
                  </a:rPr>
                  <a:t>softmax </a:t>
                </a:r>
                <a14:m>
                  <m:oMath xmlns:m="http://schemas.openxmlformats.org/officeDocument/2006/math">
                    <m:r>
                      <a:rPr lang="en-US" altLang="zh-TW" sz="1200" b="0" i="1" u="sng" smtClean="0">
                        <a:solidFill>
                          <a:srgbClr val="00B0F0"/>
                        </a:solidFill>
                        <a:latin typeface="Cambria Math" panose="02040503050406030204" pitchFamily="18" charset="0"/>
                      </a:rPr>
                      <m:t>𝑆</m:t>
                    </m:r>
                    <m:r>
                      <a:rPr lang="en-US" altLang="zh-TW" sz="1200" b="0" i="1" u="sng" smtClean="0">
                        <a:solidFill>
                          <a:srgbClr val="00B0F0"/>
                        </a:solidFill>
                        <a:latin typeface="Cambria Math" panose="02040503050406030204" pitchFamily="18" charset="0"/>
                      </a:rPr>
                      <m:t>(·)</m:t>
                    </m:r>
                  </m:oMath>
                </a14:m>
                <a:r>
                  <a:rPr lang="en-US" altLang="zh-TW" sz="1200" u="sng" dirty="0">
                    <a:solidFill>
                      <a:srgbClr val="00B0F0"/>
                    </a:solidFill>
                  </a:rPr>
                  <a:t> </a:t>
                </a:r>
                <a:r>
                  <a:rPr lang="en-US" altLang="zh-TW" sz="1200" dirty="0"/>
                  <a:t>layer consisting of (n+1) units, </a:t>
                </a:r>
                <a14:m>
                  <m:oMath xmlns:m="http://schemas.openxmlformats.org/officeDocument/2006/math">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sub>
                        </m:sSub>
                      </m:e>
                    </m:d>
                  </m:oMath>
                </a14:m>
                <a:r>
                  <a:rPr lang="en-US" altLang="zh-TW" sz="1200" dirty="0"/>
                  <a:t> being denoted as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𝑆</m:t>
                        </m:r>
                      </m:e>
                      <m:sub>
                        <m:r>
                          <a:rPr lang="en-US" altLang="zh-TW" sz="1200" b="0" i="1" smtClean="0">
                            <a:latin typeface="Cambria Math" panose="02040503050406030204" pitchFamily="18" charset="0"/>
                          </a:rPr>
                          <m:t>𝑖</m:t>
                        </m:r>
                      </m:sub>
                    </m:sSub>
                  </m:oMath>
                </a14:m>
                <a:r>
                  <a:rPr lang="en-US" altLang="zh-TW" sz="1200" dirty="0"/>
                  <a:t> for simplicity.</a:t>
                </a:r>
              </a:p>
              <a:p>
                <a:pPr marL="538163" indent="-182563">
                  <a:buFontTx/>
                  <a:buChar char="-"/>
                </a:pPr>
                <a:r>
                  <a:rPr lang="en-US" altLang="zh-TW" sz="1200" dirty="0"/>
                  <a:t>There are </a:t>
                </a:r>
                <a:r>
                  <a:rPr lang="en-US" altLang="zh-TW" sz="1200" dirty="0">
                    <a:solidFill>
                      <a:srgbClr val="00B0F0"/>
                    </a:solidFill>
                  </a:rPr>
                  <a:t>infinite combinations </a:t>
                </a:r>
                <a:r>
                  <a:rPr lang="en-US" altLang="zh-TW" sz="1200" dirty="0"/>
                  <a:t>of values for </a:t>
                </a:r>
                <a14:m>
                  <m:oMath xmlns:m="http://schemas.openxmlformats.org/officeDocument/2006/math">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oMath>
                </a14:m>
                <a:r>
                  <a:rPr lang="en-US" altLang="zh-TW" sz="1200" dirty="0"/>
                  <a:t> that can make the final integral result being </a:t>
                </a:r>
                <a14:m>
                  <m:oMath xmlns:m="http://schemas.openxmlformats.org/officeDocument/2006/math">
                    <m:r>
                      <a:rPr lang="en-US" altLang="zh-TW" sz="1200" i="1" smtClean="0">
                        <a:solidFill>
                          <a:schemeClr val="tx1"/>
                        </a:solidFill>
                        <a:latin typeface="Cambria Math" panose="02040503050406030204" pitchFamily="18" charset="0"/>
                      </a:rPr>
                      <m:t>𝑦</m:t>
                    </m:r>
                  </m:oMath>
                </a14:m>
                <a:r>
                  <a:rPr lang="en-US" altLang="zh-TW" sz="1200" dirty="0">
                    <a:solidFill>
                      <a:schemeClr val="tx1"/>
                    </a:solidFill>
                  </a:rPr>
                  <a:t>, as shown in Fig. (b)</a:t>
                </a:r>
              </a:p>
              <a:p>
                <a:pPr marL="709612" lvl="1" indent="-171450">
                  <a:buFont typeface="Wingdings" panose="05000000000000000000" pitchFamily="2" charset="2"/>
                  <a:buChar char="Ø"/>
                </a:pPr>
                <a:r>
                  <a:rPr lang="en-US" altLang="zh-TW" sz="1200" dirty="0"/>
                  <a:t>Compared against(1) and (2), </a:t>
                </a:r>
                <a:r>
                  <a:rPr lang="en-US" altLang="zh-TW" sz="1200" dirty="0">
                    <a:solidFill>
                      <a:srgbClr val="00B0F0"/>
                    </a:solidFill>
                  </a:rPr>
                  <a:t>distribution (3) is compact and tends to be more confident and precise </a:t>
                </a:r>
                <a:r>
                  <a:rPr lang="en-US" altLang="zh-TW" sz="1200" dirty="0"/>
                  <a:t>on the bounding box estimation.</a:t>
                </a:r>
              </a:p>
              <a:p>
                <a:pPr marL="715963" indent="-177800">
                  <a:buFont typeface="Wingdings" panose="05000000000000000000" pitchFamily="2" charset="2"/>
                  <a:buChar char="Ø"/>
                </a:pPr>
                <a:r>
                  <a:rPr lang="en-US" altLang="zh-TW" sz="1200" dirty="0"/>
                  <a:t>DFL aims to </a:t>
                </a:r>
                <a:r>
                  <a:rPr lang="en-US" altLang="zh-TW" sz="1200" dirty="0">
                    <a:solidFill>
                      <a:srgbClr val="00B0F0"/>
                    </a:solidFill>
                  </a:rPr>
                  <a:t>focus on enlarging the probabilities </a:t>
                </a:r>
                <a:r>
                  <a:rPr lang="en-US" altLang="zh-TW" sz="1200" dirty="0"/>
                  <a:t>of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sub>
                    </m:sSub>
                  </m:oMath>
                </a14:m>
                <a:r>
                  <a:rPr lang="en-US" altLang="zh-TW" sz="1200" dirty="0"/>
                  <a:t> and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oMath>
                </a14:m>
                <a:r>
                  <a:rPr lang="en-US" altLang="zh-TW" sz="1200" dirty="0"/>
                  <a:t> which around target </a:t>
                </a:r>
                <a14:m>
                  <m:oMath xmlns:m="http://schemas.openxmlformats.org/officeDocument/2006/math">
                    <m:r>
                      <a:rPr lang="en-US" altLang="zh-TW" sz="1200" i="1">
                        <a:latin typeface="Cambria Math" panose="02040503050406030204" pitchFamily="18" charset="0"/>
                      </a:rPr>
                      <m:t>𝑦</m:t>
                    </m:r>
                  </m:oMath>
                </a14:m>
                <a:r>
                  <a:rPr lang="en-US" altLang="zh-TW" sz="1200" dirty="0"/>
                  <a:t> (i.e., </a:t>
                </a:r>
                <a14:m>
                  <m:oMath xmlns:m="http://schemas.openxmlformats.org/officeDocument/2006/math">
                    <m:r>
                      <a:rPr lang="en-US" altLang="zh-TW" sz="1200" i="1">
                        <a:latin typeface="Cambria Math" panose="02040503050406030204" pitchFamily="18" charset="0"/>
                      </a:rPr>
                      <m:t>𝑦</m:t>
                    </m:r>
                    <m:r>
                      <a:rPr lang="en-US" altLang="zh-TW" sz="1200" b="0" i="1" smtClean="0">
                        <a:latin typeface="Cambria Math" panose="02040503050406030204" pitchFamily="18" charset="0"/>
                      </a:rPr>
                      <m:t>=4.6</m:t>
                    </m:r>
                  </m:oMath>
                </a14:m>
                <a:r>
                  <a:rPr lang="en-US" altLang="zh-TW" sz="1200" dirty="0"/>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sub>
                    </m:sSub>
                    <m:r>
                      <a:rPr lang="en-US" altLang="zh-TW" sz="1200" b="0" i="1" smtClean="0">
                        <a:latin typeface="Cambria Math" panose="02040503050406030204" pitchFamily="18" charset="0"/>
                      </a:rPr>
                      <m:t>=4</m:t>
                    </m:r>
                  </m:oMath>
                </a14:m>
                <a:r>
                  <a:rPr lang="en-US" altLang="zh-TW" sz="1200" dirty="0"/>
                  <a:t> and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b="0" i="1" smtClean="0">
                            <a:latin typeface="Cambria Math" panose="02040503050406030204" pitchFamily="18" charset="0"/>
                          </a:rPr>
                          <m:t>+1</m:t>
                        </m:r>
                      </m:sub>
                    </m:sSub>
                    <m:r>
                      <a:rPr lang="en-US" altLang="zh-TW" sz="1200" b="0" i="1" smtClean="0">
                        <a:latin typeface="Cambria Math" panose="02040503050406030204" pitchFamily="18" charset="0"/>
                      </a:rPr>
                      <m:t>=5</m:t>
                    </m:r>
                  </m:oMath>
                </a14:m>
                <a:r>
                  <a:rPr lang="en-US" altLang="zh-TW" sz="1200" dirty="0"/>
                  <a:t>)</a:t>
                </a:r>
              </a:p>
              <a:p>
                <a:pPr marL="715963" indent="-177800">
                  <a:buFont typeface="Wingdings" panose="05000000000000000000" pitchFamily="2" charset="2"/>
                  <a:buChar char="Ø"/>
                </a:pPr>
                <a:r>
                  <a:rPr lang="en-US" altLang="zh-TW" sz="1200" dirty="0"/>
                  <a:t>The global minimum solution of DFL,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𝑆</m:t>
                        </m:r>
                      </m:e>
                      <m:sub>
                        <m:r>
                          <a:rPr lang="en-US" altLang="zh-TW" sz="1200" i="1">
                            <a:latin typeface="Cambria Math" panose="02040503050406030204" pitchFamily="18" charset="0"/>
                          </a:rPr>
                          <m:t>𝑖</m:t>
                        </m:r>
                      </m:sub>
                    </m:sSub>
                  </m:oMath>
                </a14:m>
                <a:r>
                  <a:rPr lang="en-US" altLang="zh-TW" sz="1200" dirty="0"/>
                  <a:t> = </a:t>
                </a:r>
                <a14:m>
                  <m:oMath xmlns:m="http://schemas.openxmlformats.org/officeDocument/2006/math">
                    <m:f>
                      <m:fPr>
                        <m:ctrlPr>
                          <a:rPr lang="en-US" altLang="zh-TW" sz="1200" b="0" i="1" smtClean="0">
                            <a:latin typeface="Cambria Math" panose="02040503050406030204" pitchFamily="18" charset="0"/>
                          </a:rPr>
                        </m:ctrlPr>
                      </m:fPr>
                      <m:num>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r>
                          <a:rPr lang="en-US" altLang="zh-TW" sz="1200" b="0" i="0" smtClean="0">
                            <a:latin typeface="Cambria Math" panose="02040503050406030204" pitchFamily="18" charset="0"/>
                          </a:rPr>
                          <m:t>−</m:t>
                        </m:r>
                        <m:r>
                          <m:rPr>
                            <m:sty m:val="p"/>
                          </m:rPr>
                          <a:rPr lang="en-US" altLang="zh-TW" sz="1200" b="0" i="0" smtClean="0">
                            <a:latin typeface="Cambria Math" panose="02040503050406030204" pitchFamily="18" charset="0"/>
                          </a:rPr>
                          <m:t>y</m:t>
                        </m:r>
                      </m:num>
                      <m:den>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r>
                          <a:rPr lang="en-US" altLang="zh-TW" sz="1200" b="0" i="0"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y</m:t>
                            </m:r>
                          </m:e>
                          <m:sub>
                            <m:r>
                              <m:rPr>
                                <m:sty m:val="p"/>
                              </m:rPr>
                              <a:rPr lang="en-US" altLang="zh-TW" sz="1200" b="0" i="0" smtClean="0">
                                <a:latin typeface="Cambria Math" panose="02040503050406030204" pitchFamily="18" charset="0"/>
                              </a:rPr>
                              <m:t>i</m:t>
                            </m:r>
                          </m:sub>
                        </m:sSub>
                      </m:den>
                    </m:f>
                  </m:oMath>
                </a14:m>
                <a:r>
                  <a:rPr lang="en-US" altLang="zh-TW" sz="1200" dirty="0"/>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𝑆</m:t>
                        </m:r>
                      </m:e>
                      <m:sub>
                        <m:r>
                          <a:rPr lang="en-US" altLang="zh-TW" sz="1200" i="1">
                            <a:latin typeface="Cambria Math" panose="02040503050406030204" pitchFamily="18" charset="0"/>
                          </a:rPr>
                          <m:t>𝑖</m:t>
                        </m:r>
                        <m:r>
                          <a:rPr lang="en-US" altLang="zh-TW" sz="1200" b="0" i="1" smtClean="0">
                            <a:latin typeface="Cambria Math" panose="02040503050406030204" pitchFamily="18" charset="0"/>
                          </a:rPr>
                          <m:t>+1</m:t>
                        </m:r>
                      </m:sub>
                    </m:sSub>
                  </m:oMath>
                </a14:m>
                <a:r>
                  <a:rPr lang="en-US" altLang="zh-TW" sz="1200" dirty="0"/>
                  <a:t> = </a:t>
                </a:r>
                <a14:m>
                  <m:oMath xmlns:m="http://schemas.openxmlformats.org/officeDocument/2006/math">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sty m:val="p"/>
                              </m:rPr>
                              <a:rPr lang="en-US" altLang="zh-TW" sz="1200">
                                <a:latin typeface="Cambria Math" panose="02040503050406030204" pitchFamily="18" charset="0"/>
                              </a:rPr>
                              <m:t>y</m:t>
                            </m:r>
                            <m:r>
                              <a:rPr lang="en-US" altLang="zh-TW" sz="1200" b="0" i="1" smtClean="0">
                                <a:latin typeface="Cambria Math" panose="02040503050406030204" pitchFamily="18" charset="0"/>
                              </a:rPr>
                              <m:t> − </m:t>
                            </m:r>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sub>
                        </m:sSub>
                      </m:num>
                      <m:den>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r>
                          <a:rPr lang="en-US" altLang="zh-TW" sz="1200">
                            <a:latin typeface="Cambria Math" panose="02040503050406030204" pitchFamily="18" charset="0"/>
                          </a:rPr>
                          <m:t>−</m:t>
                        </m:r>
                        <m:sSub>
                          <m:sSubPr>
                            <m:ctrlPr>
                              <a:rPr lang="en-US" altLang="zh-TW" sz="1200" i="1">
                                <a:latin typeface="Cambria Math" panose="02040503050406030204" pitchFamily="18" charset="0"/>
                              </a:rPr>
                            </m:ctrlPr>
                          </m:sSubPr>
                          <m:e>
                            <m:r>
                              <m:rPr>
                                <m:sty m:val="p"/>
                              </m:rPr>
                              <a:rPr lang="en-US" altLang="zh-TW" sz="1200">
                                <a:latin typeface="Cambria Math" panose="02040503050406030204" pitchFamily="18" charset="0"/>
                              </a:rPr>
                              <m:t>y</m:t>
                            </m:r>
                          </m:e>
                          <m:sub>
                            <m:r>
                              <m:rPr>
                                <m:sty m:val="p"/>
                              </m:rPr>
                              <a:rPr lang="en-US" altLang="zh-TW" sz="1200">
                                <a:latin typeface="Cambria Math" panose="02040503050406030204" pitchFamily="18" charset="0"/>
                              </a:rPr>
                              <m:t>i</m:t>
                            </m:r>
                          </m:sub>
                        </m:sSub>
                      </m:den>
                    </m:f>
                  </m:oMath>
                </a14:m>
                <a:r>
                  <a:rPr lang="en-US" altLang="zh-TW" sz="1200" dirty="0"/>
                  <a:t>, </a:t>
                </a:r>
                <a14:m>
                  <m:oMath xmlns:m="http://schemas.openxmlformats.org/officeDocument/2006/math">
                    <m:acc>
                      <m:accPr>
                        <m:chr m:val="̂"/>
                        <m:ctrlPr>
                          <a:rPr lang="en-US" altLang="zh-TW" sz="1200" i="1" smtClean="0">
                            <a:solidFill>
                              <a:srgbClr val="FF0000"/>
                            </a:solidFill>
                            <a:latin typeface="Cambria Math" panose="02040503050406030204" pitchFamily="18" charset="0"/>
                          </a:rPr>
                        </m:ctrlPr>
                      </m:accPr>
                      <m:e>
                        <m:r>
                          <a:rPr lang="en-US" altLang="zh-TW" sz="1200" i="1">
                            <a:solidFill>
                              <a:srgbClr val="FF0000"/>
                            </a:solidFill>
                            <a:latin typeface="Cambria Math" panose="02040503050406030204" pitchFamily="18" charset="0"/>
                          </a:rPr>
                          <m:t>𝑦</m:t>
                        </m:r>
                      </m:e>
                    </m:acc>
                    <m:r>
                      <a:rPr lang="en-US" altLang="zh-TW" sz="1200" i="1">
                        <a:solidFill>
                          <a:srgbClr val="FF0000"/>
                        </a:solidFill>
                        <a:latin typeface="Cambria Math" panose="02040503050406030204" pitchFamily="18" charset="0"/>
                      </a:rPr>
                      <m:t> </m:t>
                    </m:r>
                  </m:oMath>
                </a14:m>
                <a:r>
                  <a:rPr lang="en-US" altLang="zh-TW" sz="1200" dirty="0">
                    <a:solidFill>
                      <a:srgbClr val="FF0000"/>
                    </a:solidFill>
                  </a:rPr>
                  <a:t>= </a:t>
                </a:r>
                <a14:m>
                  <m:oMath xmlns:m="http://schemas.openxmlformats.org/officeDocument/2006/math">
                    <m:nary>
                      <m:naryPr>
                        <m:chr m:val="∑"/>
                        <m:ctrlPr>
                          <a:rPr lang="en-US" altLang="zh-TW" sz="1200" i="1">
                            <a:solidFill>
                              <a:srgbClr val="FF0000"/>
                            </a:solidFill>
                            <a:latin typeface="Cambria Math" panose="02040503050406030204" pitchFamily="18" charset="0"/>
                          </a:rPr>
                        </m:ctrlPr>
                      </m:naryPr>
                      <m:sub>
                        <m:r>
                          <m:rPr>
                            <m:brk m:alnAt="23"/>
                          </m:rPr>
                          <a:rPr lang="en-US" altLang="zh-TW" sz="1200" i="1">
                            <a:solidFill>
                              <a:srgbClr val="FF0000"/>
                            </a:solidFill>
                            <a:latin typeface="Cambria Math" panose="02040503050406030204" pitchFamily="18" charset="0"/>
                          </a:rPr>
                          <m:t>𝑖</m:t>
                        </m:r>
                        <m:r>
                          <a:rPr lang="en-US" altLang="zh-TW" sz="1200" i="1">
                            <a:solidFill>
                              <a:srgbClr val="FF0000"/>
                            </a:solidFill>
                            <a:latin typeface="Cambria Math" panose="02040503050406030204" pitchFamily="18" charset="0"/>
                          </a:rPr>
                          <m:t>=0</m:t>
                        </m:r>
                      </m:sub>
                      <m:sup>
                        <m:r>
                          <a:rPr lang="en-US" altLang="zh-TW" sz="1200" i="1">
                            <a:solidFill>
                              <a:srgbClr val="FF0000"/>
                            </a:solidFill>
                            <a:latin typeface="Cambria Math" panose="02040503050406030204" pitchFamily="18" charset="0"/>
                          </a:rPr>
                          <m:t>𝑛</m:t>
                        </m:r>
                      </m:sup>
                      <m:e>
                        <m:r>
                          <a:rPr lang="en-US" altLang="zh-TW" sz="1200" i="1">
                            <a:solidFill>
                              <a:srgbClr val="FF0000"/>
                            </a:solidFill>
                            <a:latin typeface="Cambria Math" panose="02040503050406030204" pitchFamily="18" charset="0"/>
                          </a:rPr>
                          <m:t>𝑃</m:t>
                        </m:r>
                        <m:d>
                          <m:dPr>
                            <m:ctrlPr>
                              <a:rPr lang="en-US" altLang="zh-TW" sz="1200" i="1">
                                <a:solidFill>
                                  <a:srgbClr val="FF0000"/>
                                </a:solidFill>
                                <a:latin typeface="Cambria Math" panose="02040503050406030204" pitchFamily="18" charset="0"/>
                              </a:rPr>
                            </m:ctrlPr>
                          </m:dPr>
                          <m:e>
                            <m:sSub>
                              <m:sSubPr>
                                <m:ctrlPr>
                                  <a:rPr lang="en-US" altLang="zh-TW" sz="1200" i="1">
                                    <a:solidFill>
                                      <a:srgbClr val="FF0000"/>
                                    </a:solidFill>
                                    <a:latin typeface="Cambria Math" panose="02040503050406030204" pitchFamily="18" charset="0"/>
                                  </a:rPr>
                                </m:ctrlPr>
                              </m:sSubPr>
                              <m:e>
                                <m:r>
                                  <a:rPr lang="en-US" altLang="zh-TW" sz="1200" i="1">
                                    <a:solidFill>
                                      <a:srgbClr val="FF0000"/>
                                    </a:solidFill>
                                    <a:latin typeface="Cambria Math" panose="02040503050406030204" pitchFamily="18" charset="0"/>
                                  </a:rPr>
                                  <m:t>𝑦</m:t>
                                </m:r>
                              </m:e>
                              <m:sub>
                                <m:r>
                                  <a:rPr lang="en-US" altLang="zh-TW" sz="1200" i="1">
                                    <a:solidFill>
                                      <a:srgbClr val="FF0000"/>
                                    </a:solidFill>
                                    <a:latin typeface="Cambria Math" panose="02040503050406030204" pitchFamily="18" charset="0"/>
                                  </a:rPr>
                                  <m:t>𝑖</m:t>
                                </m:r>
                              </m:sub>
                            </m:sSub>
                          </m:e>
                        </m:d>
                        <m:sSub>
                          <m:sSubPr>
                            <m:ctrlPr>
                              <a:rPr lang="en-US" altLang="zh-TW" sz="1200" i="1">
                                <a:solidFill>
                                  <a:srgbClr val="FF0000"/>
                                </a:solidFill>
                                <a:latin typeface="Cambria Math" panose="02040503050406030204" pitchFamily="18" charset="0"/>
                              </a:rPr>
                            </m:ctrlPr>
                          </m:sSubPr>
                          <m:e>
                            <m:r>
                              <a:rPr lang="en-US" altLang="zh-TW" sz="1200" i="1">
                                <a:solidFill>
                                  <a:srgbClr val="FF0000"/>
                                </a:solidFill>
                                <a:latin typeface="Cambria Math" panose="02040503050406030204" pitchFamily="18" charset="0"/>
                              </a:rPr>
                              <m:t>𝑦</m:t>
                            </m:r>
                          </m:e>
                          <m:sub>
                            <m:r>
                              <a:rPr lang="en-US" altLang="zh-TW" sz="1200" i="1">
                                <a:solidFill>
                                  <a:srgbClr val="FF0000"/>
                                </a:solidFill>
                                <a:latin typeface="Cambria Math" panose="02040503050406030204" pitchFamily="18" charset="0"/>
                              </a:rPr>
                              <m:t>𝑖</m:t>
                            </m:r>
                          </m:sub>
                        </m:sSub>
                      </m:e>
                    </m:nary>
                    <m:r>
                      <a:rPr lang="en-US" altLang="zh-TW" sz="1200" b="0" i="1" smtClean="0">
                        <a:solidFill>
                          <a:srgbClr val="FF0000"/>
                        </a:solidFill>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𝑆</m:t>
                        </m:r>
                      </m:e>
                      <m:sub>
                        <m:r>
                          <a:rPr lang="en-US" altLang="zh-TW" sz="1200" i="1">
                            <a:latin typeface="Cambria Math" panose="02040503050406030204" pitchFamily="18" charset="0"/>
                          </a:rPr>
                          <m:t>𝑖</m:t>
                        </m:r>
                      </m:sub>
                    </m:sSub>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y</m:t>
                        </m:r>
                      </m:e>
                      <m:sub>
                        <m:r>
                          <m:rPr>
                            <m:sty m:val="p"/>
                          </m:rPr>
                          <a:rPr lang="en-US" altLang="zh-TW" sz="1200" b="0" i="0" smtClean="0">
                            <a:latin typeface="Cambria Math" panose="02040503050406030204" pitchFamily="18" charset="0"/>
                          </a:rPr>
                          <m:t>i</m:t>
                        </m:r>
                      </m:sub>
                    </m:sSub>
                    <m:r>
                      <a:rPr lang="en-US" altLang="zh-TW" sz="1200" b="0" i="0"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S</m:t>
                        </m:r>
                      </m:e>
                      <m:sub>
                        <m:r>
                          <m:rPr>
                            <m:sty m:val="p"/>
                          </m:rPr>
                          <a:rPr lang="en-US" altLang="zh-TW" sz="1200" b="0" i="0" smtClean="0">
                            <a:latin typeface="Cambria Math" panose="02040503050406030204" pitchFamily="18" charset="0"/>
                          </a:rPr>
                          <m:t>i</m:t>
                        </m:r>
                        <m:r>
                          <a:rPr lang="en-US" altLang="zh-TW" sz="1200" b="0" i="0" smtClean="0">
                            <a:latin typeface="Cambria Math" panose="02040503050406030204" pitchFamily="18" charset="0"/>
                          </a:rPr>
                          <m:t>+1</m:t>
                        </m:r>
                      </m:sub>
                    </m:sSub>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y</m:t>
                        </m:r>
                      </m:e>
                      <m:sub>
                        <m:r>
                          <m:rPr>
                            <m:sty m:val="p"/>
                          </m:rPr>
                          <a:rPr lang="en-US" altLang="zh-TW" sz="1200" b="0" i="0" smtClean="0">
                            <a:latin typeface="Cambria Math" panose="02040503050406030204" pitchFamily="18" charset="0"/>
                          </a:rPr>
                          <m:t>i</m:t>
                        </m:r>
                        <m:r>
                          <a:rPr lang="en-US" altLang="zh-TW" sz="1200" b="0" i="0" smtClean="0">
                            <a:latin typeface="Cambria Math" panose="02040503050406030204" pitchFamily="18" charset="0"/>
                          </a:rPr>
                          <m:t>+1</m:t>
                        </m:r>
                      </m:sub>
                    </m:sSub>
                    <m:r>
                      <a:rPr lang="en-US" altLang="zh-TW" sz="1200" b="0" i="0" smtClean="0">
                        <a:latin typeface="Cambria Math" panose="02040503050406030204" pitchFamily="18" charset="0"/>
                      </a:rPr>
                      <m:t>=</m:t>
                    </m:r>
                    <m:r>
                      <m:rPr>
                        <m:sty m:val="p"/>
                      </m:rPr>
                      <a:rPr lang="en-US" altLang="zh-TW" sz="1200" b="0" i="0" smtClean="0">
                        <a:latin typeface="Cambria Math" panose="02040503050406030204" pitchFamily="18" charset="0"/>
                      </a:rPr>
                      <m:t>y</m:t>
                    </m:r>
                  </m:oMath>
                </a14:m>
                <a:r>
                  <a:rPr lang="en-US" altLang="zh-TW" sz="1200" dirty="0"/>
                  <a:t> (interpolation)</a:t>
                </a:r>
              </a:p>
            </p:txBody>
          </p:sp>
        </mc:Choice>
        <mc:Fallback xmlns="">
          <p:sp>
            <p:nvSpPr>
              <p:cNvPr id="41" name="文字方塊 40"/>
              <p:cNvSpPr txBox="1">
                <a:spLocks noRot="1" noChangeAspect="1" noMove="1" noResize="1" noEditPoints="1" noAdjustHandles="1" noChangeArrowheads="1" noChangeShapeType="1" noTextEdit="1"/>
              </p:cNvSpPr>
              <p:nvPr/>
            </p:nvSpPr>
            <p:spPr>
              <a:xfrm>
                <a:off x="-6787" y="430458"/>
                <a:ext cx="9468882" cy="2180982"/>
              </a:xfrm>
              <a:prstGeom prst="rect">
                <a:avLst/>
              </a:prstGeom>
              <a:blipFill>
                <a:blip r:embed="rId3"/>
                <a:stretch>
                  <a:fillRect t="-1401" b="-16807"/>
                </a:stretch>
              </a:blipFill>
            </p:spPr>
            <p:txBody>
              <a:bodyPr/>
              <a:lstStyle/>
              <a:p>
                <a:r>
                  <a:rPr lang="zh-TW" altLang="en-US">
                    <a:noFill/>
                  </a:rPr>
                  <a:t> </a:t>
                </a:r>
              </a:p>
            </p:txBody>
          </p:sp>
        </mc:Fallback>
      </mc:AlternateContent>
      <p:pic>
        <p:nvPicPr>
          <p:cNvPr id="42" name="圖片 41"/>
          <p:cNvPicPr>
            <a:picLocks noChangeAspect="1"/>
          </p:cNvPicPr>
          <p:nvPr/>
        </p:nvPicPr>
        <p:blipFill>
          <a:blip r:embed="rId4"/>
          <a:stretch>
            <a:fillRect/>
          </a:stretch>
        </p:blipFill>
        <p:spPr>
          <a:xfrm>
            <a:off x="625102" y="709760"/>
            <a:ext cx="5641920" cy="328225"/>
          </a:xfrm>
          <a:prstGeom prst="rect">
            <a:avLst/>
          </a:prstGeom>
        </p:spPr>
      </p:pic>
      <p:grpSp>
        <p:nvGrpSpPr>
          <p:cNvPr id="175" name="群組 174">
            <a:extLst>
              <a:ext uri="{FF2B5EF4-FFF2-40B4-BE49-F238E27FC236}">
                <a16:creationId xmlns:a16="http://schemas.microsoft.com/office/drawing/2014/main" id="{1A911F3A-5459-DE48-0148-A85A83D5562F}"/>
              </a:ext>
            </a:extLst>
          </p:cNvPr>
          <p:cNvGrpSpPr/>
          <p:nvPr/>
        </p:nvGrpSpPr>
        <p:grpSpPr>
          <a:xfrm>
            <a:off x="298235" y="2484031"/>
            <a:ext cx="2500766" cy="1288593"/>
            <a:chOff x="8990705" y="6006287"/>
            <a:chExt cx="2172003" cy="1054559"/>
          </a:xfrm>
        </p:grpSpPr>
        <p:grpSp>
          <p:nvGrpSpPr>
            <p:cNvPr id="112" name="群組 111">
              <a:extLst>
                <a:ext uri="{FF2B5EF4-FFF2-40B4-BE49-F238E27FC236}">
                  <a16:creationId xmlns:a16="http://schemas.microsoft.com/office/drawing/2014/main" id="{AA7C96BF-009C-5F0E-A84F-67E196C2FC79}"/>
                </a:ext>
              </a:extLst>
            </p:cNvPr>
            <p:cNvGrpSpPr/>
            <p:nvPr/>
          </p:nvGrpSpPr>
          <p:grpSpPr>
            <a:xfrm>
              <a:off x="8990705" y="6006287"/>
              <a:ext cx="2172003" cy="1054559"/>
              <a:chOff x="8990705" y="6006287"/>
              <a:chExt cx="2172003" cy="1054559"/>
            </a:xfrm>
          </p:grpSpPr>
          <p:grpSp>
            <p:nvGrpSpPr>
              <p:cNvPr id="51" name="群組 50"/>
              <p:cNvGrpSpPr/>
              <p:nvPr/>
            </p:nvGrpSpPr>
            <p:grpSpPr>
              <a:xfrm>
                <a:off x="8990705" y="6006287"/>
                <a:ext cx="2172003" cy="1054559"/>
                <a:chOff x="6742710" y="5646232"/>
                <a:chExt cx="2172003" cy="1054559"/>
              </a:xfrm>
            </p:grpSpPr>
            <p:pic>
              <p:nvPicPr>
                <p:cNvPr id="52" name="圖片 51"/>
                <p:cNvPicPr>
                  <a:picLocks noChangeAspect="1"/>
                </p:cNvPicPr>
                <p:nvPr/>
              </p:nvPicPr>
              <p:blipFill rotWithShape="1">
                <a:blip r:embed="rId5"/>
                <a:srcRect b="8994"/>
                <a:stretch/>
              </p:blipFill>
              <p:spPr>
                <a:xfrm>
                  <a:off x="6742710" y="5646232"/>
                  <a:ext cx="2172003" cy="866953"/>
                </a:xfrm>
                <a:prstGeom prst="rect">
                  <a:avLst/>
                </a:prstGeom>
              </p:spPr>
            </p:pic>
            <mc:AlternateContent xmlns:mc="http://schemas.openxmlformats.org/markup-compatibility/2006" xmlns:a14="http://schemas.microsoft.com/office/drawing/2010/main">
              <mc:Choice Requires="a14">
                <p:sp>
                  <p:nvSpPr>
                    <p:cNvPr id="58" name="矩形 57"/>
                    <p:cNvSpPr/>
                    <p:nvPr/>
                  </p:nvSpPr>
                  <p:spPr>
                    <a:xfrm>
                      <a:off x="7395419" y="6343509"/>
                      <a:ext cx="37394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oMath>
                        </m:oMathPara>
                      </a14:m>
                      <a:endParaRPr lang="zh-TW"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7395419" y="6343509"/>
                      <a:ext cx="373949" cy="27699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160099" y="6356371"/>
                      <a:ext cx="37503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m:oMathPara>
                      </a14:m>
                      <a:endParaRPr lang="zh-TW"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8160099" y="6356371"/>
                      <a:ext cx="375039"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723217" y="6361446"/>
                      <a:ext cx="33720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b="0" i="1" smtClean="0">
                                    <a:latin typeface="Cambria Math" panose="02040503050406030204" pitchFamily="18" charset="0"/>
                                  </a:rPr>
                                  <m:t>𝑖</m:t>
                                </m:r>
                              </m:sub>
                            </m:sSub>
                          </m:oMath>
                        </m:oMathPara>
                      </a14:m>
                      <a:endParaRPr lang="zh-TW" altLang="en-US" dirty="0"/>
                    </a:p>
                  </p:txBody>
                </p:sp>
              </mc:Choice>
              <mc:Fallback xmlns="">
                <p:sp>
                  <p:nvSpPr>
                    <p:cNvPr id="60" name="矩形 59"/>
                    <p:cNvSpPr>
                      <a:spLocks noRot="1" noChangeAspect="1" noMove="1" noResize="1" noEditPoints="1" noAdjustHandles="1" noChangeArrowheads="1" noChangeShapeType="1" noTextEdit="1"/>
                    </p:cNvSpPr>
                    <p:nvPr/>
                  </p:nvSpPr>
                  <p:spPr>
                    <a:xfrm>
                      <a:off x="7723217" y="6361446"/>
                      <a:ext cx="337207" cy="26161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825916" y="6358935"/>
                      <a:ext cx="4571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b="0" i="1" smtClean="0">
                                    <a:latin typeface="Cambria Math" panose="02040503050406030204" pitchFamily="18" charset="0"/>
                                  </a:rPr>
                                  <m:t>𝑖</m:t>
                                </m:r>
                                <m:r>
                                  <a:rPr lang="en-US" altLang="zh-TW" sz="1050" b="0" i="1" smtClean="0">
                                    <a:latin typeface="Cambria Math" panose="02040503050406030204" pitchFamily="18" charset="0"/>
                                  </a:rPr>
                                  <m:t>+1</m:t>
                                </m:r>
                              </m:sub>
                            </m:sSub>
                          </m:oMath>
                        </m:oMathPara>
                      </a14:m>
                      <a:endParaRPr lang="zh-TW"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7825916" y="6358935"/>
                      <a:ext cx="457176" cy="253916"/>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791929" y="6446875"/>
                      <a:ext cx="292772"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050" i="1" smtClean="0">
                                <a:solidFill>
                                  <a:srgbClr val="FF0000"/>
                                </a:solidFill>
                                <a:latin typeface="Cambria Math" panose="02040503050406030204" pitchFamily="18" charset="0"/>
                              </a:rPr>
                              <m:t>𝑦</m:t>
                            </m:r>
                          </m:oMath>
                        </m:oMathPara>
                      </a14:m>
                      <a:endParaRPr lang="zh-TW" altLang="en-US" dirty="0">
                        <a:solidFill>
                          <a:srgbClr val="FF0000"/>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791929" y="6446875"/>
                      <a:ext cx="292772" cy="253916"/>
                    </a:xfrm>
                    <a:prstGeom prst="rect">
                      <a:avLst/>
                    </a:prstGeom>
                    <a:blipFill>
                      <a:blip r:embed="rId15"/>
                      <a:stretch>
                        <a:fillRect/>
                      </a:stretch>
                    </a:blipFill>
                  </p:spPr>
                  <p:txBody>
                    <a:bodyPr/>
                    <a:lstStyle/>
                    <a:p>
                      <a:r>
                        <a:rPr lang="zh-TW" altLang="en-US">
                          <a:noFill/>
                        </a:rPr>
                        <a:t> </a:t>
                      </a:r>
                    </a:p>
                  </p:txBody>
                </p:sp>
              </mc:Fallback>
            </mc:AlternateContent>
          </p:grpSp>
          <p:cxnSp>
            <p:nvCxnSpPr>
              <p:cNvPr id="14" name="直線接點 13">
                <a:extLst>
                  <a:ext uri="{FF2B5EF4-FFF2-40B4-BE49-F238E27FC236}">
                    <a16:creationId xmlns:a16="http://schemas.microsoft.com/office/drawing/2014/main" id="{ABB41E2E-6130-DFBF-25E9-046A5AEE6695}"/>
                  </a:ext>
                </a:extLst>
              </p:cNvPr>
              <p:cNvCxnSpPr/>
              <p:nvPr/>
            </p:nvCxnSpPr>
            <p:spPr>
              <a:xfrm>
                <a:off x="10068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143BDDEA-A2F6-A48F-6E4D-267C9665465F}"/>
                  </a:ext>
                </a:extLst>
              </p:cNvPr>
              <p:cNvCxnSpPr/>
              <p:nvPr/>
            </p:nvCxnSpPr>
            <p:spPr>
              <a:xfrm>
                <a:off x="9845040" y="606552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9E09D76D-2F64-CD06-E2FA-87FA8B261B98}"/>
                  </a:ext>
                </a:extLst>
              </p:cNvPr>
              <p:cNvCxnSpPr/>
              <p:nvPr/>
            </p:nvCxnSpPr>
            <p:spPr>
              <a:xfrm>
                <a:off x="9916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91EB040A-7396-E66D-7CB1-087E33D9876E}"/>
                  </a:ext>
                </a:extLst>
              </p:cNvPr>
              <p:cNvCxnSpPr/>
              <p:nvPr/>
            </p:nvCxnSpPr>
            <p:spPr>
              <a:xfrm>
                <a:off x="9992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EE646FC-920C-582C-0FCD-E4F7B6E8024E}"/>
                  </a:ext>
                </a:extLst>
              </p:cNvPr>
              <p:cNvCxnSpPr/>
              <p:nvPr/>
            </p:nvCxnSpPr>
            <p:spPr>
              <a:xfrm>
                <a:off x="10144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1E5C4298-1F58-4FF7-865F-F6D06CC29946}"/>
                  </a:ext>
                </a:extLst>
              </p:cNvPr>
              <p:cNvCxnSpPr/>
              <p:nvPr/>
            </p:nvCxnSpPr>
            <p:spPr>
              <a:xfrm>
                <a:off x="10220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39BE189-42B9-4B48-24C9-D649451A7FB1}"/>
                  </a:ext>
                </a:extLst>
              </p:cNvPr>
              <p:cNvCxnSpPr/>
              <p:nvPr/>
            </p:nvCxnSpPr>
            <p:spPr>
              <a:xfrm>
                <a:off x="10297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83D204F9-4CEA-D8AB-94FB-82544450C1A2}"/>
                  </a:ext>
                </a:extLst>
              </p:cNvPr>
              <p:cNvCxnSpPr/>
              <p:nvPr/>
            </p:nvCxnSpPr>
            <p:spPr>
              <a:xfrm>
                <a:off x="10373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217FCC7-10C7-C573-07FF-E353DD9242EA}"/>
                  </a:ext>
                </a:extLst>
              </p:cNvPr>
              <p:cNvCxnSpPr/>
              <p:nvPr/>
            </p:nvCxnSpPr>
            <p:spPr>
              <a:xfrm>
                <a:off x="10449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DA50E1D1-D282-A326-777E-941357BB9485}"/>
                  </a:ext>
                </a:extLst>
              </p:cNvPr>
              <p:cNvCxnSpPr/>
              <p:nvPr/>
            </p:nvCxnSpPr>
            <p:spPr>
              <a:xfrm>
                <a:off x="10525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B064CA39-5104-AF76-755D-CC1CFC995C34}"/>
                  </a:ext>
                </a:extLst>
              </p:cNvPr>
              <p:cNvCxnSpPr/>
              <p:nvPr/>
            </p:nvCxnSpPr>
            <p:spPr>
              <a:xfrm>
                <a:off x="10601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71108504-B057-1A16-0E8A-4885F63DC1F3}"/>
                  </a:ext>
                </a:extLst>
              </p:cNvPr>
              <p:cNvSpPr/>
              <p:nvPr/>
            </p:nvSpPr>
            <p:spPr>
              <a:xfrm>
                <a:off x="9824720" y="6751867"/>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BDFFF4D5-F262-CAAE-F27B-0E0CCACAF779}"/>
                  </a:ext>
                </a:extLst>
              </p:cNvPr>
              <p:cNvSpPr/>
              <p:nvPr/>
            </p:nvSpPr>
            <p:spPr>
              <a:xfrm>
                <a:off x="9890760" y="6757494"/>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96C5BCA7-CDD2-5004-3D00-4BD31BBC606C}"/>
                  </a:ext>
                </a:extLst>
              </p:cNvPr>
              <p:cNvSpPr/>
              <p:nvPr/>
            </p:nvSpPr>
            <p:spPr>
              <a:xfrm>
                <a:off x="9972040" y="6763121"/>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D201ED1D-7ED0-D7CF-397B-C16209DC06D7}"/>
                  </a:ext>
                </a:extLst>
              </p:cNvPr>
              <p:cNvSpPr/>
              <p:nvPr/>
            </p:nvSpPr>
            <p:spPr>
              <a:xfrm>
                <a:off x="10048240" y="671794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0904B40F-EDFB-3813-BD34-C1638706EB5E}"/>
                  </a:ext>
                </a:extLst>
              </p:cNvPr>
              <p:cNvSpPr/>
              <p:nvPr/>
            </p:nvSpPr>
            <p:spPr>
              <a:xfrm>
                <a:off x="10124440" y="645886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5ECFB5CC-97EF-7936-BDE1-F3110EA21465}"/>
                  </a:ext>
                </a:extLst>
              </p:cNvPr>
              <p:cNvSpPr/>
              <p:nvPr/>
            </p:nvSpPr>
            <p:spPr>
              <a:xfrm>
                <a:off x="10200640" y="64487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5D6E3575-04D5-56F5-01A7-8793ECCE37AB}"/>
                  </a:ext>
                </a:extLst>
              </p:cNvPr>
              <p:cNvSpPr/>
              <p:nvPr/>
            </p:nvSpPr>
            <p:spPr>
              <a:xfrm>
                <a:off x="10276840" y="66011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FB38600D-BCE9-C419-3220-CBB42D66A44E}"/>
                  </a:ext>
                </a:extLst>
              </p:cNvPr>
              <p:cNvSpPr/>
              <p:nvPr/>
            </p:nvSpPr>
            <p:spPr>
              <a:xfrm>
                <a:off x="103530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648730BC-02BE-67E5-DC9F-3F6273433C2D}"/>
                  </a:ext>
                </a:extLst>
              </p:cNvPr>
              <p:cNvSpPr/>
              <p:nvPr/>
            </p:nvSpPr>
            <p:spPr>
              <a:xfrm>
                <a:off x="10429240" y="675858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C5839119-BACE-4BC8-B652-223DF1E6D5C0}"/>
                  </a:ext>
                </a:extLst>
              </p:cNvPr>
              <p:cNvSpPr/>
              <p:nvPr/>
            </p:nvSpPr>
            <p:spPr>
              <a:xfrm>
                <a:off x="105054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164551B1-5EC2-4016-53DB-24B63C66312D}"/>
                  </a:ext>
                </a:extLst>
              </p:cNvPr>
              <p:cNvSpPr/>
              <p:nvPr/>
            </p:nvSpPr>
            <p:spPr>
              <a:xfrm>
                <a:off x="10581640" y="674842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75" name="橢圓 74">
              <a:extLst>
                <a:ext uri="{FF2B5EF4-FFF2-40B4-BE49-F238E27FC236}">
                  <a16:creationId xmlns:a16="http://schemas.microsoft.com/office/drawing/2014/main" id="{E898D10D-FBD6-BF71-D87C-4C16C506AC3F}"/>
                </a:ext>
              </a:extLst>
            </p:cNvPr>
            <p:cNvSpPr/>
            <p:nvPr/>
          </p:nvSpPr>
          <p:spPr>
            <a:xfrm>
              <a:off x="10147300" y="6343933"/>
              <a:ext cx="45719" cy="45719"/>
            </a:xfrm>
            <a:prstGeom prst="ellipse">
              <a:avLst/>
            </a:prstGeom>
            <a:solidFill>
              <a:srgbClr val="FF0000"/>
            </a:solid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86A7273-1F71-32F9-8113-72040087DA30}"/>
                </a:ext>
              </a:extLst>
            </p:cNvPr>
            <p:cNvCxnSpPr/>
            <p:nvPr/>
          </p:nvCxnSpPr>
          <p:spPr>
            <a:xfrm>
              <a:off x="10175240" y="6060440"/>
              <a:ext cx="0" cy="7264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A3035825-AED7-0F46-070C-4380FA262DCE}"/>
              </a:ext>
            </a:extLst>
          </p:cNvPr>
          <p:cNvSpPr/>
          <p:nvPr/>
        </p:nvSpPr>
        <p:spPr>
          <a:xfrm>
            <a:off x="2525155" y="839010"/>
            <a:ext cx="954645" cy="2102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5F9DBC6-DB37-B14D-4189-A5F4CCBE0FB0}"/>
              </a:ext>
            </a:extLst>
          </p:cNvPr>
          <p:cNvSpPr/>
          <p:nvPr/>
        </p:nvSpPr>
        <p:spPr>
          <a:xfrm>
            <a:off x="4378996" y="820795"/>
            <a:ext cx="738711" cy="219333"/>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5610C0-AB46-AB4B-2312-FF251257C347}"/>
              </a:ext>
            </a:extLst>
          </p:cNvPr>
          <p:cNvSpPr/>
          <p:nvPr/>
        </p:nvSpPr>
        <p:spPr>
          <a:xfrm>
            <a:off x="3475416" y="2243782"/>
            <a:ext cx="532190" cy="32822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接點: 肘形 34">
            <a:extLst>
              <a:ext uri="{FF2B5EF4-FFF2-40B4-BE49-F238E27FC236}">
                <a16:creationId xmlns:a16="http://schemas.microsoft.com/office/drawing/2014/main" id="{7A0B29EC-3A15-6467-A3F4-A326B92940B4}"/>
              </a:ext>
            </a:extLst>
          </p:cNvPr>
          <p:cNvCxnSpPr>
            <a:cxnSpLocks/>
            <a:stCxn id="8" idx="0"/>
            <a:endCxn id="33" idx="2"/>
          </p:cNvCxnSpPr>
          <p:nvPr/>
        </p:nvCxnSpPr>
        <p:spPr>
          <a:xfrm rot="16200000" flipH="1">
            <a:off x="2505495" y="1335992"/>
            <a:ext cx="1732997" cy="739033"/>
          </a:xfrm>
          <a:prstGeom prst="bentConnector5">
            <a:avLst>
              <a:gd name="adj1" fmla="val -7161"/>
              <a:gd name="adj2" fmla="val 166938"/>
              <a:gd name="adj3" fmla="val 11319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6F595023-421E-C8A6-1882-98B18B2C8439}"/>
              </a:ext>
            </a:extLst>
          </p:cNvPr>
          <p:cNvCxnSpPr>
            <a:cxnSpLocks/>
          </p:cNvCxnSpPr>
          <p:nvPr/>
        </p:nvCxnSpPr>
        <p:spPr>
          <a:xfrm rot="16200000" flipH="1" flipV="1">
            <a:off x="3764792" y="1561071"/>
            <a:ext cx="1676284" cy="249440"/>
          </a:xfrm>
          <a:prstGeom prst="bentConnector5">
            <a:avLst>
              <a:gd name="adj1" fmla="val -26332"/>
              <a:gd name="adj2" fmla="val 1895568"/>
              <a:gd name="adj3" fmla="val 109741"/>
            </a:avLst>
          </a:prstGeom>
          <a:ln w="190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860326E3-75C1-90E5-51D7-574AFF86BBC4}"/>
              </a:ext>
            </a:extLst>
          </p:cNvPr>
          <p:cNvSpPr/>
          <p:nvPr/>
        </p:nvSpPr>
        <p:spPr>
          <a:xfrm>
            <a:off x="4376103" y="2266797"/>
            <a:ext cx="532190" cy="335062"/>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p:cNvSpPr txBox="1"/>
              <p:nvPr/>
            </p:nvSpPr>
            <p:spPr>
              <a:xfrm>
                <a:off x="205790" y="3577764"/>
                <a:ext cx="6739293" cy="3011081"/>
              </a:xfrm>
              <a:prstGeom prst="rect">
                <a:avLst/>
              </a:prstGeom>
              <a:noFill/>
            </p:spPr>
            <p:txBody>
              <a:bodyPr wrap="square" rtlCol="0">
                <a:spAutoFit/>
              </a:bodyPr>
              <a:lstStyle/>
              <a:p>
                <a:pPr marL="177800" indent="-177800">
                  <a:buFont typeface="Wingdings" panose="05000000000000000000" pitchFamily="2" charset="2"/>
                  <a:buChar char="n"/>
                </a:pPr>
                <a:r>
                  <a:rPr lang="en-US" altLang="zh-TW" sz="1200" dirty="0"/>
                  <a:t>Dirac delta distribution </a:t>
                </a:r>
                <a14:m>
                  <m:oMath xmlns:m="http://schemas.openxmlformats.org/officeDocument/2006/math">
                    <m:r>
                      <a:rPr lang="en-US" altLang="zh-TW" sz="1200" i="1" smtClean="0">
                        <a:latin typeface="Cambria Math" panose="02040503050406030204" pitchFamily="18" charset="0"/>
                      </a:rPr>
                      <m:t>𝛿</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𝑥</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𝑦</m:t>
                    </m:r>
                    <m:r>
                      <a:rPr lang="en-US" altLang="zh-TW" sz="1200" b="0" i="1" smtClean="0">
                        <a:latin typeface="Cambria Math" panose="02040503050406030204" pitchFamily="18" charset="0"/>
                      </a:rPr>
                      <m:t>)</m:t>
                    </m:r>
                  </m:oMath>
                </a14:m>
                <a:r>
                  <a:rPr lang="en-US" altLang="zh-TW" sz="1200" dirty="0"/>
                  <a:t>:</a:t>
                </a:r>
              </a:p>
              <a:p>
                <a:pPr marL="177800" indent="84138">
                  <a:buFontTx/>
                  <a:buChar char="-"/>
                  <a:tabLst>
                    <a:tab pos="354013" algn="l"/>
                  </a:tabLst>
                </a:pPr>
                <a:r>
                  <a:rPr lang="en-US" altLang="zh-TW" sz="1200" dirty="0"/>
                  <a:t>Prior condition: It is equal to zero at all points except </a:t>
                </a:r>
                <a14:m>
                  <m:oMath xmlns:m="http://schemas.openxmlformats.org/officeDocument/2006/math">
                    <m:r>
                      <a:rPr lang="en-US" altLang="zh-TW" sz="1200" i="1">
                        <a:latin typeface="Cambria Math" panose="02040503050406030204" pitchFamily="18" charset="0"/>
                      </a:rPr>
                      <m:t>𝑦</m:t>
                    </m:r>
                  </m:oMath>
                </a14:m>
                <a:endParaRPr lang="en-US" altLang="zh-TW" sz="1200" dirty="0"/>
              </a:p>
              <a:p>
                <a:pPr marL="177800" indent="84138">
                  <a:buFontTx/>
                  <a:buChar char="-"/>
                </a:pPr>
                <a:r>
                  <a:rPr lang="en-US" altLang="zh-TW" sz="1200" dirty="0">
                    <a:solidFill>
                      <a:srgbClr val="00B0F0"/>
                    </a:solidFill>
                  </a:rPr>
                  <a:t>It satisfies </a:t>
                </a:r>
                <a14:m>
                  <m:oMath xmlns:m="http://schemas.openxmlformats.org/officeDocument/2006/math">
                    <m:nary>
                      <m:naryPr>
                        <m:ctrlPr>
                          <a:rPr lang="en-US" altLang="zh-TW" sz="1200" i="1" smtClean="0">
                            <a:solidFill>
                              <a:srgbClr val="00B0F0"/>
                            </a:solidFill>
                            <a:latin typeface="Cambria Math" panose="02040503050406030204" pitchFamily="18" charset="0"/>
                          </a:rPr>
                        </m:ctrlPr>
                      </m:naryPr>
                      <m:sub>
                        <m:r>
                          <m:rPr>
                            <m:brk m:alnAt="23"/>
                          </m:rP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b>
                      <m:sup>
                        <m: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p>
                      <m:e>
                        <m:r>
                          <a:rPr lang="en-US" altLang="zh-TW" sz="1200" i="1">
                            <a:solidFill>
                              <a:srgbClr val="00B0F0"/>
                            </a:solidFill>
                            <a:latin typeface="Cambria Math" panose="02040503050406030204" pitchFamily="18" charset="0"/>
                          </a:rPr>
                          <m:t>𝛿</m:t>
                        </m:r>
                        <m:d>
                          <m:dPr>
                            <m:ctrlPr>
                              <a:rPr lang="en-US" altLang="zh-TW" sz="1200" i="1">
                                <a:solidFill>
                                  <a:srgbClr val="00B0F0"/>
                                </a:solidFill>
                                <a:latin typeface="Cambria Math" panose="02040503050406030204" pitchFamily="18" charset="0"/>
                              </a:rPr>
                            </m:ctrlPr>
                          </m:dPr>
                          <m:e>
                            <m:r>
                              <a:rPr lang="en-US" altLang="zh-TW" sz="1200" i="1">
                                <a:solidFill>
                                  <a:srgbClr val="00B0F0"/>
                                </a:solidFill>
                                <a:latin typeface="Cambria Math" panose="02040503050406030204" pitchFamily="18" charset="0"/>
                              </a:rPr>
                              <m:t>𝑥</m:t>
                            </m:r>
                            <m:r>
                              <a:rPr lang="en-US" altLang="zh-TW" sz="1200" i="1">
                                <a:solidFill>
                                  <a:srgbClr val="00B0F0"/>
                                </a:solidFill>
                                <a:latin typeface="Cambria Math" panose="02040503050406030204" pitchFamily="18" charset="0"/>
                              </a:rPr>
                              <m:t>−</m:t>
                            </m:r>
                            <m:r>
                              <a:rPr lang="en-US" altLang="zh-TW" sz="1200" i="1">
                                <a:solidFill>
                                  <a:srgbClr val="00B0F0"/>
                                </a:solidFill>
                                <a:latin typeface="Cambria Math" panose="02040503050406030204" pitchFamily="18" charset="0"/>
                              </a:rPr>
                              <m:t>𝑦</m:t>
                            </m:r>
                          </m:e>
                        </m:d>
                        <m:r>
                          <a:rPr lang="en-US" altLang="zh-TW" sz="1200" b="0" i="1" smtClean="0">
                            <a:solidFill>
                              <a:srgbClr val="00B0F0"/>
                            </a:solidFill>
                            <a:latin typeface="Cambria Math" panose="02040503050406030204" pitchFamily="18" charset="0"/>
                          </a:rPr>
                          <m:t>𝑑𝑥</m:t>
                        </m:r>
                      </m:e>
                    </m:nary>
                    <m:r>
                      <a:rPr lang="en-US" altLang="zh-TW" sz="1200" b="0" i="1" smtClean="0">
                        <a:solidFill>
                          <a:srgbClr val="00B0F0"/>
                        </a:solidFill>
                        <a:latin typeface="Cambria Math" panose="02040503050406030204" pitchFamily="18" charset="0"/>
                      </a:rPr>
                      <m:t>=1</m:t>
                    </m:r>
                  </m:oMath>
                </a14:m>
                <a:endParaRPr lang="en-US" altLang="zh-TW" sz="1200" dirty="0">
                  <a:solidFill>
                    <a:srgbClr val="00B0F0"/>
                  </a:solidFill>
                </a:endParaRPr>
              </a:p>
              <a:p>
                <a:pPr marL="177800" indent="84138">
                  <a:buFontTx/>
                  <a:buChar char="-"/>
                </a:pPr>
                <a:r>
                  <a:rPr lang="en-US" altLang="zh-TW" sz="1200" dirty="0"/>
                  <a:t>The integral form to recover </a:t>
                </a:r>
                <a14:m>
                  <m:oMath xmlns:m="http://schemas.openxmlformats.org/officeDocument/2006/math">
                    <m:r>
                      <a:rPr lang="en-US" altLang="zh-TW" sz="1200" b="0" i="1" smtClean="0">
                        <a:latin typeface="Cambria Math" panose="02040503050406030204" pitchFamily="18" charset="0"/>
                      </a:rPr>
                      <m:t>𝑦</m:t>
                    </m:r>
                  </m:oMath>
                </a14:m>
                <a:r>
                  <a:rPr lang="en-US" altLang="zh-TW" sz="1200" dirty="0"/>
                  <a:t>, </a:t>
                </a:r>
                <a14:m>
                  <m:oMath xmlns:m="http://schemas.openxmlformats.org/officeDocument/2006/math">
                    <m:r>
                      <a:rPr lang="en-US" altLang="zh-TW" sz="1200" i="1" smtClean="0">
                        <a:latin typeface="Cambria Math" panose="02040503050406030204" pitchFamily="18" charset="0"/>
                      </a:rPr>
                      <m:t>𝑦</m:t>
                    </m:r>
                    <m:r>
                      <a:rPr lang="en-US" altLang="zh-TW" sz="1200" b="0" i="1" smtClean="0">
                        <a:latin typeface="Cambria Math" panose="02040503050406030204" pitchFamily="18" charset="0"/>
                      </a:rPr>
                      <m:t>=</m:t>
                    </m:r>
                    <m:nary>
                      <m:naryPr>
                        <m:ctrlPr>
                          <a:rPr lang="en-US" altLang="zh-TW" sz="1200" i="1">
                            <a:latin typeface="Cambria Math" panose="02040503050406030204" pitchFamily="18" charset="0"/>
                          </a:rPr>
                        </m:ctrlPr>
                      </m:naryPr>
                      <m:sub>
                        <m:r>
                          <m:rPr>
                            <m:brk m:alnAt="23"/>
                          </m:rPr>
                          <a:rPr lang="en-US" altLang="zh-TW" sz="1200" i="1">
                            <a:latin typeface="Cambria Math" panose="02040503050406030204" pitchFamily="18" charset="0"/>
                          </a:rPr>
                          <m:t>−</m:t>
                        </m:r>
                        <m:r>
                          <a:rPr lang="en-US" altLang="zh-TW" sz="1200" i="1">
                            <a:latin typeface="Cambria Math" panose="02040503050406030204" pitchFamily="18" charset="0"/>
                          </a:rPr>
                          <m:t>∞</m:t>
                        </m:r>
                      </m:sub>
                      <m:sup>
                        <m:r>
                          <a:rPr lang="en-US" altLang="zh-TW" sz="1200" i="1">
                            <a:latin typeface="Cambria Math" panose="02040503050406030204" pitchFamily="18" charset="0"/>
                          </a:rPr>
                          <m:t>+∞</m:t>
                        </m:r>
                      </m:sup>
                      <m:e>
                        <m:r>
                          <a:rPr lang="en-US" altLang="zh-TW" sz="1200" i="1">
                            <a:latin typeface="Cambria Math" panose="02040503050406030204" pitchFamily="18" charset="0"/>
                          </a:rPr>
                          <m:t>𝛿</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r>
                              <a:rPr lang="en-US" altLang="zh-TW" sz="1200" i="1">
                                <a:latin typeface="Cambria Math" panose="02040503050406030204" pitchFamily="18" charset="0"/>
                              </a:rPr>
                              <m:t>−</m:t>
                            </m:r>
                            <m:r>
                              <a:rPr lang="en-US" altLang="zh-TW" sz="1200" b="0" i="1" smtClean="0">
                                <a:latin typeface="Cambria Math" panose="02040503050406030204" pitchFamily="18" charset="0"/>
                              </a:rPr>
                              <m:t>𝑦</m:t>
                            </m:r>
                          </m:e>
                        </m:d>
                        <m:r>
                          <a:rPr lang="en-US" altLang="zh-TW" sz="1200" b="0" i="1" smtClean="0">
                            <a:latin typeface="Cambria Math" panose="02040503050406030204" pitchFamily="18" charset="0"/>
                          </a:rPr>
                          <m:t>𝑥</m:t>
                        </m:r>
                        <m:r>
                          <a:rPr lang="en-US" altLang="zh-TW" sz="1200" i="1">
                            <a:latin typeface="Cambria Math" panose="02040503050406030204" pitchFamily="18" charset="0"/>
                          </a:rPr>
                          <m:t>𝑑𝑥</m:t>
                        </m:r>
                      </m:e>
                    </m:nary>
                  </m:oMath>
                </a14:m>
                <a:endParaRPr lang="en-US" altLang="zh-TW" sz="1200" dirty="0"/>
              </a:p>
              <a:p>
                <a:pPr marL="177800" indent="-177800">
                  <a:buFont typeface="Wingdings" panose="05000000000000000000" pitchFamily="2" charset="2"/>
                  <a:buChar char="n"/>
                </a:pPr>
                <a:r>
                  <a:rPr lang="en-US" altLang="zh-TW" sz="1200" dirty="0"/>
                  <a:t>General distribution </a:t>
                </a:r>
                <a14:m>
                  <m:oMath xmlns:m="http://schemas.openxmlformats.org/officeDocument/2006/math">
                    <m:r>
                      <a:rPr lang="en-US" altLang="zh-TW" sz="1200" b="0" i="1" smtClean="0">
                        <a:latin typeface="Cambria Math" panose="02040503050406030204" pitchFamily="18" charset="0"/>
                      </a:rPr>
                      <m:t>𝑃</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𝑥</m:t>
                        </m:r>
                      </m:e>
                    </m:d>
                    <m:r>
                      <a:rPr lang="en-US" altLang="zh-TW" sz="1200" b="0" i="1" smtClean="0">
                        <a:latin typeface="Cambria Math" panose="02040503050406030204" pitchFamily="18" charset="0"/>
                      </a:rPr>
                      <m:t>:</m:t>
                    </m:r>
                  </m:oMath>
                </a14:m>
                <a:endParaRPr lang="en-US" altLang="zh-TW" sz="1200" b="0" dirty="0"/>
              </a:p>
              <a:p>
                <a:pPr marL="269875" indent="-92075">
                  <a:buFontTx/>
                  <a:buChar char="-"/>
                </a:pPr>
                <a:r>
                  <a:rPr lang="en-US" altLang="zh-TW" sz="1200" dirty="0">
                    <a:solidFill>
                      <a:srgbClr val="FF0000"/>
                    </a:solidFill>
                  </a:rPr>
                  <a:t>Prior condition: None</a:t>
                </a:r>
              </a:p>
              <a:p>
                <a:pPr marL="269875" indent="-92075">
                  <a:buFontTx/>
                  <a:buChar char="-"/>
                </a:pPr>
                <a:r>
                  <a:rPr lang="en-US" altLang="zh-TW" sz="1200" dirty="0">
                    <a:solidFill>
                      <a:srgbClr val="00B0F0"/>
                    </a:solidFill>
                  </a:rPr>
                  <a:t>It satisfies </a:t>
                </a:r>
                <a14:m>
                  <m:oMath xmlns:m="http://schemas.openxmlformats.org/officeDocument/2006/math">
                    <m:nary>
                      <m:naryPr>
                        <m:ctrlPr>
                          <a:rPr lang="en-US" altLang="zh-TW" sz="1200" i="1" smtClean="0">
                            <a:solidFill>
                              <a:srgbClr val="00B0F0"/>
                            </a:solidFill>
                            <a:latin typeface="Cambria Math" panose="02040503050406030204" pitchFamily="18" charset="0"/>
                          </a:rPr>
                        </m:ctrlPr>
                      </m:naryPr>
                      <m:sub>
                        <m:r>
                          <m:rPr>
                            <m:brk m:alnAt="23"/>
                          </m:rP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b>
                      <m:sup>
                        <m: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p>
                      <m:e>
                        <m:r>
                          <a:rPr lang="en-US" altLang="zh-TW" sz="1200" i="1">
                            <a:solidFill>
                              <a:srgbClr val="00B0F0"/>
                            </a:solidFill>
                            <a:latin typeface="Cambria Math" panose="02040503050406030204" pitchFamily="18" charset="0"/>
                          </a:rPr>
                          <m:t>𝛿</m:t>
                        </m:r>
                        <m:d>
                          <m:dPr>
                            <m:ctrlPr>
                              <a:rPr lang="en-US" altLang="zh-TW" sz="1200" i="1">
                                <a:solidFill>
                                  <a:srgbClr val="00B0F0"/>
                                </a:solidFill>
                                <a:latin typeface="Cambria Math" panose="02040503050406030204" pitchFamily="18" charset="0"/>
                              </a:rPr>
                            </m:ctrlPr>
                          </m:dPr>
                          <m:e>
                            <m:r>
                              <a:rPr lang="en-US" altLang="zh-TW" sz="1200" i="1">
                                <a:solidFill>
                                  <a:srgbClr val="00B0F0"/>
                                </a:solidFill>
                                <a:latin typeface="Cambria Math" panose="02040503050406030204" pitchFamily="18" charset="0"/>
                              </a:rPr>
                              <m:t>𝑥</m:t>
                            </m:r>
                            <m:r>
                              <a:rPr lang="en-US" altLang="zh-TW" sz="1200" i="1">
                                <a:solidFill>
                                  <a:srgbClr val="00B0F0"/>
                                </a:solidFill>
                                <a:latin typeface="Cambria Math" panose="02040503050406030204" pitchFamily="18" charset="0"/>
                              </a:rPr>
                              <m:t>−</m:t>
                            </m:r>
                            <m:r>
                              <a:rPr lang="en-US" altLang="zh-TW" sz="1200" i="1">
                                <a:solidFill>
                                  <a:srgbClr val="00B0F0"/>
                                </a:solidFill>
                                <a:latin typeface="Cambria Math" panose="02040503050406030204" pitchFamily="18" charset="0"/>
                              </a:rPr>
                              <m:t>𝑦</m:t>
                            </m:r>
                          </m:e>
                        </m:d>
                        <m:r>
                          <a:rPr lang="en-US" altLang="zh-TW" sz="1200" b="0" i="1" smtClean="0">
                            <a:solidFill>
                              <a:srgbClr val="00B0F0"/>
                            </a:solidFill>
                            <a:latin typeface="Cambria Math" panose="02040503050406030204" pitchFamily="18" charset="0"/>
                          </a:rPr>
                          <m:t>𝑑𝑥</m:t>
                        </m:r>
                      </m:e>
                    </m:nary>
                    <m:r>
                      <a:rPr lang="en-US" altLang="zh-TW" sz="1200" b="0" i="1" smtClean="0">
                        <a:solidFill>
                          <a:srgbClr val="00B0F0"/>
                        </a:solidFill>
                        <a:latin typeface="Cambria Math" panose="02040503050406030204" pitchFamily="18" charset="0"/>
                      </a:rPr>
                      <m:t>=1</m:t>
                    </m:r>
                  </m:oMath>
                </a14:m>
                <a:endParaRPr lang="en-US" altLang="zh-TW" sz="1200" dirty="0">
                  <a:solidFill>
                    <a:srgbClr val="00B0F0"/>
                  </a:solidFill>
                </a:endParaRPr>
              </a:p>
              <a:p>
                <a:pPr marL="269875" indent="-92075">
                  <a:buFontTx/>
                  <a:buChar char="-"/>
                </a:pPr>
                <a:r>
                  <a:rPr lang="en-US" altLang="zh-TW" sz="1200" dirty="0"/>
                  <a:t>The integral form to recover </a:t>
                </a:r>
                <a14:m>
                  <m:oMath xmlns:m="http://schemas.openxmlformats.org/officeDocument/2006/math">
                    <m:r>
                      <a:rPr lang="en-US" altLang="zh-TW" sz="1200" b="0" i="1" smtClean="0">
                        <a:latin typeface="Cambria Math" panose="02040503050406030204" pitchFamily="18" charset="0"/>
                      </a:rPr>
                      <m:t>𝑦</m:t>
                    </m:r>
                  </m:oMath>
                </a14:m>
                <a:r>
                  <a:rPr lang="en-US" altLang="zh-TW" sz="1200" dirty="0"/>
                  <a:t>, </a:t>
                </a:r>
                <a14:m>
                  <m:oMath xmlns:m="http://schemas.openxmlformats.org/officeDocument/2006/math">
                    <m:r>
                      <a:rPr lang="en-US" altLang="zh-TW" sz="1200" i="1">
                        <a:latin typeface="Cambria Math" panose="02040503050406030204" pitchFamily="18" charset="0"/>
                      </a:rPr>
                      <m:t>𝑦</m:t>
                    </m:r>
                  </m:oMath>
                </a14:m>
                <a:r>
                  <a:rPr lang="en-US" altLang="zh-TW" sz="1200" dirty="0"/>
                  <a:t> =</a:t>
                </a:r>
                <a14:m>
                  <m:oMath xmlns:m="http://schemas.openxmlformats.org/officeDocument/2006/math">
                    <m:nary>
                      <m:naryPr>
                        <m:ctrlPr>
                          <a:rPr lang="en-US" altLang="zh-TW" sz="1200" i="1">
                            <a:latin typeface="Cambria Math" panose="02040503050406030204" pitchFamily="18" charset="0"/>
                          </a:rPr>
                        </m:ctrlPr>
                      </m:naryPr>
                      <m:sub>
                        <m:r>
                          <m:rPr>
                            <m:brk m:alnAt="23"/>
                          </m:rPr>
                          <a:rPr lang="en-US" altLang="zh-TW" sz="1200" i="1">
                            <a:latin typeface="Cambria Math" panose="02040503050406030204" pitchFamily="18" charset="0"/>
                          </a:rPr>
                          <m:t>−</m:t>
                        </m:r>
                        <m:r>
                          <a:rPr lang="en-US" altLang="zh-TW" sz="1200" i="1">
                            <a:latin typeface="Cambria Math" panose="02040503050406030204" pitchFamily="18" charset="0"/>
                          </a:rPr>
                          <m:t>∞</m:t>
                        </m:r>
                      </m:sub>
                      <m:sup>
                        <m:r>
                          <a:rPr lang="en-US" altLang="zh-TW" sz="1200" i="1">
                            <a:latin typeface="Cambria Math" panose="02040503050406030204" pitchFamily="18" charset="0"/>
                          </a:rPr>
                          <m:t>+∞</m:t>
                        </m:r>
                      </m:sup>
                      <m:e>
                        <m:r>
                          <a:rPr lang="en-US" altLang="zh-TW" sz="1200" b="0" i="1" smtClean="0">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r>
                          <a:rPr lang="en-US" altLang="zh-TW" sz="1200" i="1">
                            <a:latin typeface="Cambria Math" panose="02040503050406030204" pitchFamily="18" charset="0"/>
                          </a:rPr>
                          <m:t>𝑥𝑑𝑥</m:t>
                        </m:r>
                      </m:e>
                    </m:nary>
                  </m:oMath>
                </a14:m>
                <a:r>
                  <a:rPr lang="en-US" altLang="zh-TW" sz="1200" dirty="0"/>
                  <a:t>=</a:t>
                </a:r>
                <a14:m>
                  <m:oMath xmlns:m="http://schemas.openxmlformats.org/officeDocument/2006/math">
                    <m:nary>
                      <m:naryPr>
                        <m:ctrlPr>
                          <a:rPr lang="en-US" altLang="zh-TW" sz="1200" i="1">
                            <a:latin typeface="Cambria Math" panose="02040503050406030204" pitchFamily="18" charset="0"/>
                          </a:rPr>
                        </m:ctrlPr>
                      </m:naryPr>
                      <m: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0</m:t>
                            </m:r>
                          </m:sub>
                        </m:sSub>
                      </m:sub>
                      <m:sup>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𝑛</m:t>
                            </m:r>
                          </m:sub>
                        </m:sSub>
                      </m:sup>
                      <m:e>
                        <m:r>
                          <a:rPr lang="en-US" altLang="zh-TW" sz="1200" b="0" i="1" smtClean="0">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r>
                          <a:rPr lang="en-US" altLang="zh-TW" sz="1200" i="1">
                            <a:latin typeface="Cambria Math" panose="02040503050406030204" pitchFamily="18" charset="0"/>
                          </a:rPr>
                          <m:t>𝑥𝑑𝑥</m:t>
                        </m:r>
                      </m:e>
                    </m:nary>
                  </m:oMath>
                </a14:m>
                <a:endParaRPr lang="en-US" altLang="zh-TW" sz="1200" dirty="0"/>
              </a:p>
              <a:p>
                <a:pPr marL="447675" lvl="1" indent="-177800">
                  <a:buFont typeface="Wingdings" panose="05000000000000000000" pitchFamily="2" charset="2"/>
                  <a:buChar char="Ø"/>
                </a:pP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a:latin typeface="Cambria Math" panose="02040503050406030204" pitchFamily="18" charset="0"/>
                          </a:rPr>
                          <m:t>0</m:t>
                        </m:r>
                      </m:sub>
                    </m:sSub>
                  </m:oMath>
                </a14:m>
                <a:r>
                  <a:rPr lang="en-US" altLang="zh-TW" sz="1200" dirty="0"/>
                  <a:t>: minimum value of </a:t>
                </a:r>
                <a14:m>
                  <m:oMath xmlns:m="http://schemas.openxmlformats.org/officeDocument/2006/math">
                    <m:r>
                      <a:rPr lang="en-US" altLang="zh-TW" sz="1200" i="1">
                        <a:latin typeface="Cambria Math" panose="02040503050406030204" pitchFamily="18" charset="0"/>
                      </a:rPr>
                      <m:t>𝑦</m:t>
                    </m:r>
                  </m:oMath>
                </a14:m>
                <a:r>
                  <a:rPr lang="en-US" altLang="zh-TW" sz="1200" dirty="0"/>
                  <a:t> (label)</a:t>
                </a:r>
              </a:p>
              <a:p>
                <a:pPr marL="447675" lvl="1" indent="-177800">
                  <a:buFont typeface="Wingdings" panose="05000000000000000000" pitchFamily="2" charset="2"/>
                  <a:buChar char="Ø"/>
                </a:pP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m:rPr>
                            <m:sty m:val="p"/>
                          </m:rPr>
                          <a:rPr lang="en-US" altLang="zh-TW" sz="1200">
                            <a:latin typeface="Cambria Math" panose="02040503050406030204" pitchFamily="18" charset="0"/>
                          </a:rPr>
                          <m:t>n</m:t>
                        </m:r>
                      </m:sub>
                    </m:sSub>
                  </m:oMath>
                </a14:m>
                <a:r>
                  <a:rPr lang="en-US" altLang="zh-TW" sz="1200" dirty="0"/>
                  <a:t>: maximum value of </a:t>
                </a:r>
                <a14:m>
                  <m:oMath xmlns:m="http://schemas.openxmlformats.org/officeDocument/2006/math">
                    <m:r>
                      <a:rPr lang="en-US" altLang="zh-TW" sz="1200" i="1">
                        <a:latin typeface="Cambria Math" panose="02040503050406030204" pitchFamily="18" charset="0"/>
                      </a:rPr>
                      <m:t>𝑦</m:t>
                    </m:r>
                  </m:oMath>
                </a14:m>
                <a:r>
                  <a:rPr lang="en-US" altLang="zh-TW" sz="1200" b="0" dirty="0"/>
                  <a:t> (label), </a:t>
                </a:r>
                <a:r>
                  <a:rPr lang="en-US" altLang="zh-TW" sz="1200" dirty="0"/>
                  <a:t>(</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a:latin typeface="Cambria Math" panose="02040503050406030204" pitchFamily="18" charset="0"/>
                          </a:rPr>
                          <m:t>0</m:t>
                        </m:r>
                      </m:sub>
                    </m:sSub>
                    <m:r>
                      <a:rPr lang="en-US" altLang="zh-TW" sz="1200" dirty="0">
                        <a:latin typeface="Cambria Math" panose="02040503050406030204" pitchFamily="18" charset="0"/>
                      </a:rPr>
                      <m:t>≤</m:t>
                    </m:r>
                    <m:r>
                      <m:rPr>
                        <m:sty m:val="p"/>
                      </m:rPr>
                      <a:rPr lang="en-US" altLang="zh-TW" sz="1200" dirty="0">
                        <a:latin typeface="Cambria Math" panose="02040503050406030204" pitchFamily="18" charset="0"/>
                      </a:rPr>
                      <m:t>y</m:t>
                    </m:r>
                    <m:r>
                      <a:rPr lang="en-US" altLang="zh-TW" sz="1200" dirty="0">
                        <a:latin typeface="Cambria Math" panose="02040503050406030204" pitchFamily="18" charset="0"/>
                      </a:rPr>
                      <m:t>≤</m:t>
                    </m:r>
                    <m:sSub>
                      <m:sSubPr>
                        <m:ctrlPr>
                          <a:rPr lang="en-US" altLang="zh-TW" sz="1200" i="1" dirty="0">
                            <a:latin typeface="Cambria Math" panose="02040503050406030204" pitchFamily="18" charset="0"/>
                          </a:rPr>
                        </m:ctrlPr>
                      </m:sSubPr>
                      <m:e>
                        <m:r>
                          <m:rPr>
                            <m:sty m:val="p"/>
                          </m:rPr>
                          <a:rPr lang="en-US" altLang="zh-TW" sz="1200" dirty="0">
                            <a:latin typeface="Cambria Math" panose="02040503050406030204" pitchFamily="18" charset="0"/>
                          </a:rPr>
                          <m:t>y</m:t>
                        </m:r>
                      </m:e>
                      <m:sub>
                        <m:r>
                          <m:rPr>
                            <m:sty m:val="p"/>
                          </m:rPr>
                          <a:rPr lang="en-US" altLang="zh-TW" sz="1200" dirty="0">
                            <a:latin typeface="Cambria Math" panose="02040503050406030204" pitchFamily="18" charset="0"/>
                          </a:rPr>
                          <m:t>n</m:t>
                        </m:r>
                      </m:sub>
                    </m:sSub>
                    <m:r>
                      <a:rPr lang="en-US" altLang="zh-TW" sz="1200" dirty="0">
                        <a:latin typeface="Cambria Math" panose="02040503050406030204" pitchFamily="18" charset="0"/>
                      </a:rPr>
                      <m:t>, </m:t>
                    </m:r>
                    <m:r>
                      <m:rPr>
                        <m:sty m:val="p"/>
                      </m:rPr>
                      <a:rPr lang="en-US" altLang="zh-TW" sz="1200" dirty="0">
                        <a:latin typeface="Cambria Math" panose="02040503050406030204" pitchFamily="18" charset="0"/>
                      </a:rPr>
                      <m:t>n</m:t>
                    </m:r>
                    <m:r>
                      <a:rPr lang="en-US" altLang="zh-TW" sz="1200" dirty="0">
                        <a:latin typeface="Cambria Math" panose="02040503050406030204" pitchFamily="18" charset="0"/>
                      </a:rPr>
                      <m:t>∈</m:t>
                    </m:r>
                    <m:sSup>
                      <m:sSupPr>
                        <m:ctrlPr>
                          <a:rPr lang="en-US" altLang="zh-TW" sz="1200" i="1" dirty="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ℕ</m:t>
                        </m:r>
                      </m:e>
                      <m:sup>
                        <m:r>
                          <a:rPr lang="en-US" altLang="zh-TW" sz="1200" i="1" dirty="0">
                            <a:latin typeface="Cambria Math" panose="02040503050406030204" pitchFamily="18" charset="0"/>
                            <a:ea typeface="Cambria Math" panose="02040503050406030204" pitchFamily="18" charset="0"/>
                          </a:rPr>
                          <m:t>+</m:t>
                        </m:r>
                      </m:sup>
                    </m:sSup>
                  </m:oMath>
                </a14:m>
                <a:r>
                  <a:rPr lang="en-US" altLang="zh-TW" sz="1200" dirty="0"/>
                  <a:t>)</a:t>
                </a:r>
              </a:p>
              <a:p>
                <a:pPr marL="269875" indent="-92075">
                  <a:buFontTx/>
                  <a:buChar char="-"/>
                </a:pPr>
                <a:r>
                  <a:rPr lang="en-US" altLang="zh-TW" sz="1200" dirty="0"/>
                  <a:t>Convert the integral over the </a:t>
                </a:r>
                <a:r>
                  <a:rPr lang="en-US" altLang="zh-TW" sz="1200" dirty="0">
                    <a:solidFill>
                      <a:srgbClr val="00B0F0"/>
                    </a:solidFill>
                  </a:rPr>
                  <a:t>continuous domain into a discrete representation </a:t>
                </a:r>
              </a:p>
              <a:p>
                <a:pPr marL="177800" indent="92075"/>
                <a:r>
                  <a:rPr lang="en-US" altLang="zh-TW" sz="1200" dirty="0">
                    <a:solidFill>
                      <a:srgbClr val="00B0F0"/>
                    </a:solidFill>
                  </a:rPr>
                  <a:t>(To be consistent with convolutional neural networks)</a:t>
                </a:r>
              </a:p>
              <a:p>
                <a:pPr marL="269875" lvl="1" indent="-92075">
                  <a:buFontTx/>
                  <a:buChar char="-"/>
                </a:pPr>
                <a:r>
                  <a:rPr lang="en-US" altLang="zh-TW" sz="1200" dirty="0"/>
                  <a:t>Continuous range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r>
                          <a:rPr lang="en-US" altLang="zh-TW" sz="1200" b="0" i="1" smtClean="0">
                            <a:latin typeface="Cambria Math" panose="02040503050406030204" pitchFamily="18" charset="0"/>
                          </a:rPr>
                          <m:t>,</m:t>
                        </m:r>
                      </m:sub>
                    </m:s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a14:m>
                <a:r>
                  <a:rPr lang="en-US" altLang="zh-TW" sz="1200" dirty="0"/>
                  <a:t>]</a:t>
                </a:r>
                <a:r>
                  <a:rPr lang="en-US" altLang="zh-TW" sz="1200" dirty="0">
                    <a:sym typeface="Wingdings" panose="05000000000000000000" pitchFamily="2" charset="2"/>
                  </a:rPr>
                  <a:t></a:t>
                </a:r>
                <a:r>
                  <a:rPr lang="en-US" altLang="zh-TW" sz="1200" dirty="0"/>
                  <a:t>Discretizing range, </a:t>
                </a:r>
                <a14:m>
                  <m:oMath xmlns:m="http://schemas.openxmlformats.org/officeDocument/2006/math">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 </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1</m:t>
                        </m:r>
                      </m:sub>
                    </m:sSub>
                    <m:r>
                      <a:rPr lang="en-US" altLang="zh-TW" sz="1200" i="1">
                        <a:latin typeface="Cambria Math" panose="02040503050406030204" pitchFamily="18" charset="0"/>
                      </a:rPr>
                      <m:t>,</m:t>
                    </m:r>
                    <m:r>
                      <a:rPr lang="en-US" altLang="zh-TW" sz="1200" i="1" smtClean="0">
                        <a:latin typeface="Cambria Math" panose="02040503050406030204" pitchFamily="18" charset="0"/>
                      </a:rPr>
                      <m:t> </m:t>
                    </m:r>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r>
                          <a:rPr lang="en-US" altLang="zh-TW" sz="1200" i="1">
                            <a:latin typeface="Cambria Math" panose="02040503050406030204" pitchFamily="18" charset="0"/>
                          </a:rPr>
                          <m:t>−1</m:t>
                        </m:r>
                      </m:sub>
                    </m:sSub>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a14:m>
                <a:r>
                  <a:rPr lang="en-US" altLang="zh-TW" sz="1200" dirty="0"/>
                  <a:t>} based on n(=16) and </a:t>
                </a:r>
                <a14:m>
                  <m:oMath xmlns:m="http://schemas.openxmlformats.org/officeDocument/2006/math">
                    <m:r>
                      <m:rPr>
                        <m:sty m:val="p"/>
                      </m:rPr>
                      <a:rPr lang="en-US" altLang="zh-TW" sz="1200" dirty="0">
                        <a:latin typeface="Cambria Math" panose="02040503050406030204" pitchFamily="18" charset="0"/>
                      </a:rPr>
                      <m:t>Δ</m:t>
                    </m:r>
                  </m:oMath>
                </a14:m>
                <a:r>
                  <a:rPr lang="en-US" altLang="zh-TW" sz="1200" dirty="0"/>
                  <a:t>(=1)</a:t>
                </a:r>
              </a:p>
              <a:p>
                <a:pPr marL="269875" lvl="1" indent="-92075">
                  <a:buFontTx/>
                  <a:buChar char="-"/>
                </a:pPr>
                <a14:m>
                  <m:oMath xmlns:m="http://schemas.openxmlformats.org/officeDocument/2006/math">
                    <m:r>
                      <a:rPr lang="en-US" altLang="zh-TW" sz="1200" b="0" i="1" smtClean="0">
                        <a:latin typeface="Cambria Math" panose="02040503050406030204" pitchFamily="18" charset="0"/>
                      </a:rPr>
                      <m:t>𝑦</m:t>
                    </m:r>
                  </m:oMath>
                </a14:m>
                <a:r>
                  <a:rPr lang="en-US" altLang="zh-TW" sz="1200" dirty="0"/>
                  <a:t>=</a:t>
                </a:r>
                <a14:m>
                  <m:oMath xmlns:m="http://schemas.openxmlformats.org/officeDocument/2006/math">
                    <m:nary>
                      <m:naryPr>
                        <m:ctrlPr>
                          <a:rPr lang="en-US" altLang="zh-TW" sz="1200" i="1">
                            <a:latin typeface="Cambria Math" panose="02040503050406030204" pitchFamily="18" charset="0"/>
                          </a:rPr>
                        </m:ctrlPr>
                      </m:naryPr>
                      <m: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sub>
                      <m:sup>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sup>
                      <m:e>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r>
                          <a:rPr lang="en-US" altLang="zh-TW" sz="1200" i="1">
                            <a:latin typeface="Cambria Math" panose="02040503050406030204" pitchFamily="18" charset="0"/>
                          </a:rPr>
                          <m:t>𝑥𝑑𝑥</m:t>
                        </m:r>
                      </m:e>
                    </m:nary>
                  </m:oMath>
                </a14:m>
                <a:r>
                  <a:rPr lang="en-US" altLang="zh-TW" sz="1200" dirty="0">
                    <a:sym typeface="Wingdings" panose="05000000000000000000" pitchFamily="2" charset="2"/>
                  </a:rPr>
                  <a:t></a:t>
                </a:r>
                <a14:m>
                  <m:oMath xmlns:m="http://schemas.openxmlformats.org/officeDocument/2006/math">
                    <m:r>
                      <a:rPr lang="en-US" altLang="zh-TW" sz="1200" b="0" i="1" smtClean="0">
                        <a:latin typeface="Cambria Math" panose="02040503050406030204" pitchFamily="18" charset="0"/>
                      </a:rPr>
                      <m:t>𝑦</m:t>
                    </m:r>
                    <m:r>
                      <a:rPr lang="en-US" altLang="zh-TW" sz="1200" b="0" i="0" smtClean="0">
                        <a:latin typeface="Cambria Math" panose="02040503050406030204" pitchFamily="18" charset="0"/>
                      </a:rPr>
                      <m:t>=</m:t>
                    </m:r>
                    <m:nary>
                      <m:naryPr>
                        <m:chr m:val="∑"/>
                        <m:ctrlPr>
                          <a:rPr lang="en-US" altLang="zh-TW" sz="1200" b="0" i="1" smtClean="0">
                            <a:latin typeface="Cambria Math" panose="02040503050406030204" pitchFamily="18" charset="0"/>
                          </a:rPr>
                        </m:ctrlPr>
                      </m:naryPr>
                      <m:sub>
                        <m:r>
                          <m:rPr>
                            <m:brk m:alnAt="23"/>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𝑛</m:t>
                        </m:r>
                      </m:sup>
                      <m:e>
                        <m:r>
                          <a:rPr lang="en-US" altLang="zh-TW" sz="1200" b="0" i="1" smtClean="0">
                            <a:latin typeface="Cambria Math" panose="02040503050406030204" pitchFamily="18" charset="0"/>
                          </a:rPr>
                          <m:t>𝑃</m:t>
                        </m:r>
                        <m:d>
                          <m:dPr>
                            <m:ctrlPr>
                              <a:rPr lang="en-US" altLang="zh-TW" sz="1200" b="0" i="1" smtClean="0">
                                <a:latin typeface="Cambria Math" panose="02040503050406030204" pitchFamily="18" charset="0"/>
                              </a:rPr>
                            </m:ctrlPr>
                          </m:dPr>
                          <m:e>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e>
                        </m:d>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e>
                    </m:nary>
                  </m:oMath>
                </a14:m>
                <a:endParaRPr lang="en-US" altLang="zh-TW" sz="1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05790" y="3577764"/>
                <a:ext cx="6739293" cy="3011081"/>
              </a:xfrm>
              <a:prstGeom prst="rect">
                <a:avLst/>
              </a:prstGeom>
              <a:blipFill>
                <a:blip r:embed="rId16"/>
                <a:stretch>
                  <a:fillRect t="-202" b="-15385"/>
                </a:stretch>
              </a:blipFill>
            </p:spPr>
            <p:txBody>
              <a:bodyPr/>
              <a:lstStyle/>
              <a:p>
                <a:r>
                  <a:rPr lang="zh-TW" altLang="en-US">
                    <a:noFill/>
                  </a:rPr>
                  <a:t> </a:t>
                </a:r>
              </a:p>
            </p:txBody>
          </p:sp>
        </mc:Fallback>
      </mc:AlternateContent>
      <p:grpSp>
        <p:nvGrpSpPr>
          <p:cNvPr id="37" name="群組 36"/>
          <p:cNvGrpSpPr/>
          <p:nvPr/>
        </p:nvGrpSpPr>
        <p:grpSpPr>
          <a:xfrm>
            <a:off x="6854990" y="3529684"/>
            <a:ext cx="2200582" cy="914528"/>
            <a:chOff x="5735182" y="3398662"/>
            <a:chExt cx="2200582" cy="914528"/>
          </a:xfrm>
        </p:grpSpPr>
        <p:pic>
          <p:nvPicPr>
            <p:cNvPr id="40" name="圖片 39"/>
            <p:cNvPicPr>
              <a:picLocks noChangeAspect="1"/>
            </p:cNvPicPr>
            <p:nvPr/>
          </p:nvPicPr>
          <p:blipFill>
            <a:blip r:embed="rId17"/>
            <a:stretch>
              <a:fillRect/>
            </a:stretch>
          </p:blipFill>
          <p:spPr>
            <a:xfrm>
              <a:off x="5735182" y="3398662"/>
              <a:ext cx="2200582" cy="914528"/>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070557" y="3645147"/>
                  <a:ext cx="950913" cy="274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100" b="0" i="1" smtClean="0">
                            <a:latin typeface="Cambria Math" panose="02040503050406030204" pitchFamily="18" charset="0"/>
                          </a:rPr>
                          <m:t>𝑦</m:t>
                        </m:r>
                        <m:r>
                          <a:rPr lang="en-US" altLang="zh-TW" sz="1100" b="0" i="1" smtClean="0">
                            <a:latin typeface="Cambria Math" panose="02040503050406030204" pitchFamily="18" charset="0"/>
                          </a:rPr>
                          <m:t>=</m:t>
                        </m:r>
                        <m:sSub>
                          <m:sSubPr>
                            <m:ctrlPr>
                              <a:rPr lang="en-US" altLang="zh-TW" sz="1100" b="0" i="1" smtClean="0">
                                <a:latin typeface="Cambria Math" panose="02040503050406030204" pitchFamily="18" charset="0"/>
                              </a:rPr>
                            </m:ctrlPr>
                          </m:sSubPr>
                          <m:e>
                            <m:r>
                              <a:rPr lang="en-US" altLang="zh-TW" sz="1100" b="0" i="1" smtClean="0">
                                <a:latin typeface="Cambria Math" panose="02040503050406030204" pitchFamily="18" charset="0"/>
                              </a:rPr>
                              <m:t>𝑟</m:t>
                            </m:r>
                          </m:e>
                          <m:sub>
                            <m:r>
                              <a:rPr lang="en-US" altLang="zh-TW" sz="1100" b="0" i="1" smtClean="0">
                                <a:latin typeface="Cambria Math" panose="02040503050406030204" pitchFamily="18" charset="0"/>
                              </a:rPr>
                              <m:t>𝑥𝑦</m:t>
                            </m:r>
                          </m:sub>
                        </m:sSub>
                      </m:oMath>
                    </m:oMathPara>
                  </a14:m>
                  <a:endParaRPr lang="zh-TW" altLang="en-US"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6070557" y="3645147"/>
                  <a:ext cx="950913" cy="274947"/>
                </a:xfrm>
                <a:prstGeom prst="rect">
                  <a:avLst/>
                </a:prstGeom>
                <a:blipFill>
                  <a:blip r:embed="rId18"/>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文字方塊 52"/>
              <p:cNvSpPr txBox="1"/>
              <p:nvPr/>
            </p:nvSpPr>
            <p:spPr>
              <a:xfrm>
                <a:off x="3210659" y="5291255"/>
                <a:ext cx="3465372" cy="307777"/>
              </a:xfrm>
              <a:prstGeom prst="rect">
                <a:avLst/>
              </a:prstGeom>
              <a:noFill/>
            </p:spPr>
            <p:txBody>
              <a:bodyPr wrap="none" rtlCol="0">
                <a:spAutoFit/>
              </a:bodyPr>
              <a:lstStyle/>
              <a:p>
                <a:r>
                  <a:rPr lang="en-US" altLang="zh-TW" sz="1400" dirty="0">
                    <a:solidFill>
                      <a:srgbClr val="00B0F0"/>
                    </a:solidFill>
                  </a:rPr>
                  <a:t>Alan:</a:t>
                </a:r>
                <a:r>
                  <a:rPr lang="zh-TW" altLang="en-US" sz="1400" dirty="0">
                    <a:solidFill>
                      <a:srgbClr val="00B0F0"/>
                    </a:solidFill>
                  </a:rPr>
                  <a:t>根據不同資料集有不同的</a:t>
                </a:r>
                <a:r>
                  <a:rPr lang="en-US" altLang="zh-TW" sz="1400" dirty="0">
                    <a:solidFill>
                      <a:srgbClr val="00B0F0"/>
                    </a:solidFill>
                  </a:rPr>
                  <a:t>range(</a:t>
                </a:r>
                <a14:m>
                  <m:oMath xmlns:m="http://schemas.openxmlformats.org/officeDocument/2006/math">
                    <m:sSub>
                      <m:sSubPr>
                        <m:ctrlPr>
                          <a:rPr lang="en-US" altLang="zh-TW" sz="1400" i="1" smtClean="0">
                            <a:solidFill>
                              <a:srgbClr val="00B0F0"/>
                            </a:solidFill>
                            <a:latin typeface="Cambria Math" panose="02040503050406030204" pitchFamily="18" charset="0"/>
                          </a:rPr>
                        </m:ctrlPr>
                      </m:sSubPr>
                      <m:e>
                        <m:r>
                          <a:rPr lang="en-US" altLang="zh-TW" sz="1400" i="1">
                            <a:solidFill>
                              <a:srgbClr val="00B0F0"/>
                            </a:solidFill>
                            <a:latin typeface="Cambria Math" panose="02040503050406030204" pitchFamily="18" charset="0"/>
                          </a:rPr>
                          <m:t>𝑦</m:t>
                        </m:r>
                      </m:e>
                      <m:sub>
                        <m:r>
                          <a:rPr lang="en-US" altLang="zh-TW" sz="1400">
                            <a:solidFill>
                              <a:srgbClr val="00B0F0"/>
                            </a:solidFill>
                            <a:latin typeface="Cambria Math" panose="02040503050406030204" pitchFamily="18" charset="0"/>
                          </a:rPr>
                          <m:t>0</m:t>
                        </m:r>
                      </m:sub>
                    </m:sSub>
                  </m:oMath>
                </a14:m>
                <a:r>
                  <a:rPr lang="en-US" altLang="zh-TW" sz="1400" dirty="0">
                    <a:solidFill>
                      <a:srgbClr val="00B0F0"/>
                    </a:solidFill>
                  </a:rPr>
                  <a:t>, </a:t>
                </a:r>
                <a14:m>
                  <m:oMath xmlns:m="http://schemas.openxmlformats.org/officeDocument/2006/math">
                    <m:sSub>
                      <m:sSubPr>
                        <m:ctrlPr>
                          <a:rPr lang="en-US" altLang="zh-TW" sz="1400" i="1">
                            <a:solidFill>
                              <a:srgbClr val="00B0F0"/>
                            </a:solidFill>
                            <a:latin typeface="Cambria Math" panose="02040503050406030204" pitchFamily="18" charset="0"/>
                          </a:rPr>
                        </m:ctrlPr>
                      </m:sSubPr>
                      <m:e>
                        <m:r>
                          <a:rPr lang="en-US" altLang="zh-TW" sz="1400" i="1">
                            <a:solidFill>
                              <a:srgbClr val="00B0F0"/>
                            </a:solidFill>
                            <a:latin typeface="Cambria Math" panose="02040503050406030204" pitchFamily="18" charset="0"/>
                          </a:rPr>
                          <m:t>𝑦</m:t>
                        </m:r>
                      </m:e>
                      <m:sub>
                        <m:r>
                          <m:rPr>
                            <m:sty m:val="p"/>
                          </m:rPr>
                          <a:rPr lang="en-US" altLang="zh-TW" sz="1400">
                            <a:solidFill>
                              <a:srgbClr val="00B0F0"/>
                            </a:solidFill>
                            <a:latin typeface="Cambria Math" panose="02040503050406030204" pitchFamily="18" charset="0"/>
                          </a:rPr>
                          <m:t>n</m:t>
                        </m:r>
                      </m:sub>
                    </m:sSub>
                  </m:oMath>
                </a14:m>
                <a:r>
                  <a:rPr lang="en-US" altLang="zh-TW" sz="1400" dirty="0">
                    <a:solidFill>
                      <a:srgbClr val="00B0F0"/>
                    </a:solidFill>
                  </a:rPr>
                  <a:t>)</a:t>
                </a:r>
                <a:endParaRPr lang="zh-TW" altLang="en-US" sz="1400" dirty="0">
                  <a:solidFill>
                    <a:srgbClr val="00B0F0"/>
                  </a:solidFill>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3210659" y="5291255"/>
                <a:ext cx="3465372" cy="307777"/>
              </a:xfrm>
              <a:prstGeom prst="rect">
                <a:avLst/>
              </a:prstGeom>
              <a:blipFill>
                <a:blip r:embed="rId19"/>
                <a:stretch>
                  <a:fillRect l="-528" t="-6000" r="-1408" b="-20000"/>
                </a:stretch>
              </a:blipFill>
            </p:spPr>
            <p:txBody>
              <a:bodyPr/>
              <a:lstStyle/>
              <a:p>
                <a:r>
                  <a:rPr lang="zh-TW" altLang="en-US">
                    <a:noFill/>
                  </a:rPr>
                  <a:t> </a:t>
                </a:r>
              </a:p>
            </p:txBody>
          </p:sp>
        </mc:Fallback>
      </mc:AlternateContent>
      <p:pic>
        <p:nvPicPr>
          <p:cNvPr id="55" name="圖片 54"/>
          <p:cNvPicPr>
            <a:picLocks noChangeAspect="1"/>
          </p:cNvPicPr>
          <p:nvPr/>
        </p:nvPicPr>
        <p:blipFill rotWithShape="1">
          <a:blip r:embed="rId5"/>
          <a:srcRect b="8994"/>
          <a:stretch/>
        </p:blipFill>
        <p:spPr>
          <a:xfrm>
            <a:off x="6812971" y="4461388"/>
            <a:ext cx="2172003" cy="866954"/>
          </a:xfrm>
          <a:prstGeom prst="rect">
            <a:avLst/>
          </a:prstGeom>
        </p:spPr>
      </p:pic>
      <p:grpSp>
        <p:nvGrpSpPr>
          <p:cNvPr id="56" name="群組 55">
            <a:extLst>
              <a:ext uri="{FF2B5EF4-FFF2-40B4-BE49-F238E27FC236}">
                <a16:creationId xmlns:a16="http://schemas.microsoft.com/office/drawing/2014/main" id="{071F8C27-ACB9-643F-DC57-72C948317E56}"/>
              </a:ext>
            </a:extLst>
          </p:cNvPr>
          <p:cNvGrpSpPr/>
          <p:nvPr/>
        </p:nvGrpSpPr>
        <p:grpSpPr>
          <a:xfrm>
            <a:off x="6821753" y="5489908"/>
            <a:ext cx="2172003" cy="987138"/>
            <a:chOff x="8990705" y="6006287"/>
            <a:chExt cx="2172003" cy="987138"/>
          </a:xfrm>
        </p:grpSpPr>
        <p:grpSp>
          <p:nvGrpSpPr>
            <p:cNvPr id="57" name="群組 56">
              <a:extLst>
                <a:ext uri="{FF2B5EF4-FFF2-40B4-BE49-F238E27FC236}">
                  <a16:creationId xmlns:a16="http://schemas.microsoft.com/office/drawing/2014/main" id="{F5928DC0-8D82-6CDC-789C-3CB61CB8206E}"/>
                </a:ext>
              </a:extLst>
            </p:cNvPr>
            <p:cNvGrpSpPr/>
            <p:nvPr/>
          </p:nvGrpSpPr>
          <p:grpSpPr>
            <a:xfrm>
              <a:off x="8990705" y="6006287"/>
              <a:ext cx="2172003" cy="987138"/>
              <a:chOff x="6742710" y="5646232"/>
              <a:chExt cx="2172003" cy="987138"/>
            </a:xfrm>
          </p:grpSpPr>
          <p:pic>
            <p:nvPicPr>
              <p:cNvPr id="91" name="圖片 90">
                <a:extLst>
                  <a:ext uri="{FF2B5EF4-FFF2-40B4-BE49-F238E27FC236}">
                    <a16:creationId xmlns:a16="http://schemas.microsoft.com/office/drawing/2014/main" id="{FE1D303E-7107-4846-69C2-5F011AA97C18}"/>
                  </a:ext>
                </a:extLst>
              </p:cNvPr>
              <p:cNvPicPr>
                <a:picLocks noChangeAspect="1"/>
              </p:cNvPicPr>
              <p:nvPr/>
            </p:nvPicPr>
            <p:blipFill rotWithShape="1">
              <a:blip r:embed="rId20"/>
              <a:srcRect b="8994"/>
              <a:stretch/>
            </p:blipFill>
            <p:spPr>
              <a:xfrm>
                <a:off x="6742710" y="5646232"/>
                <a:ext cx="2172003" cy="866953"/>
              </a:xfrm>
              <a:prstGeom prst="rect">
                <a:avLst/>
              </a:prstGeom>
            </p:spPr>
          </p:pic>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E9616AB4-A753-D03F-C3B1-951A6FFC8188}"/>
                      </a:ext>
                    </a:extLst>
                  </p:cNvPr>
                  <p:cNvSpPr/>
                  <p:nvPr/>
                </p:nvSpPr>
                <p:spPr>
                  <a:xfrm>
                    <a:off x="7395419" y="6343509"/>
                    <a:ext cx="37394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oMath>
                      </m:oMathPara>
                    </a14:m>
                    <a:endParaRPr lang="zh-TW" altLang="en-US" dirty="0"/>
                  </a:p>
                </p:txBody>
              </p:sp>
            </mc:Choice>
            <mc:Fallback xmlns="">
              <p:sp>
                <p:nvSpPr>
                  <p:cNvPr id="168" name="矩形 167">
                    <a:extLst>
                      <a:ext uri="{FF2B5EF4-FFF2-40B4-BE49-F238E27FC236}">
                        <a16:creationId xmlns:a16="http://schemas.microsoft.com/office/drawing/2014/main" id="{E9616AB4-A753-D03F-C3B1-951A6FFC8188}"/>
                      </a:ext>
                    </a:extLst>
                  </p:cNvPr>
                  <p:cNvSpPr>
                    <a:spLocks noRot="1" noChangeAspect="1" noMove="1" noResize="1" noEditPoints="1" noAdjustHandles="1" noChangeArrowheads="1" noChangeShapeType="1" noTextEdit="1"/>
                  </p:cNvSpPr>
                  <p:nvPr/>
                </p:nvSpPr>
                <p:spPr>
                  <a:xfrm>
                    <a:off x="7395419" y="6343509"/>
                    <a:ext cx="373949" cy="276999"/>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C732A987-2570-3981-B026-06B855002E27}"/>
                      </a:ext>
                    </a:extLst>
                  </p:cNvPr>
                  <p:cNvSpPr/>
                  <p:nvPr/>
                </p:nvSpPr>
                <p:spPr>
                  <a:xfrm>
                    <a:off x="8160099" y="6356371"/>
                    <a:ext cx="37503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m:oMathPara>
                    </a14:m>
                    <a:endParaRPr lang="zh-TW" altLang="en-US" dirty="0"/>
                  </a:p>
                </p:txBody>
              </p:sp>
            </mc:Choice>
            <mc:Fallback xmlns="">
              <p:sp>
                <p:nvSpPr>
                  <p:cNvPr id="169" name="矩形 168">
                    <a:extLst>
                      <a:ext uri="{FF2B5EF4-FFF2-40B4-BE49-F238E27FC236}">
                        <a16:creationId xmlns:a16="http://schemas.microsoft.com/office/drawing/2014/main" id="{C732A987-2570-3981-B026-06B855002E27}"/>
                      </a:ext>
                    </a:extLst>
                  </p:cNvPr>
                  <p:cNvSpPr>
                    <a:spLocks noRot="1" noChangeAspect="1" noMove="1" noResize="1" noEditPoints="1" noAdjustHandles="1" noChangeArrowheads="1" noChangeShapeType="1" noTextEdit="1"/>
                  </p:cNvSpPr>
                  <p:nvPr/>
                </p:nvSpPr>
                <p:spPr>
                  <a:xfrm>
                    <a:off x="8160099" y="6356371"/>
                    <a:ext cx="375039" cy="276999"/>
                  </a:xfrm>
                  <a:prstGeom prst="rect">
                    <a:avLst/>
                  </a:prstGeom>
                  <a:blipFill>
                    <a:blip r:embed="rId22"/>
                    <a:stretch>
                      <a:fillRect/>
                    </a:stretch>
                  </a:blipFill>
                </p:spPr>
                <p:txBody>
                  <a:bodyPr/>
                  <a:lstStyle/>
                  <a:p>
                    <a:r>
                      <a:rPr lang="zh-TW" altLang="en-US">
                        <a:noFill/>
                      </a:rPr>
                      <a:t> </a:t>
                    </a:r>
                  </a:p>
                </p:txBody>
              </p:sp>
            </mc:Fallback>
          </mc:AlternateContent>
        </p:grpSp>
        <p:cxnSp>
          <p:nvCxnSpPr>
            <p:cNvPr id="61" name="直線接點 60">
              <a:extLst>
                <a:ext uri="{FF2B5EF4-FFF2-40B4-BE49-F238E27FC236}">
                  <a16:creationId xmlns:a16="http://schemas.microsoft.com/office/drawing/2014/main" id="{0A3CC767-340E-F96D-3A86-6671FCF279C8}"/>
                </a:ext>
              </a:extLst>
            </p:cNvPr>
            <p:cNvCxnSpPr/>
            <p:nvPr/>
          </p:nvCxnSpPr>
          <p:spPr>
            <a:xfrm>
              <a:off x="10068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6E94714A-F2D8-8189-6C46-29B32EF57240}"/>
                </a:ext>
              </a:extLst>
            </p:cNvPr>
            <p:cNvCxnSpPr/>
            <p:nvPr/>
          </p:nvCxnSpPr>
          <p:spPr>
            <a:xfrm>
              <a:off x="9845040" y="606552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C191CC98-8071-40ED-871B-B2C3EC3E44C1}"/>
                </a:ext>
              </a:extLst>
            </p:cNvPr>
            <p:cNvCxnSpPr/>
            <p:nvPr/>
          </p:nvCxnSpPr>
          <p:spPr>
            <a:xfrm>
              <a:off x="9916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1CB76879-FBCF-28B4-76B2-F3C294312E61}"/>
                </a:ext>
              </a:extLst>
            </p:cNvPr>
            <p:cNvCxnSpPr/>
            <p:nvPr/>
          </p:nvCxnSpPr>
          <p:spPr>
            <a:xfrm>
              <a:off x="9992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153D75AD-5C92-D4F6-BC8D-A71D19AD5502}"/>
                </a:ext>
              </a:extLst>
            </p:cNvPr>
            <p:cNvCxnSpPr/>
            <p:nvPr/>
          </p:nvCxnSpPr>
          <p:spPr>
            <a:xfrm>
              <a:off x="10144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C6336ACD-C57C-FC63-E2EE-0AA383346C5D}"/>
                </a:ext>
              </a:extLst>
            </p:cNvPr>
            <p:cNvCxnSpPr/>
            <p:nvPr/>
          </p:nvCxnSpPr>
          <p:spPr>
            <a:xfrm>
              <a:off x="10220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6CA559F-FDA2-C9A6-E1FC-87B9D43F2A49}"/>
                </a:ext>
              </a:extLst>
            </p:cNvPr>
            <p:cNvCxnSpPr/>
            <p:nvPr/>
          </p:nvCxnSpPr>
          <p:spPr>
            <a:xfrm>
              <a:off x="10297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3BF07644-A92C-885C-81E4-E48ACB214E7E}"/>
                </a:ext>
              </a:extLst>
            </p:cNvPr>
            <p:cNvCxnSpPr/>
            <p:nvPr/>
          </p:nvCxnSpPr>
          <p:spPr>
            <a:xfrm>
              <a:off x="10373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687AAA88-0DEB-1F09-2960-AA8ED1BCDDB0}"/>
                </a:ext>
              </a:extLst>
            </p:cNvPr>
            <p:cNvCxnSpPr/>
            <p:nvPr/>
          </p:nvCxnSpPr>
          <p:spPr>
            <a:xfrm>
              <a:off x="10449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EC109A13-6256-0BB6-4576-54A89756A0A3}"/>
                </a:ext>
              </a:extLst>
            </p:cNvPr>
            <p:cNvCxnSpPr/>
            <p:nvPr/>
          </p:nvCxnSpPr>
          <p:spPr>
            <a:xfrm>
              <a:off x="10525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44A701FD-F365-8672-3D0B-DEF969CE4441}"/>
                </a:ext>
              </a:extLst>
            </p:cNvPr>
            <p:cNvCxnSpPr/>
            <p:nvPr/>
          </p:nvCxnSpPr>
          <p:spPr>
            <a:xfrm>
              <a:off x="10601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EA290E7D-DE72-5A9A-3426-0754CA49446F}"/>
                </a:ext>
              </a:extLst>
            </p:cNvPr>
            <p:cNvSpPr/>
            <p:nvPr/>
          </p:nvSpPr>
          <p:spPr>
            <a:xfrm>
              <a:off x="9824720" y="6751867"/>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B6096B6E-2F05-BB4D-D5A5-8C52D5A962C1}"/>
                </a:ext>
              </a:extLst>
            </p:cNvPr>
            <p:cNvSpPr/>
            <p:nvPr/>
          </p:nvSpPr>
          <p:spPr>
            <a:xfrm>
              <a:off x="9890760" y="6757494"/>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16C9481E-8D7C-EA68-8D73-726D56DE5EE1}"/>
                </a:ext>
              </a:extLst>
            </p:cNvPr>
            <p:cNvSpPr/>
            <p:nvPr/>
          </p:nvSpPr>
          <p:spPr>
            <a:xfrm>
              <a:off x="9972040" y="6763121"/>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634F8EA2-EEBB-D703-ABCC-5E5BAA915358}"/>
                </a:ext>
              </a:extLst>
            </p:cNvPr>
            <p:cNvSpPr/>
            <p:nvPr/>
          </p:nvSpPr>
          <p:spPr>
            <a:xfrm>
              <a:off x="10048240" y="671794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659F57BD-815A-98A8-D03E-697F483EED49}"/>
                </a:ext>
              </a:extLst>
            </p:cNvPr>
            <p:cNvSpPr/>
            <p:nvPr/>
          </p:nvSpPr>
          <p:spPr>
            <a:xfrm>
              <a:off x="10124440" y="645886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1F6F2F56-90D0-54E2-FD39-92693F40715C}"/>
                </a:ext>
              </a:extLst>
            </p:cNvPr>
            <p:cNvSpPr/>
            <p:nvPr/>
          </p:nvSpPr>
          <p:spPr>
            <a:xfrm>
              <a:off x="10200640" y="64487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6" name="橢圓 85">
              <a:extLst>
                <a:ext uri="{FF2B5EF4-FFF2-40B4-BE49-F238E27FC236}">
                  <a16:creationId xmlns:a16="http://schemas.microsoft.com/office/drawing/2014/main" id="{D8BB3722-E08D-897A-7774-F34E544CD4E0}"/>
                </a:ext>
              </a:extLst>
            </p:cNvPr>
            <p:cNvSpPr/>
            <p:nvPr/>
          </p:nvSpPr>
          <p:spPr>
            <a:xfrm>
              <a:off x="10276840" y="66011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7" name="橢圓 86">
              <a:extLst>
                <a:ext uri="{FF2B5EF4-FFF2-40B4-BE49-F238E27FC236}">
                  <a16:creationId xmlns:a16="http://schemas.microsoft.com/office/drawing/2014/main" id="{18032F8B-B43B-5C16-4701-3D3820D55306}"/>
                </a:ext>
              </a:extLst>
            </p:cNvPr>
            <p:cNvSpPr/>
            <p:nvPr/>
          </p:nvSpPr>
          <p:spPr>
            <a:xfrm>
              <a:off x="103530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5759724-43A8-3E12-0DAE-59AF7AC30BE0}"/>
                </a:ext>
              </a:extLst>
            </p:cNvPr>
            <p:cNvSpPr/>
            <p:nvPr/>
          </p:nvSpPr>
          <p:spPr>
            <a:xfrm>
              <a:off x="10429240" y="675858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4BF661E7-FD1E-CE48-9BDA-D8EC673DFED1}"/>
                </a:ext>
              </a:extLst>
            </p:cNvPr>
            <p:cNvSpPr/>
            <p:nvPr/>
          </p:nvSpPr>
          <p:spPr>
            <a:xfrm>
              <a:off x="105054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D77F88B6-97B4-4C78-93E5-4BAE79280E4A}"/>
                </a:ext>
              </a:extLst>
            </p:cNvPr>
            <p:cNvSpPr/>
            <p:nvPr/>
          </p:nvSpPr>
          <p:spPr>
            <a:xfrm>
              <a:off x="10581640" y="674842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94" name="文字方塊 93">
            <a:extLst>
              <a:ext uri="{FF2B5EF4-FFF2-40B4-BE49-F238E27FC236}">
                <a16:creationId xmlns:a16="http://schemas.microsoft.com/office/drawing/2014/main" id="{B7B76451-77D3-8ADE-75E0-90CE0E6F5A22}"/>
              </a:ext>
            </a:extLst>
          </p:cNvPr>
          <p:cNvSpPr txBox="1"/>
          <p:nvPr/>
        </p:nvSpPr>
        <p:spPr>
          <a:xfrm>
            <a:off x="6624241" y="4376002"/>
            <a:ext cx="1901952" cy="276999"/>
          </a:xfrm>
          <a:prstGeom prst="rect">
            <a:avLst/>
          </a:prstGeom>
          <a:noFill/>
        </p:spPr>
        <p:txBody>
          <a:bodyPr wrap="square" rtlCol="0">
            <a:spAutoFit/>
          </a:bodyPr>
          <a:lstStyle/>
          <a:p>
            <a:r>
              <a:rPr lang="en-US" altLang="zh-TW" sz="1200" dirty="0">
                <a:solidFill>
                  <a:srgbClr val="FF0000"/>
                </a:solidFill>
              </a:rPr>
              <a:t>Continuous representation</a:t>
            </a:r>
            <a:endParaRPr lang="zh-TW" altLang="en-US" sz="1200" dirty="0">
              <a:solidFill>
                <a:srgbClr val="FF0000"/>
              </a:solidFill>
            </a:endParaRPr>
          </a:p>
        </p:txBody>
      </p:sp>
      <p:sp>
        <p:nvSpPr>
          <p:cNvPr id="95" name="文字方塊 94">
            <a:extLst>
              <a:ext uri="{FF2B5EF4-FFF2-40B4-BE49-F238E27FC236}">
                <a16:creationId xmlns:a16="http://schemas.microsoft.com/office/drawing/2014/main" id="{9B07CFD5-4534-1475-D6B3-C4AE984C287C}"/>
              </a:ext>
            </a:extLst>
          </p:cNvPr>
          <p:cNvSpPr txBox="1"/>
          <p:nvPr/>
        </p:nvSpPr>
        <p:spPr>
          <a:xfrm>
            <a:off x="6654721" y="5302594"/>
            <a:ext cx="1901952" cy="276999"/>
          </a:xfrm>
          <a:prstGeom prst="rect">
            <a:avLst/>
          </a:prstGeom>
          <a:noFill/>
        </p:spPr>
        <p:txBody>
          <a:bodyPr wrap="square" rtlCol="0">
            <a:spAutoFit/>
          </a:bodyPr>
          <a:lstStyle/>
          <a:p>
            <a:r>
              <a:rPr lang="en-US" altLang="zh-TW" sz="1200" dirty="0">
                <a:solidFill>
                  <a:srgbClr val="FF0000"/>
                </a:solidFill>
              </a:rPr>
              <a:t>Discrete representation</a:t>
            </a:r>
            <a:endParaRPr lang="zh-TW" altLang="en-US" sz="1200" dirty="0">
              <a:solidFill>
                <a:srgbClr val="FF0000"/>
              </a:solidFill>
            </a:endParaRPr>
          </a:p>
        </p:txBody>
      </p:sp>
      <p:sp>
        <p:nvSpPr>
          <p:cNvPr id="96" name="矩形 95">
            <a:extLst>
              <a:ext uri="{FF2B5EF4-FFF2-40B4-BE49-F238E27FC236}">
                <a16:creationId xmlns:a16="http://schemas.microsoft.com/office/drawing/2014/main" id="{70FF93E4-1E71-5D8F-26A3-BA98605799F2}"/>
              </a:ext>
            </a:extLst>
          </p:cNvPr>
          <p:cNvSpPr/>
          <p:nvPr/>
        </p:nvSpPr>
        <p:spPr>
          <a:xfrm>
            <a:off x="91439" y="3624669"/>
            <a:ext cx="9052561" cy="28687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EA88684B-7BAB-BFB0-1EF1-E903C710B65C}"/>
              </a:ext>
            </a:extLst>
          </p:cNvPr>
          <p:cNvSpPr/>
          <p:nvPr/>
        </p:nvSpPr>
        <p:spPr>
          <a:xfrm>
            <a:off x="2182619" y="768008"/>
            <a:ext cx="4056772" cy="301729"/>
          </a:xfrm>
          <a:prstGeom prst="rect">
            <a:avLst/>
          </a:prstGeom>
          <a:noFill/>
          <a:ln w="1905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文字方塊 96">
            <a:extLst>
              <a:ext uri="{FF2B5EF4-FFF2-40B4-BE49-F238E27FC236}">
                <a16:creationId xmlns:a16="http://schemas.microsoft.com/office/drawing/2014/main" id="{D2B5FAEC-0EC6-C04F-9702-34DFF342EF51}"/>
              </a:ext>
            </a:extLst>
          </p:cNvPr>
          <p:cNvSpPr txBox="1"/>
          <p:nvPr/>
        </p:nvSpPr>
        <p:spPr>
          <a:xfrm>
            <a:off x="5173584" y="486542"/>
            <a:ext cx="1304367" cy="307777"/>
          </a:xfrm>
          <a:prstGeom prst="rect">
            <a:avLst/>
          </a:prstGeom>
          <a:noFill/>
        </p:spPr>
        <p:txBody>
          <a:bodyPr wrap="square" rtlCol="0">
            <a:spAutoFit/>
          </a:bodyPr>
          <a:lstStyle/>
          <a:p>
            <a:r>
              <a:rPr lang="en-US" altLang="zh-TW" sz="1400" dirty="0">
                <a:solidFill>
                  <a:srgbClr val="00B050"/>
                </a:solidFill>
              </a:rPr>
              <a:t>Cross entropy</a:t>
            </a:r>
            <a:endParaRPr lang="zh-TW" altLang="en-US" sz="1400" dirty="0">
              <a:solidFill>
                <a:srgbClr val="00B050"/>
              </a:solidFill>
            </a:endParaRPr>
          </a:p>
        </p:txBody>
      </p:sp>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D1DFD00-01F9-794E-38E8-A6CB9D9681A8}"/>
                  </a:ext>
                </a:extLst>
              </p:cNvPr>
              <p:cNvSpPr txBox="1"/>
              <p:nvPr/>
            </p:nvSpPr>
            <p:spPr>
              <a:xfrm>
                <a:off x="6369040" y="418010"/>
                <a:ext cx="2367814" cy="553998"/>
              </a:xfrm>
              <a:prstGeom prst="rect">
                <a:avLst/>
              </a:prstGeom>
              <a:noFill/>
            </p:spPr>
            <p:txBody>
              <a:bodyPr wrap="square" rtlCol="0">
                <a:spAutoFit/>
              </a:bodyPr>
              <a:lstStyle/>
              <a:p>
                <a:r>
                  <a:rPr lang="en-US" altLang="zh-TW" sz="1000" dirty="0">
                    <a:solidFill>
                      <a:schemeClr val="accent6"/>
                    </a:solidFill>
                  </a:rPr>
                  <a:t>Wayne :</a:t>
                </a:r>
                <a:r>
                  <a:rPr lang="zh-TW" altLang="en-US" sz="1000" dirty="0">
                    <a:solidFill>
                      <a:schemeClr val="accent6"/>
                    </a:solidFill>
                  </a:rPr>
                  <a:t>為何沒用 </a:t>
                </a:r>
                <a14:m>
                  <m:oMath xmlns:m="http://schemas.openxmlformats.org/officeDocument/2006/math">
                    <m:sSub>
                      <m:sSubPr>
                        <m:ctrlPr>
                          <a:rPr lang="en-US" altLang="zh-TW" sz="1000" i="1" smtClean="0">
                            <a:solidFill>
                              <a:schemeClr val="accent6"/>
                            </a:solidFill>
                            <a:latin typeface="Cambria Math" panose="02040503050406030204" pitchFamily="18" charset="0"/>
                          </a:rPr>
                        </m:ctrlPr>
                      </m:sSubPr>
                      <m:e>
                        <m:r>
                          <a:rPr lang="en-US" altLang="zh-TW" sz="1000" b="0" i="1" smtClean="0">
                            <a:solidFill>
                              <a:schemeClr val="accent6"/>
                            </a:solidFill>
                            <a:latin typeface="Cambria Math" panose="02040503050406030204" pitchFamily="18" charset="0"/>
                            <a:ea typeface="Cambria Math" panose="02040503050406030204" pitchFamily="18" charset="0"/>
                          </a:rPr>
                          <m:t>∝</m:t>
                        </m:r>
                      </m:e>
                      <m:sub>
                        <m:r>
                          <a:rPr lang="en-US" altLang="zh-TW" sz="1000" b="0" i="1" smtClean="0">
                            <a:solidFill>
                              <a:schemeClr val="accent6"/>
                            </a:solidFill>
                            <a:latin typeface="Cambria Math" panose="02040503050406030204" pitchFamily="18" charset="0"/>
                          </a:rPr>
                          <m:t>𝑡</m:t>
                        </m:r>
                      </m:sub>
                    </m:sSub>
                    <m:r>
                      <a:rPr lang="en-US" altLang="zh-TW" sz="1000" b="0" i="1" smtClean="0">
                        <a:solidFill>
                          <a:schemeClr val="accent6"/>
                        </a:solidFill>
                        <a:latin typeface="Cambria Math" panose="02040503050406030204" pitchFamily="18" charset="0"/>
                      </a:rPr>
                      <m:t>? </m:t>
                    </m:r>
                  </m:oMath>
                </a14:m>
                <a:r>
                  <a:rPr lang="en-US" altLang="zh-TW" sz="1000" dirty="0">
                    <a:solidFill>
                      <a:schemeClr val="accent6"/>
                    </a:solidFill>
                  </a:rPr>
                  <a:t>DFL</a:t>
                </a:r>
                <a:r>
                  <a:rPr lang="zh-TW" altLang="en-US" sz="1000" dirty="0">
                    <a:solidFill>
                      <a:schemeClr val="accent6"/>
                    </a:solidFill>
                  </a:rPr>
                  <a:t>處理的是連續座標回歸，本身沒有正負樣本比例失衡問題</a:t>
                </a:r>
              </a:p>
            </p:txBody>
          </p:sp>
        </mc:Choice>
        <mc:Fallback xmlns="">
          <p:sp>
            <p:nvSpPr>
              <p:cNvPr id="98" name="文字方塊 97">
                <a:extLst>
                  <a:ext uri="{FF2B5EF4-FFF2-40B4-BE49-F238E27FC236}">
                    <a16:creationId xmlns:a16="http://schemas.microsoft.com/office/drawing/2014/main" id="{3D1DFD00-01F9-794E-38E8-A6CB9D9681A8}"/>
                  </a:ext>
                </a:extLst>
              </p:cNvPr>
              <p:cNvSpPr txBox="1">
                <a:spLocks noRot="1" noChangeAspect="1" noMove="1" noResize="1" noEditPoints="1" noAdjustHandles="1" noChangeArrowheads="1" noChangeShapeType="1" noTextEdit="1"/>
              </p:cNvSpPr>
              <p:nvPr/>
            </p:nvSpPr>
            <p:spPr>
              <a:xfrm>
                <a:off x="6369040" y="418010"/>
                <a:ext cx="2367814" cy="553998"/>
              </a:xfrm>
              <a:prstGeom prst="rect">
                <a:avLst/>
              </a:prstGeom>
              <a:blipFill>
                <a:blip r:embed="rId23"/>
                <a:stretch>
                  <a:fillRect t="-1111" b="-4444"/>
                </a:stretch>
              </a:blipFill>
            </p:spPr>
            <p:txBody>
              <a:bodyPr/>
              <a:lstStyle/>
              <a:p>
                <a:r>
                  <a:rPr lang="zh-TW" altLang="en-US">
                    <a:noFill/>
                  </a:rPr>
                  <a:t> </a:t>
                </a:r>
              </a:p>
            </p:txBody>
          </p:sp>
        </mc:Fallback>
      </mc:AlternateContent>
      <p:sp>
        <p:nvSpPr>
          <p:cNvPr id="106" name="文字方塊 105">
            <a:extLst>
              <a:ext uri="{FF2B5EF4-FFF2-40B4-BE49-F238E27FC236}">
                <a16:creationId xmlns:a16="http://schemas.microsoft.com/office/drawing/2014/main" id="{8EF6B178-2E38-6378-6C11-7BC94FB07B4C}"/>
              </a:ext>
            </a:extLst>
          </p:cNvPr>
          <p:cNvSpPr txBox="1"/>
          <p:nvPr/>
        </p:nvSpPr>
        <p:spPr>
          <a:xfrm>
            <a:off x="5966714" y="3214868"/>
            <a:ext cx="826572" cy="369332"/>
          </a:xfrm>
          <a:prstGeom prst="rect">
            <a:avLst/>
          </a:prstGeom>
          <a:noFill/>
        </p:spPr>
        <p:txBody>
          <a:bodyPr wrap="square">
            <a:spAutoFit/>
          </a:bodyPr>
          <a:lstStyle/>
          <a:p>
            <a:r>
              <a:rPr lang="en-US" altLang="zh-TW" sz="1800" dirty="0">
                <a:solidFill>
                  <a:schemeClr val="tx1"/>
                </a:solidFill>
              </a:rPr>
              <a:t>Fig. (b)</a:t>
            </a:r>
            <a:endParaRPr lang="zh-TW" altLang="en-US" dirty="0"/>
          </a:p>
        </p:txBody>
      </p:sp>
      <p:sp>
        <p:nvSpPr>
          <p:cNvPr id="107" name="文字方塊 106">
            <a:extLst>
              <a:ext uri="{FF2B5EF4-FFF2-40B4-BE49-F238E27FC236}">
                <a16:creationId xmlns:a16="http://schemas.microsoft.com/office/drawing/2014/main" id="{C05A60DC-FE87-0881-2110-AA07039F43A2}"/>
              </a:ext>
            </a:extLst>
          </p:cNvPr>
          <p:cNvSpPr txBox="1"/>
          <p:nvPr/>
        </p:nvSpPr>
        <p:spPr>
          <a:xfrm>
            <a:off x="2161222" y="3187441"/>
            <a:ext cx="826572" cy="369332"/>
          </a:xfrm>
          <a:prstGeom prst="rect">
            <a:avLst/>
          </a:prstGeom>
          <a:noFill/>
        </p:spPr>
        <p:txBody>
          <a:bodyPr wrap="square">
            <a:spAutoFit/>
          </a:bodyPr>
          <a:lstStyle/>
          <a:p>
            <a:r>
              <a:rPr lang="en-US" altLang="zh-TW" sz="1800" dirty="0">
                <a:solidFill>
                  <a:schemeClr val="tx1"/>
                </a:solidFill>
              </a:rPr>
              <a:t>Fig. (a)</a:t>
            </a:r>
            <a:endParaRPr lang="zh-TW" altLang="en-US" dirty="0"/>
          </a:p>
        </p:txBody>
      </p:sp>
      <p:grpSp>
        <p:nvGrpSpPr>
          <p:cNvPr id="108" name="群組 107">
            <a:extLst>
              <a:ext uri="{FF2B5EF4-FFF2-40B4-BE49-F238E27FC236}">
                <a16:creationId xmlns:a16="http://schemas.microsoft.com/office/drawing/2014/main" id="{73A943D6-B8F7-9427-DE65-AA8DFE2CC3D1}"/>
              </a:ext>
            </a:extLst>
          </p:cNvPr>
          <p:cNvGrpSpPr/>
          <p:nvPr/>
        </p:nvGrpSpPr>
        <p:grpSpPr>
          <a:xfrm>
            <a:off x="444960" y="2668218"/>
            <a:ext cx="595074" cy="827879"/>
            <a:chOff x="5584682" y="4772234"/>
            <a:chExt cx="383229" cy="650852"/>
          </a:xfrm>
        </p:grpSpPr>
        <p:sp>
          <p:nvSpPr>
            <p:cNvPr id="109" name="文字方塊 108">
              <a:extLst>
                <a:ext uri="{FF2B5EF4-FFF2-40B4-BE49-F238E27FC236}">
                  <a16:creationId xmlns:a16="http://schemas.microsoft.com/office/drawing/2014/main" id="{FA79A43B-6ED3-78AC-8870-CEDAFB75A1F9}"/>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10" name="群組 109">
              <a:extLst>
                <a:ext uri="{FF2B5EF4-FFF2-40B4-BE49-F238E27FC236}">
                  <a16:creationId xmlns:a16="http://schemas.microsoft.com/office/drawing/2014/main" id="{0A8EC65B-4765-E628-52B7-3B652A2EA636}"/>
                </a:ext>
              </a:extLst>
            </p:cNvPr>
            <p:cNvGrpSpPr/>
            <p:nvPr/>
          </p:nvGrpSpPr>
          <p:grpSpPr>
            <a:xfrm>
              <a:off x="5584682" y="4864607"/>
              <a:ext cx="383229" cy="558479"/>
              <a:chOff x="5584682" y="4864607"/>
              <a:chExt cx="383229" cy="558479"/>
            </a:xfrm>
          </p:grpSpPr>
          <p:sp>
            <p:nvSpPr>
              <p:cNvPr id="111" name="文字方塊 110">
                <a:extLst>
                  <a:ext uri="{FF2B5EF4-FFF2-40B4-BE49-F238E27FC236}">
                    <a16:creationId xmlns:a16="http://schemas.microsoft.com/office/drawing/2014/main" id="{AF17399E-9BEE-59FE-50A0-C3F1282B0834}"/>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13" name="文字方塊 112">
                <a:extLst>
                  <a:ext uri="{FF2B5EF4-FFF2-40B4-BE49-F238E27FC236}">
                    <a16:creationId xmlns:a16="http://schemas.microsoft.com/office/drawing/2014/main" id="{D3929AF2-04B4-A483-AA99-C64501FE2050}"/>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14" name="文字方塊 113">
                <a:extLst>
                  <a:ext uri="{FF2B5EF4-FFF2-40B4-BE49-F238E27FC236}">
                    <a16:creationId xmlns:a16="http://schemas.microsoft.com/office/drawing/2014/main" id="{C2F97E6B-25B5-A524-3C60-C3B67951A33E}"/>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p:grpSp>
        <p:nvGrpSpPr>
          <p:cNvPr id="115" name="群組 114">
            <a:extLst>
              <a:ext uri="{FF2B5EF4-FFF2-40B4-BE49-F238E27FC236}">
                <a16:creationId xmlns:a16="http://schemas.microsoft.com/office/drawing/2014/main" id="{3D280B77-A5BA-E9BB-F2D7-E3FB779385AF}"/>
              </a:ext>
            </a:extLst>
          </p:cNvPr>
          <p:cNvGrpSpPr/>
          <p:nvPr/>
        </p:nvGrpSpPr>
        <p:grpSpPr>
          <a:xfrm>
            <a:off x="6901853" y="3582137"/>
            <a:ext cx="595074" cy="827879"/>
            <a:chOff x="5584682" y="4772234"/>
            <a:chExt cx="383229" cy="650852"/>
          </a:xfrm>
        </p:grpSpPr>
        <p:sp>
          <p:nvSpPr>
            <p:cNvPr id="116" name="文字方塊 115">
              <a:extLst>
                <a:ext uri="{FF2B5EF4-FFF2-40B4-BE49-F238E27FC236}">
                  <a16:creationId xmlns:a16="http://schemas.microsoft.com/office/drawing/2014/main" id="{CD76DAB5-266D-08AA-788C-A021C03F27F0}"/>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17" name="群組 116">
              <a:extLst>
                <a:ext uri="{FF2B5EF4-FFF2-40B4-BE49-F238E27FC236}">
                  <a16:creationId xmlns:a16="http://schemas.microsoft.com/office/drawing/2014/main" id="{8F4F6C70-190C-9E25-3725-3FF3B6A7ACF0}"/>
                </a:ext>
              </a:extLst>
            </p:cNvPr>
            <p:cNvGrpSpPr/>
            <p:nvPr/>
          </p:nvGrpSpPr>
          <p:grpSpPr>
            <a:xfrm>
              <a:off x="5584682" y="4864607"/>
              <a:ext cx="383229" cy="558479"/>
              <a:chOff x="5584682" y="4864607"/>
              <a:chExt cx="383229" cy="558479"/>
            </a:xfrm>
          </p:grpSpPr>
          <p:sp>
            <p:nvSpPr>
              <p:cNvPr id="118" name="文字方塊 117">
                <a:extLst>
                  <a:ext uri="{FF2B5EF4-FFF2-40B4-BE49-F238E27FC236}">
                    <a16:creationId xmlns:a16="http://schemas.microsoft.com/office/drawing/2014/main" id="{D3120974-8A3C-E499-69AE-7A98117C8505}"/>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19" name="文字方塊 118">
                <a:extLst>
                  <a:ext uri="{FF2B5EF4-FFF2-40B4-BE49-F238E27FC236}">
                    <a16:creationId xmlns:a16="http://schemas.microsoft.com/office/drawing/2014/main" id="{A694249E-B57D-F099-05EA-C2AADF174AD7}"/>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20" name="文字方塊 119">
                <a:extLst>
                  <a:ext uri="{FF2B5EF4-FFF2-40B4-BE49-F238E27FC236}">
                    <a16:creationId xmlns:a16="http://schemas.microsoft.com/office/drawing/2014/main" id="{0224490B-1A26-6E80-6242-05830984C3EE}"/>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p:grpSp>
        <p:nvGrpSpPr>
          <p:cNvPr id="121" name="群組 120">
            <a:extLst>
              <a:ext uri="{FF2B5EF4-FFF2-40B4-BE49-F238E27FC236}">
                <a16:creationId xmlns:a16="http://schemas.microsoft.com/office/drawing/2014/main" id="{35F80743-84BB-76CE-A133-D8EFB49F9501}"/>
              </a:ext>
            </a:extLst>
          </p:cNvPr>
          <p:cNvGrpSpPr/>
          <p:nvPr/>
        </p:nvGrpSpPr>
        <p:grpSpPr>
          <a:xfrm>
            <a:off x="6876835" y="4542524"/>
            <a:ext cx="595074" cy="827879"/>
            <a:chOff x="5584682" y="4772234"/>
            <a:chExt cx="383229" cy="650852"/>
          </a:xfrm>
        </p:grpSpPr>
        <p:sp>
          <p:nvSpPr>
            <p:cNvPr id="122" name="文字方塊 121">
              <a:extLst>
                <a:ext uri="{FF2B5EF4-FFF2-40B4-BE49-F238E27FC236}">
                  <a16:creationId xmlns:a16="http://schemas.microsoft.com/office/drawing/2014/main" id="{878BA2E4-848D-49F4-0F01-257E39DEA30B}"/>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23" name="群組 122">
              <a:extLst>
                <a:ext uri="{FF2B5EF4-FFF2-40B4-BE49-F238E27FC236}">
                  <a16:creationId xmlns:a16="http://schemas.microsoft.com/office/drawing/2014/main" id="{401FF1C2-B736-98A4-07F4-E484E95F4511}"/>
                </a:ext>
              </a:extLst>
            </p:cNvPr>
            <p:cNvGrpSpPr/>
            <p:nvPr/>
          </p:nvGrpSpPr>
          <p:grpSpPr>
            <a:xfrm>
              <a:off x="5584682" y="4864607"/>
              <a:ext cx="383229" cy="558479"/>
              <a:chOff x="5584682" y="4864607"/>
              <a:chExt cx="383229" cy="558479"/>
            </a:xfrm>
          </p:grpSpPr>
          <p:sp>
            <p:nvSpPr>
              <p:cNvPr id="124" name="文字方塊 123">
                <a:extLst>
                  <a:ext uri="{FF2B5EF4-FFF2-40B4-BE49-F238E27FC236}">
                    <a16:creationId xmlns:a16="http://schemas.microsoft.com/office/drawing/2014/main" id="{27159437-240C-A0B7-3F72-74FCC2976BD6}"/>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25" name="文字方塊 124">
                <a:extLst>
                  <a:ext uri="{FF2B5EF4-FFF2-40B4-BE49-F238E27FC236}">
                    <a16:creationId xmlns:a16="http://schemas.microsoft.com/office/drawing/2014/main" id="{45077239-DEC2-0BA9-B0F0-8D884103C19F}"/>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26" name="文字方塊 125">
                <a:extLst>
                  <a:ext uri="{FF2B5EF4-FFF2-40B4-BE49-F238E27FC236}">
                    <a16:creationId xmlns:a16="http://schemas.microsoft.com/office/drawing/2014/main" id="{742D8D07-44AF-5F00-DDAA-B39231C60CB0}"/>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p:grpSp>
        <p:nvGrpSpPr>
          <p:cNvPr id="127" name="群組 126">
            <a:extLst>
              <a:ext uri="{FF2B5EF4-FFF2-40B4-BE49-F238E27FC236}">
                <a16:creationId xmlns:a16="http://schemas.microsoft.com/office/drawing/2014/main" id="{5855829F-63F9-33F0-4CBB-76D289E2E262}"/>
              </a:ext>
            </a:extLst>
          </p:cNvPr>
          <p:cNvGrpSpPr/>
          <p:nvPr/>
        </p:nvGrpSpPr>
        <p:grpSpPr>
          <a:xfrm>
            <a:off x="6906795" y="5579593"/>
            <a:ext cx="595074" cy="827879"/>
            <a:chOff x="5584682" y="4772234"/>
            <a:chExt cx="383229" cy="650852"/>
          </a:xfrm>
        </p:grpSpPr>
        <p:sp>
          <p:nvSpPr>
            <p:cNvPr id="160" name="文字方塊 159">
              <a:extLst>
                <a:ext uri="{FF2B5EF4-FFF2-40B4-BE49-F238E27FC236}">
                  <a16:creationId xmlns:a16="http://schemas.microsoft.com/office/drawing/2014/main" id="{07AAA91E-6D9F-BC55-D7C2-0291C6EBCF9D}"/>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61" name="群組 160">
              <a:extLst>
                <a:ext uri="{FF2B5EF4-FFF2-40B4-BE49-F238E27FC236}">
                  <a16:creationId xmlns:a16="http://schemas.microsoft.com/office/drawing/2014/main" id="{DA975209-DBED-6E09-3A57-C88CDBD233F3}"/>
                </a:ext>
              </a:extLst>
            </p:cNvPr>
            <p:cNvGrpSpPr/>
            <p:nvPr/>
          </p:nvGrpSpPr>
          <p:grpSpPr>
            <a:xfrm>
              <a:off x="5584682" y="4864607"/>
              <a:ext cx="383229" cy="558479"/>
              <a:chOff x="5584682" y="4864607"/>
              <a:chExt cx="383229" cy="558479"/>
            </a:xfrm>
          </p:grpSpPr>
          <p:sp>
            <p:nvSpPr>
              <p:cNvPr id="162" name="文字方塊 161">
                <a:extLst>
                  <a:ext uri="{FF2B5EF4-FFF2-40B4-BE49-F238E27FC236}">
                    <a16:creationId xmlns:a16="http://schemas.microsoft.com/office/drawing/2014/main" id="{6CCD400C-B431-15D5-FCD0-370692A19E47}"/>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63" name="文字方塊 162">
                <a:extLst>
                  <a:ext uri="{FF2B5EF4-FFF2-40B4-BE49-F238E27FC236}">
                    <a16:creationId xmlns:a16="http://schemas.microsoft.com/office/drawing/2014/main" id="{F0C6AE6D-1CE9-8209-D8D9-F6E997B3C175}"/>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64" name="文字方塊 163">
                <a:extLst>
                  <a:ext uri="{FF2B5EF4-FFF2-40B4-BE49-F238E27FC236}">
                    <a16:creationId xmlns:a16="http://schemas.microsoft.com/office/drawing/2014/main" id="{0628F342-D5BC-891B-18B8-73918EAE8595}"/>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6F0E30D2-B770-3640-0E4E-BA6D83E14001}"/>
                  </a:ext>
                </a:extLst>
              </p:cNvPr>
              <p:cNvSpPr txBox="1"/>
              <p:nvPr/>
            </p:nvSpPr>
            <p:spPr>
              <a:xfrm>
                <a:off x="5322729" y="2411251"/>
                <a:ext cx="4776950" cy="970715"/>
              </a:xfrm>
              <a:prstGeom prst="rect">
                <a:avLst/>
              </a:prstGeom>
              <a:noFill/>
            </p:spPr>
            <p:txBody>
              <a:bodyPr wrap="square">
                <a:spAutoFit/>
              </a:bodyPr>
              <a:lstStyle/>
              <a:p>
                <a:pPr marL="541338" indent="-274638">
                  <a:buFont typeface="+mj-lt"/>
                  <a:buAutoNum type="arabicParenR"/>
                  <a:tabLst>
                    <a:tab pos="271463" algn="l"/>
                  </a:tabLst>
                </a:pPr>
                <a:r>
                  <a:rPr lang="en-US" altLang="zh-TW" sz="1800" b="1" dirty="0"/>
                  <a:t>Coordinate Map </a:t>
                </a:r>
                <a:r>
                  <a:rPr lang="en-US" altLang="zh-TW" sz="1800" b="1" i="1" dirty="0"/>
                  <a:t>O’</a:t>
                </a:r>
                <a:r>
                  <a:rPr lang="en-US" altLang="zh-TW" sz="1800" b="1" dirty="0"/>
                  <a:t>={</a:t>
                </a:r>
                <a14:m>
                  <m:oMath xmlns:m="http://schemas.openxmlformats.org/officeDocument/2006/math">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𝒐</m:t>
                        </m:r>
                        <m:r>
                          <a:rPr lang="en-US" altLang="zh-TW" sz="1800" b="1" i="1">
                            <a:latin typeface="Cambria Math" panose="02040503050406030204" pitchFamily="18" charset="0"/>
                          </a:rPr>
                          <m:t>′</m:t>
                        </m:r>
                      </m:e>
                      <m:sub>
                        <m:r>
                          <a:rPr lang="en-US" altLang="zh-TW" sz="1800" b="1" i="1">
                            <a:latin typeface="Cambria Math" panose="02040503050406030204" pitchFamily="18" charset="0"/>
                          </a:rPr>
                          <m:t>𝒙</m:t>
                        </m:r>
                        <m:r>
                          <a:rPr lang="en-US" altLang="zh-TW" sz="1800" b="1" i="1">
                            <a:latin typeface="Cambria Math" panose="02040503050406030204" pitchFamily="18" charset="0"/>
                          </a:rPr>
                          <m:t>,</m:t>
                        </m:r>
                        <m:r>
                          <a:rPr lang="en-US" altLang="zh-TW" sz="1800" b="1" i="1">
                            <a:latin typeface="Cambria Math" panose="02040503050406030204" pitchFamily="18" charset="0"/>
                          </a:rPr>
                          <m:t>𝒚</m:t>
                        </m:r>
                      </m:sub>
                    </m:sSub>
                  </m:oMath>
                </a14:m>
                <a:r>
                  <a:rPr lang="en-US" altLang="zh-TW" sz="1800" b="1" dirty="0"/>
                  <a:t>}:</a:t>
                </a:r>
                <a:r>
                  <a:rPr lang="en-US" altLang="zh-TW" sz="1800" dirty="0"/>
                  <a:t> </a:t>
                </a:r>
                <a14:m>
                  <m:oMath xmlns:m="http://schemas.openxmlformats.org/officeDocument/2006/math">
                    <m:sSub>
                      <m:sSubPr>
                        <m:ctrlPr>
                          <a:rPr lang="en-US" altLang="zh-TW" sz="1800" i="1">
                            <a:latin typeface="Cambria Math" panose="02040503050406030204" pitchFamily="18" charset="0"/>
                          </a:rPr>
                        </m:ctrlPr>
                      </m:sSubPr>
                      <m:e>
                        <m:r>
                          <m:rPr>
                            <m:sty m:val="p"/>
                          </m:rPr>
                          <a:rPr lang="en-US" altLang="zh-TW" sz="1800" b="0" i="0" smtClean="0">
                            <a:latin typeface="Cambria Math" panose="02040503050406030204" pitchFamily="18" charset="0"/>
                          </a:rPr>
                          <m:t>o</m:t>
                        </m:r>
                        <m:r>
                          <a:rPr lang="en-US" altLang="zh-TW" sz="1800" b="0" i="0" smtClean="0">
                            <a:latin typeface="Cambria Math" panose="02040503050406030204" pitchFamily="18" charset="0"/>
                          </a:rPr>
                          <m:t>′</m:t>
                        </m:r>
                      </m:e>
                      <m:sub>
                        <m:r>
                          <a:rPr lang="en-US" altLang="zh-TW" sz="1800">
                            <a:latin typeface="Cambria Math" panose="02040503050406030204" pitchFamily="18" charset="0"/>
                          </a:rPr>
                          <m:t>𝑥</m:t>
                        </m:r>
                        <m:r>
                          <a:rPr lang="en-US" altLang="zh-TW" sz="1800">
                            <a:latin typeface="Cambria Math" panose="02040503050406030204" pitchFamily="18" charset="0"/>
                          </a:rPr>
                          <m:t>,</m:t>
                        </m:r>
                        <m:r>
                          <a:rPr lang="en-US" altLang="zh-TW" sz="1800">
                            <a:latin typeface="Cambria Math" panose="02040503050406030204" pitchFamily="18" charset="0"/>
                          </a:rPr>
                          <m:t>𝑦</m:t>
                        </m:r>
                      </m:sub>
                    </m:sSub>
                  </m:oMath>
                </a14:m>
                <a:r>
                  <a:rPr lang="en-US" altLang="zh-TW" sz="1800" dirty="0"/>
                  <a:t> includes four elements (</a:t>
                </a:r>
                <a14:m>
                  <m:oMath xmlns:m="http://schemas.openxmlformats.org/officeDocument/2006/math">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𝑙</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m:t>
                    </m:r>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𝑡</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m:t>
                    </m:r>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𝑟</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m:t>
                    </m:r>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𝑏</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 </m:t>
                    </m:r>
                  </m:oMath>
                </a14:m>
                <a:r>
                  <a:rPr lang="en-US" altLang="zh-TW" sz="1800" dirty="0"/>
                  <a:t>)</a:t>
                </a:r>
              </a:p>
            </p:txBody>
          </p:sp>
        </mc:Choice>
        <mc:Fallback xmlns="">
          <p:sp>
            <p:nvSpPr>
              <p:cNvPr id="13" name="文字方塊 12">
                <a:extLst>
                  <a:ext uri="{FF2B5EF4-FFF2-40B4-BE49-F238E27FC236}">
                    <a16:creationId xmlns:a16="http://schemas.microsoft.com/office/drawing/2014/main" id="{6F0E30D2-B770-3640-0E4E-BA6D83E14001}"/>
                  </a:ext>
                </a:extLst>
              </p:cNvPr>
              <p:cNvSpPr txBox="1">
                <a:spLocks noRot="1" noChangeAspect="1" noMove="1" noResize="1" noEditPoints="1" noAdjustHandles="1" noChangeArrowheads="1" noChangeShapeType="1" noTextEdit="1"/>
              </p:cNvSpPr>
              <p:nvPr/>
            </p:nvSpPr>
            <p:spPr>
              <a:xfrm>
                <a:off x="5322729" y="2411251"/>
                <a:ext cx="4776950" cy="970715"/>
              </a:xfrm>
              <a:prstGeom prst="rect">
                <a:avLst/>
              </a:prstGeom>
              <a:blipFill>
                <a:blip r:embed="rId24"/>
                <a:stretch>
                  <a:fillRect t="-3145" b="-8176"/>
                </a:stretch>
              </a:blipFill>
            </p:spPr>
            <p:txBody>
              <a:bodyPr/>
              <a:lstStyle/>
              <a:p>
                <a:r>
                  <a:rPr lang="zh-TW" altLang="en-US">
                    <a:noFill/>
                  </a:rPr>
                  <a:t> </a:t>
                </a:r>
              </a:p>
            </p:txBody>
          </p:sp>
        </mc:Fallback>
      </mc:AlternateContent>
      <p:sp>
        <p:nvSpPr>
          <p:cNvPr id="23" name="箭號: 向右 22">
            <a:extLst>
              <a:ext uri="{FF2B5EF4-FFF2-40B4-BE49-F238E27FC236}">
                <a16:creationId xmlns:a16="http://schemas.microsoft.com/office/drawing/2014/main" id="{A03BCCDF-8BF4-CE80-6C7E-FB8BA54D9924}"/>
              </a:ext>
            </a:extLst>
          </p:cNvPr>
          <p:cNvSpPr/>
          <p:nvPr/>
        </p:nvSpPr>
        <p:spPr>
          <a:xfrm>
            <a:off x="390985" y="2148969"/>
            <a:ext cx="205169" cy="26580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03D37B76-3323-8E01-9EF4-DB3BEFC495D8}"/>
              </a:ext>
            </a:extLst>
          </p:cNvPr>
          <p:cNvSpPr txBox="1"/>
          <p:nvPr/>
        </p:nvSpPr>
        <p:spPr>
          <a:xfrm>
            <a:off x="-59973" y="1912100"/>
            <a:ext cx="932040" cy="246221"/>
          </a:xfrm>
          <a:prstGeom prst="rect">
            <a:avLst/>
          </a:prstGeom>
          <a:noFill/>
        </p:spPr>
        <p:txBody>
          <a:bodyPr wrap="square" rtlCol="0">
            <a:spAutoFit/>
          </a:bodyPr>
          <a:lstStyle/>
          <a:p>
            <a:r>
              <a:rPr lang="en-US" altLang="zh-TW" sz="1000" dirty="0">
                <a:solidFill>
                  <a:srgbClr val="00B0F0"/>
                </a:solidFill>
              </a:rPr>
              <a:t>interpolation</a:t>
            </a:r>
            <a:endParaRPr lang="zh-TW" altLang="en-US" sz="1000" dirty="0">
              <a:solidFill>
                <a:srgbClr val="00B0F0"/>
              </a:solidFill>
            </a:endParaRPr>
          </a:p>
        </p:txBody>
      </p:sp>
      <p:sp>
        <p:nvSpPr>
          <p:cNvPr id="6" name="文字方塊 5">
            <a:extLst>
              <a:ext uri="{FF2B5EF4-FFF2-40B4-BE49-F238E27FC236}">
                <a16:creationId xmlns:a16="http://schemas.microsoft.com/office/drawing/2014/main" id="{9B300759-9B54-CF99-A43A-27C70B54A5BB}"/>
              </a:ext>
            </a:extLst>
          </p:cNvPr>
          <p:cNvSpPr txBox="1"/>
          <p:nvPr/>
        </p:nvSpPr>
        <p:spPr>
          <a:xfrm>
            <a:off x="2595873" y="4639223"/>
            <a:ext cx="2997643" cy="430887"/>
          </a:xfrm>
          <a:prstGeom prst="rect">
            <a:avLst/>
          </a:prstGeom>
          <a:noFill/>
        </p:spPr>
        <p:txBody>
          <a:bodyPr wrap="square" rtlCol="0">
            <a:spAutoFit/>
          </a:bodyPr>
          <a:lstStyle/>
          <a:p>
            <a:r>
              <a:rPr lang="zh-TW" altLang="en-US" sz="1100" dirty="0">
                <a:solidFill>
                  <a:srgbClr val="00B0F0"/>
                </a:solidFill>
              </a:rPr>
              <a:t>蕭</a:t>
            </a:r>
            <a:r>
              <a:rPr lang="en-US" altLang="zh-TW" sz="1100" dirty="0">
                <a:solidFill>
                  <a:srgbClr val="00B0F0"/>
                </a:solidFill>
              </a:rPr>
              <a:t>:</a:t>
            </a:r>
            <a:r>
              <a:rPr lang="zh-TW" altLang="en-US" sz="1100" dirty="0">
                <a:solidFill>
                  <a:srgbClr val="00B0F0"/>
                </a:solidFill>
              </a:rPr>
              <a:t> 希望預測出的分布所計算的期望值與</a:t>
            </a:r>
            <a:r>
              <a:rPr lang="en-US" altLang="zh-TW" sz="1100" dirty="0">
                <a:solidFill>
                  <a:srgbClr val="00B0F0"/>
                </a:solidFill>
              </a:rPr>
              <a:t>GT</a:t>
            </a:r>
            <a:r>
              <a:rPr lang="zh-TW" altLang="en-US" sz="1100" dirty="0">
                <a:solidFill>
                  <a:srgbClr val="00B0F0"/>
                </a:solidFill>
              </a:rPr>
              <a:t>相同，得到預測結果</a:t>
            </a:r>
          </a:p>
        </p:txBody>
      </p:sp>
      <p:sp>
        <p:nvSpPr>
          <p:cNvPr id="7" name="文字方塊 6">
            <a:extLst>
              <a:ext uri="{FF2B5EF4-FFF2-40B4-BE49-F238E27FC236}">
                <a16:creationId xmlns:a16="http://schemas.microsoft.com/office/drawing/2014/main" id="{51CD5E99-FA74-A6D6-AC6C-7E90C3770B26}"/>
              </a:ext>
            </a:extLst>
          </p:cNvPr>
          <p:cNvSpPr txBox="1"/>
          <p:nvPr/>
        </p:nvSpPr>
        <p:spPr>
          <a:xfrm>
            <a:off x="7491677" y="4408078"/>
            <a:ext cx="1954936" cy="261610"/>
          </a:xfrm>
          <a:prstGeom prst="rect">
            <a:avLst/>
          </a:prstGeom>
          <a:noFill/>
        </p:spPr>
        <p:txBody>
          <a:bodyPr wrap="square" rtlCol="0">
            <a:spAutoFit/>
          </a:bodyPr>
          <a:lstStyle/>
          <a:p>
            <a:r>
              <a:rPr lang="zh-TW" altLang="en-US" sz="1100" dirty="0">
                <a:solidFill>
                  <a:srgbClr val="00B0F0"/>
                </a:solidFill>
              </a:rPr>
              <a:t>蕭</a:t>
            </a:r>
            <a:r>
              <a:rPr lang="en-US" altLang="zh-TW" sz="1100" dirty="0">
                <a:solidFill>
                  <a:srgbClr val="00B0F0"/>
                </a:solidFill>
              </a:rPr>
              <a:t>:</a:t>
            </a:r>
            <a:r>
              <a:rPr lang="zh-TW" altLang="en-US" sz="1100" dirty="0">
                <a:solidFill>
                  <a:srgbClr val="00B0F0"/>
                </a:solidFill>
              </a:rPr>
              <a:t> 模型無法處理</a:t>
            </a:r>
            <a:r>
              <a:rPr lang="en-US" altLang="zh-TW" sz="1100" dirty="0">
                <a:solidFill>
                  <a:srgbClr val="00B0F0"/>
                </a:solidFill>
              </a:rPr>
              <a:t>continue</a:t>
            </a:r>
            <a:endParaRPr lang="zh-TW" altLang="en-US" sz="1100" dirty="0">
              <a:solidFill>
                <a:srgbClr val="00B0F0"/>
              </a:solidFill>
            </a:endParaRPr>
          </a:p>
        </p:txBody>
      </p:sp>
      <p:sp>
        <p:nvSpPr>
          <p:cNvPr id="12" name="文字方塊 11">
            <a:extLst>
              <a:ext uri="{FF2B5EF4-FFF2-40B4-BE49-F238E27FC236}">
                <a16:creationId xmlns:a16="http://schemas.microsoft.com/office/drawing/2014/main" id="{FCEC9FB2-6103-241F-E697-1942B234AF08}"/>
              </a:ext>
            </a:extLst>
          </p:cNvPr>
          <p:cNvSpPr txBox="1"/>
          <p:nvPr/>
        </p:nvSpPr>
        <p:spPr>
          <a:xfrm>
            <a:off x="7296634" y="1974400"/>
            <a:ext cx="658854" cy="215444"/>
          </a:xfrm>
          <a:prstGeom prst="rect">
            <a:avLst/>
          </a:prstGeom>
          <a:noFill/>
        </p:spPr>
        <p:txBody>
          <a:bodyPr wrap="square" rtlCol="0">
            <a:spAutoFit/>
          </a:bodyPr>
          <a:lstStyle/>
          <a:p>
            <a:r>
              <a:rPr lang="en-US" altLang="zh-TW" sz="800" dirty="0"/>
              <a:t>P(</a:t>
            </a:r>
            <a:r>
              <a:rPr lang="en-US" altLang="zh-TW" sz="800" dirty="0" err="1"/>
              <a:t>y_i</a:t>
            </a:r>
            <a:r>
              <a:rPr lang="en-US" altLang="zh-TW" sz="800" dirty="0"/>
              <a:t>) 0.4</a:t>
            </a:r>
            <a:endParaRPr lang="zh-TW" altLang="en-US" sz="800" dirty="0"/>
          </a:p>
        </p:txBody>
      </p:sp>
      <p:sp>
        <p:nvSpPr>
          <p:cNvPr id="25" name="文字方塊 24">
            <a:extLst>
              <a:ext uri="{FF2B5EF4-FFF2-40B4-BE49-F238E27FC236}">
                <a16:creationId xmlns:a16="http://schemas.microsoft.com/office/drawing/2014/main" id="{267694F0-BF64-35F0-D686-A26D633C76EE}"/>
              </a:ext>
            </a:extLst>
          </p:cNvPr>
          <p:cNvSpPr txBox="1"/>
          <p:nvPr/>
        </p:nvSpPr>
        <p:spPr>
          <a:xfrm>
            <a:off x="8137614" y="1986467"/>
            <a:ext cx="917958" cy="215444"/>
          </a:xfrm>
          <a:prstGeom prst="rect">
            <a:avLst/>
          </a:prstGeom>
          <a:noFill/>
        </p:spPr>
        <p:txBody>
          <a:bodyPr wrap="square" rtlCol="0">
            <a:spAutoFit/>
          </a:bodyPr>
          <a:lstStyle/>
          <a:p>
            <a:r>
              <a:rPr lang="en-US" altLang="zh-TW" sz="800" dirty="0"/>
              <a:t>P(y_i+1) 0.6</a:t>
            </a:r>
            <a:endParaRPr lang="zh-TW" altLang="en-US" sz="800" dirty="0"/>
          </a:p>
        </p:txBody>
      </p:sp>
      <p:sp>
        <p:nvSpPr>
          <p:cNvPr id="2" name="文字方塊 1">
            <a:extLst>
              <a:ext uri="{FF2B5EF4-FFF2-40B4-BE49-F238E27FC236}">
                <a16:creationId xmlns:a16="http://schemas.microsoft.com/office/drawing/2014/main" id="{99C0782C-6B61-0541-C19B-D8C3B6E1634F}"/>
              </a:ext>
            </a:extLst>
          </p:cNvPr>
          <p:cNvSpPr txBox="1"/>
          <p:nvPr/>
        </p:nvSpPr>
        <p:spPr>
          <a:xfrm>
            <a:off x="7766209" y="3417008"/>
            <a:ext cx="780788" cy="246221"/>
          </a:xfrm>
          <a:prstGeom prst="rect">
            <a:avLst/>
          </a:prstGeom>
          <a:noFill/>
        </p:spPr>
        <p:txBody>
          <a:bodyPr wrap="square" rtlCol="0">
            <a:spAutoFit/>
          </a:bodyPr>
          <a:lstStyle/>
          <a:p>
            <a:r>
              <a:rPr lang="en-US" altLang="zh-TW" sz="1000" dirty="0"/>
              <a:t>impulse</a:t>
            </a:r>
            <a:endParaRPr lang="zh-TW" altLang="en-US" sz="1000" dirty="0"/>
          </a:p>
        </p:txBody>
      </p:sp>
      <p:sp>
        <p:nvSpPr>
          <p:cNvPr id="3" name="文字方塊 2">
            <a:extLst>
              <a:ext uri="{FF2B5EF4-FFF2-40B4-BE49-F238E27FC236}">
                <a16:creationId xmlns:a16="http://schemas.microsoft.com/office/drawing/2014/main" id="{C8D250D1-1D87-3061-3F10-8824EE89E35D}"/>
              </a:ext>
            </a:extLst>
          </p:cNvPr>
          <p:cNvSpPr txBox="1"/>
          <p:nvPr/>
        </p:nvSpPr>
        <p:spPr>
          <a:xfrm>
            <a:off x="5241153" y="3437615"/>
            <a:ext cx="960558" cy="338554"/>
          </a:xfrm>
          <a:prstGeom prst="rect">
            <a:avLst/>
          </a:prstGeom>
          <a:noFill/>
        </p:spPr>
        <p:txBody>
          <a:bodyPr wrap="square" rtlCol="0">
            <a:spAutoFit/>
          </a:bodyPr>
          <a:lstStyle/>
          <a:p>
            <a:r>
              <a:rPr lang="en-US" altLang="zh-TW" sz="800" dirty="0"/>
              <a:t>Need normal distribution</a:t>
            </a:r>
            <a:endParaRPr lang="zh-TW" altLang="en-US" sz="800" dirty="0"/>
          </a:p>
        </p:txBody>
      </p:sp>
      <p:sp>
        <p:nvSpPr>
          <p:cNvPr id="4" name="矩形: 圓角 3">
            <a:extLst>
              <a:ext uri="{FF2B5EF4-FFF2-40B4-BE49-F238E27FC236}">
                <a16:creationId xmlns:a16="http://schemas.microsoft.com/office/drawing/2014/main" id="{166E35EE-B2F9-4DA8-2562-11FDC8DAF7DD}"/>
              </a:ext>
            </a:extLst>
          </p:cNvPr>
          <p:cNvSpPr/>
          <p:nvPr/>
        </p:nvSpPr>
        <p:spPr>
          <a:xfrm>
            <a:off x="599552" y="696612"/>
            <a:ext cx="5693021" cy="396894"/>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9B386C22-71EC-6979-8C90-3962BA05144B}"/>
              </a:ext>
            </a:extLst>
          </p:cNvPr>
          <p:cNvSpPr txBox="1"/>
          <p:nvPr/>
        </p:nvSpPr>
        <p:spPr>
          <a:xfrm>
            <a:off x="4576665" y="3032449"/>
            <a:ext cx="914400" cy="914400"/>
          </a:xfrm>
          <a:prstGeom prst="rect">
            <a:avLst/>
          </a:prstGeom>
          <a:noFill/>
        </p:spPr>
        <p:txBody>
          <a:bodyPr wrap="square" rtlCol="0">
            <a:spAutoFit/>
          </a:bodyPr>
          <a:lstStyle/>
          <a:p>
            <a:endParaRPr lang="zh-TW" altLang="en-US" dirty="0"/>
          </a:p>
        </p:txBody>
      </p:sp>
      <p:sp>
        <p:nvSpPr>
          <p:cNvPr id="27" name="文字方塊 26">
            <a:extLst>
              <a:ext uri="{FF2B5EF4-FFF2-40B4-BE49-F238E27FC236}">
                <a16:creationId xmlns:a16="http://schemas.microsoft.com/office/drawing/2014/main" id="{DF65C72F-916D-146C-C9D6-1C464AE29162}"/>
              </a:ext>
            </a:extLst>
          </p:cNvPr>
          <p:cNvSpPr txBox="1"/>
          <p:nvPr/>
        </p:nvSpPr>
        <p:spPr>
          <a:xfrm>
            <a:off x="4100150" y="3902161"/>
            <a:ext cx="2703272" cy="769441"/>
          </a:xfrm>
          <a:prstGeom prst="rect">
            <a:avLst/>
          </a:prstGeom>
          <a:noFill/>
        </p:spPr>
        <p:txBody>
          <a:bodyPr wrap="square" rtlCol="0">
            <a:spAutoFit/>
          </a:bodyPr>
          <a:lstStyle/>
          <a:p>
            <a:r>
              <a:rPr lang="en-US" altLang="zh-TW" sz="1100" dirty="0">
                <a:solidFill>
                  <a:schemeClr val="accent6"/>
                </a:solidFill>
              </a:rPr>
              <a:t>Wayne : Distribution Focal Loss </a:t>
            </a:r>
            <a:r>
              <a:rPr lang="zh-TW" altLang="en-US" sz="1100" dirty="0">
                <a:solidFill>
                  <a:schemeClr val="accent6"/>
                </a:solidFill>
              </a:rPr>
              <a:t>預測一個分布，再透過期望值得到座標。模型對邊界框的預測會 </a:t>
            </a:r>
            <a:r>
              <a:rPr lang="zh-TW" altLang="en-US" sz="1100" b="1" dirty="0">
                <a:solidFill>
                  <a:schemeClr val="accent6"/>
                </a:solidFill>
              </a:rPr>
              <a:t>更準確、更穩健</a:t>
            </a:r>
            <a:r>
              <a:rPr lang="zh-TW" altLang="en-US" sz="1100" dirty="0">
                <a:solidFill>
                  <a:schemeClr val="accent6"/>
                </a:solidFill>
              </a:rPr>
              <a:t>，而且能表達不確定性</a:t>
            </a:r>
          </a:p>
        </p:txBody>
      </p:sp>
    </p:spTree>
    <p:extLst>
      <p:ext uri="{BB962C8B-B14F-4D97-AF65-F5344CB8AC3E}">
        <p14:creationId xmlns:p14="http://schemas.microsoft.com/office/powerpoint/2010/main" val="76931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3988-7D16-06A4-1D64-5D63ECE90B96}"/>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CC61B4B3-1672-EF12-23F2-C8F5505FEE7E}"/>
              </a:ext>
            </a:extLst>
          </p:cNvPr>
          <p:cNvGrpSpPr/>
          <p:nvPr/>
        </p:nvGrpSpPr>
        <p:grpSpPr>
          <a:xfrm>
            <a:off x="4323289" y="-92713"/>
            <a:ext cx="4752373" cy="1262575"/>
            <a:chOff x="3822966" y="-52906"/>
            <a:chExt cx="4438323" cy="1666223"/>
          </a:xfrm>
        </p:grpSpPr>
        <p:pic>
          <p:nvPicPr>
            <p:cNvPr id="115" name="圖片 114">
              <a:extLst>
                <a:ext uri="{FF2B5EF4-FFF2-40B4-BE49-F238E27FC236}">
                  <a16:creationId xmlns:a16="http://schemas.microsoft.com/office/drawing/2014/main" id="{F465C443-40BB-C66E-4D0F-A051DC046382}"/>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50BB24D5-743F-5BC1-8350-80CFF3E9D82E}"/>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a:extLst>
                <a:ext uri="{FF2B5EF4-FFF2-40B4-BE49-F238E27FC236}">
                  <a16:creationId xmlns:a16="http://schemas.microsoft.com/office/drawing/2014/main" id="{3DD6A410-7B44-F1BC-95A9-1ED8F9FF02C4}"/>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a:extLst>
                <a:ext uri="{FF2B5EF4-FFF2-40B4-BE49-F238E27FC236}">
                  <a16:creationId xmlns:a16="http://schemas.microsoft.com/office/drawing/2014/main" id="{10DC7C7D-E6C3-F513-DB38-378843702221}"/>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文字方塊 290">
              <a:extLst>
                <a:ext uri="{FF2B5EF4-FFF2-40B4-BE49-F238E27FC236}">
                  <a16:creationId xmlns:a16="http://schemas.microsoft.com/office/drawing/2014/main" id="{6C54C56A-F707-B30A-B356-BE7BA2494A19}"/>
                </a:ext>
              </a:extLst>
            </p:cNvPr>
            <p:cNvSpPr txBox="1"/>
            <p:nvPr/>
          </p:nvSpPr>
          <p:spPr>
            <a:xfrm>
              <a:off x="3848092" y="292809"/>
              <a:ext cx="952508"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p>
          </p:txBody>
        </p:sp>
        <p:sp>
          <p:nvSpPr>
            <p:cNvPr id="296" name="文字方塊 295">
              <a:extLst>
                <a:ext uri="{FF2B5EF4-FFF2-40B4-BE49-F238E27FC236}">
                  <a16:creationId xmlns:a16="http://schemas.microsoft.com/office/drawing/2014/main" id="{F3918A08-8F59-40EC-24CC-10BF07EE5205}"/>
                </a:ext>
              </a:extLst>
            </p:cNvPr>
            <p:cNvSpPr txBox="1"/>
            <p:nvPr/>
          </p:nvSpPr>
          <p:spPr>
            <a:xfrm>
              <a:off x="4832589" y="346684"/>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p>
          </p:txBody>
        </p:sp>
        <p:sp>
          <p:nvSpPr>
            <p:cNvPr id="297" name="文字方塊 296">
              <a:extLst>
                <a:ext uri="{FF2B5EF4-FFF2-40B4-BE49-F238E27FC236}">
                  <a16:creationId xmlns:a16="http://schemas.microsoft.com/office/drawing/2014/main" id="{C2DD9206-CF2C-836C-E97A-74A347AE2009}"/>
                </a:ext>
              </a:extLst>
            </p:cNvPr>
            <p:cNvSpPr txBox="1"/>
            <p:nvPr/>
          </p:nvSpPr>
          <p:spPr>
            <a:xfrm>
              <a:off x="5343549" y="42257"/>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a:t>
              </a:r>
              <a:r>
                <a:rPr lang="zh-TW" altLang="en-US" sz="1050" b="1" dirty="0">
                  <a:latin typeface="Times New Roman" panose="02020603050405020304" pitchFamily="18" charset="0"/>
                  <a:cs typeface="Times New Roman" panose="02020603050405020304" pitchFamily="18" charset="0"/>
                </a:rPr>
                <a:t> </a:t>
              </a:r>
            </a:p>
          </p:txBody>
        </p:sp>
        <p:sp>
          <p:nvSpPr>
            <p:cNvPr id="298" name="文字方塊 297">
              <a:extLst>
                <a:ext uri="{FF2B5EF4-FFF2-40B4-BE49-F238E27FC236}">
                  <a16:creationId xmlns:a16="http://schemas.microsoft.com/office/drawing/2014/main" id="{DA9C2E44-86B2-E674-A860-462A2FD390DD}"/>
                </a:ext>
              </a:extLst>
            </p:cNvPr>
            <p:cNvSpPr txBox="1"/>
            <p:nvPr/>
          </p:nvSpPr>
          <p:spPr>
            <a:xfrm>
              <a:off x="6620954" y="-52906"/>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484A972A-BE6A-1413-9F24-1789E9E31B62}"/>
              </a:ext>
            </a:extLst>
          </p:cNvPr>
          <p:cNvSpPr>
            <a:spLocks noGrp="1"/>
          </p:cNvSpPr>
          <p:nvPr>
            <p:ph type="sldNum" sz="quarter" idx="12"/>
          </p:nvPr>
        </p:nvSpPr>
        <p:spPr>
          <a:xfrm>
            <a:off x="7086600" y="64928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D03950FC-63BA-BCE1-C7FF-D206034314FC}"/>
              </a:ext>
            </a:extLst>
          </p:cNvPr>
          <p:cNvSpPr>
            <a:spLocks noGrp="1"/>
          </p:cNvSpPr>
          <p:nvPr>
            <p:ph type="title"/>
          </p:nvPr>
        </p:nvSpPr>
        <p:spPr>
          <a:xfrm>
            <a:off x="-42342" y="5096"/>
            <a:ext cx="3949921" cy="336600"/>
          </a:xfrm>
        </p:spPr>
        <p:txBody>
          <a:bodyPr>
            <a:noAutofit/>
          </a:bodyPr>
          <a:lstStyle/>
          <a:p>
            <a:r>
              <a:rPr lang="en-US" altLang="zh-TW" sz="1800" b="1" dirty="0">
                <a:latin typeface="Times New Roman" panose="02020603050405020304" pitchFamily="18" charset="0"/>
                <a:cs typeface="Times New Roman" panose="02020603050405020304" pitchFamily="18" charset="0"/>
              </a:rPr>
              <a:t>1.1 Introduction: Global Framework</a:t>
            </a:r>
            <a:endParaRPr lang="zh-TW" altLang="en-US" sz="1800" dirty="0"/>
          </a:p>
        </p:txBody>
      </p:sp>
      <p:sp>
        <p:nvSpPr>
          <p:cNvPr id="44" name="矩形 43">
            <a:extLst>
              <a:ext uri="{FF2B5EF4-FFF2-40B4-BE49-F238E27FC236}">
                <a16:creationId xmlns:a16="http://schemas.microsoft.com/office/drawing/2014/main" id="{488452CC-FBAA-AA8C-6D49-762BF52CED5B}"/>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1250DB4-FE57-55D7-5E24-E478351E6940}"/>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8C327242-DA64-90F2-BB23-E18042B59E53}"/>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p>
          <a:p>
            <a:pPr algn="ct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F3BF6798-EB5A-7327-FED6-335B0E43DF50}"/>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5DB9085-9D0C-BA37-6D28-F4DCF5DDDC0C}"/>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p>
        </p:txBody>
      </p:sp>
      <p:sp>
        <p:nvSpPr>
          <p:cNvPr id="55" name="矩形 54">
            <a:extLst>
              <a:ext uri="{FF2B5EF4-FFF2-40B4-BE49-F238E27FC236}">
                <a16:creationId xmlns:a16="http://schemas.microsoft.com/office/drawing/2014/main" id="{7A5BD85D-1F33-B884-68D7-02F8EDD47EFA}"/>
              </a:ext>
            </a:extLst>
          </p:cNvPr>
          <p:cNvSpPr/>
          <p:nvPr/>
        </p:nvSpPr>
        <p:spPr>
          <a:xfrm>
            <a:off x="132420" y="378788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A7E15D44-913B-A67F-270E-BFDC34FC4A51}"/>
              </a:ext>
            </a:extLst>
          </p:cNvPr>
          <p:cNvSpPr/>
          <p:nvPr/>
        </p:nvSpPr>
        <p:spPr>
          <a:xfrm>
            <a:off x="450138" y="4408256"/>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SCDown</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2248B733-A1C3-1175-C26F-00AACC6474E8}"/>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r>
              <a:rPr lang="en-US" altLang="zh-TW" sz="1200" dirty="0">
                <a:solidFill>
                  <a:schemeClr val="tx1"/>
                </a:solidFill>
                <a:latin typeface="Times New Roman" panose="02020603050405020304" pitchFamily="18" charset="0"/>
                <a:cs typeface="Times New Roman" panose="02020603050405020304" pitchFamily="18" charset="0"/>
              </a:rPr>
              <a:t>CIB</a:t>
            </a:r>
          </a:p>
          <a:p>
            <a:pPr algn="ct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53AFDCD8-2F50-5498-4E02-09C85F11F9F0}"/>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SPPF</a:t>
            </a:r>
          </a:p>
          <a:p>
            <a:pPr algn="ct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820D10B6-D6D1-7F6F-69AB-374A17A098F1}"/>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0000"/>
                </a:solidFill>
                <a:latin typeface="Times New Roman" panose="02020603050405020304" pitchFamily="18" charset="0"/>
                <a:cs typeface="Times New Roman" panose="02020603050405020304" pitchFamily="18" charset="0"/>
              </a:rPr>
              <a:t>PSA</a:t>
            </a:r>
          </a:p>
          <a:p>
            <a:pPr algn="ctr"/>
            <a:endParaRPr lang="zh-TW" altLang="en-US" sz="800" dirty="0">
              <a:solidFill>
                <a:schemeClr val="tx1"/>
              </a:solidFill>
              <a:latin typeface="Times New Roman" panose="02020603050405020304" pitchFamily="18" charset="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6F2556D4-91DE-7629-858A-092F8326F31E}"/>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A2284DBC-97AD-D4F2-D99C-7521EC3D5603}"/>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8B615103-6867-7D34-5089-9909D9E7A76C}"/>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4DE2EDB3-1AE7-EE86-D7AE-0CCEBA580669}"/>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91F75B80-E2A8-D9B8-82E4-CA20E0598C47}"/>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F76DFC03-2137-3A7C-9195-4852A5B2BE0F}"/>
              </a:ext>
            </a:extLst>
          </p:cNvPr>
          <p:cNvCxnSpPr>
            <a:cxnSpLocks/>
            <a:stCxn id="52" idx="2"/>
          </p:cNvCxnSpPr>
          <p:nvPr/>
        </p:nvCxnSpPr>
        <p:spPr>
          <a:xfrm>
            <a:off x="811343" y="3021650"/>
            <a:ext cx="2493" cy="20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8D823E82-A4C4-8041-ABB7-579DAC62CA52}"/>
              </a:ext>
            </a:extLst>
          </p:cNvPr>
          <p:cNvCxnSpPr>
            <a:cxnSpLocks/>
          </p:cNvCxnSpPr>
          <p:nvPr/>
        </p:nvCxnSpPr>
        <p:spPr>
          <a:xfrm>
            <a:off x="800378" y="3423069"/>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2B3FE8EE-69BE-BDB2-9201-A3BEA1BE6852}"/>
              </a:ext>
            </a:extLst>
          </p:cNvPr>
          <p:cNvCxnSpPr>
            <a:cxnSpLocks/>
            <a:stCxn id="55" idx="2"/>
          </p:cNvCxnSpPr>
          <p:nvPr/>
        </p:nvCxnSpPr>
        <p:spPr>
          <a:xfrm flipH="1">
            <a:off x="813837" y="4143974"/>
            <a:ext cx="2583" cy="29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868E74D2-2219-F861-9FFA-BB86FFAEC746}"/>
              </a:ext>
            </a:extLst>
          </p:cNvPr>
          <p:cNvCxnSpPr>
            <a:cxnSpLocks/>
            <a:stCxn id="59" idx="2"/>
            <a:endCxn id="60" idx="0"/>
          </p:cNvCxnSpPr>
          <p:nvPr/>
        </p:nvCxnSpPr>
        <p:spPr>
          <a:xfrm>
            <a:off x="813837" y="4629734"/>
            <a:ext cx="5129" cy="201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3FB21A74-18A9-15C1-761F-60D1277243B3}"/>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8C2C4A3B-ED17-2F2B-FE7E-4E0DBF8EF628}"/>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91259E0F-FE00-733F-6164-54DE1DAD73CB}"/>
              </a:ext>
            </a:extLst>
          </p:cNvPr>
          <p:cNvSpPr txBox="1"/>
          <p:nvPr/>
        </p:nvSpPr>
        <p:spPr>
          <a:xfrm>
            <a:off x="813078" y="42317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640x640x3c</a:t>
            </a:r>
            <a:endParaRPr lang="zh-TW" altLang="en-US" sz="800" dirty="0">
              <a:latin typeface="Times New Roman" panose="02020603050405020304" pitchFamily="18" charset="0"/>
              <a:cs typeface="Times New Roman" panose="02020603050405020304" pitchFamily="18" charset="0"/>
            </a:endParaRPr>
          </a:p>
        </p:txBody>
      </p:sp>
      <p:sp>
        <p:nvSpPr>
          <p:cNvPr id="117" name="文字方塊 116">
            <a:extLst>
              <a:ext uri="{FF2B5EF4-FFF2-40B4-BE49-F238E27FC236}">
                <a16:creationId xmlns:a16="http://schemas.microsoft.com/office/drawing/2014/main" id="{B95B9C2E-F296-384E-62B9-40111480D655}"/>
              </a:ext>
            </a:extLst>
          </p:cNvPr>
          <p:cNvSpPr txBox="1"/>
          <p:nvPr/>
        </p:nvSpPr>
        <p:spPr>
          <a:xfrm>
            <a:off x="800378" y="9413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320x320x64c</a:t>
            </a:r>
            <a:endParaRPr lang="zh-TW" altLang="en-US" sz="800" dirty="0">
              <a:latin typeface="Times New Roman" panose="02020603050405020304" pitchFamily="18" charset="0"/>
              <a:cs typeface="Times New Roman" panose="02020603050405020304" pitchFamily="18" charset="0"/>
            </a:endParaRPr>
          </a:p>
        </p:txBody>
      </p:sp>
      <p:sp>
        <p:nvSpPr>
          <p:cNvPr id="118" name="文字方塊 117">
            <a:extLst>
              <a:ext uri="{FF2B5EF4-FFF2-40B4-BE49-F238E27FC236}">
                <a16:creationId xmlns:a16="http://schemas.microsoft.com/office/drawing/2014/main" id="{FDBCA6F9-561E-F0CA-AEFC-2C3D9BE30448}"/>
              </a:ext>
            </a:extLst>
          </p:cNvPr>
          <p:cNvSpPr txBox="1"/>
          <p:nvPr/>
        </p:nvSpPr>
        <p:spPr>
          <a:xfrm>
            <a:off x="813078" y="144457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19" name="文字方塊 118">
            <a:extLst>
              <a:ext uri="{FF2B5EF4-FFF2-40B4-BE49-F238E27FC236}">
                <a16:creationId xmlns:a16="http://schemas.microsoft.com/office/drawing/2014/main" id="{9BA7FD3C-10D5-6CE7-B503-D077564E8BBF}"/>
              </a:ext>
            </a:extLst>
          </p:cNvPr>
          <p:cNvSpPr txBox="1"/>
          <p:nvPr/>
        </p:nvSpPr>
        <p:spPr>
          <a:xfrm>
            <a:off x="813078" y="197095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20" name="文字方塊 119">
            <a:extLst>
              <a:ext uri="{FF2B5EF4-FFF2-40B4-BE49-F238E27FC236}">
                <a16:creationId xmlns:a16="http://schemas.microsoft.com/office/drawing/2014/main" id="{8691A4F6-98C2-F86C-57FE-422A37926CA8}"/>
              </a:ext>
            </a:extLst>
          </p:cNvPr>
          <p:cNvSpPr txBox="1"/>
          <p:nvPr/>
        </p:nvSpPr>
        <p:spPr>
          <a:xfrm>
            <a:off x="813078" y="24730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1" name="文字方塊 120">
            <a:extLst>
              <a:ext uri="{FF2B5EF4-FFF2-40B4-BE49-F238E27FC236}">
                <a16:creationId xmlns:a16="http://schemas.microsoft.com/office/drawing/2014/main" id="{6DFE9553-714F-4E5B-0F99-963EBAB1D4BE}"/>
              </a:ext>
            </a:extLst>
          </p:cNvPr>
          <p:cNvSpPr txBox="1"/>
          <p:nvPr/>
        </p:nvSpPr>
        <p:spPr>
          <a:xfrm>
            <a:off x="813078" y="30122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2" name="文字方塊 121">
            <a:extLst>
              <a:ext uri="{FF2B5EF4-FFF2-40B4-BE49-F238E27FC236}">
                <a16:creationId xmlns:a16="http://schemas.microsoft.com/office/drawing/2014/main" id="{D82D73EA-97B5-8616-958D-E8E45057DD6E}"/>
              </a:ext>
            </a:extLst>
          </p:cNvPr>
          <p:cNvSpPr txBox="1"/>
          <p:nvPr/>
        </p:nvSpPr>
        <p:spPr>
          <a:xfrm>
            <a:off x="977995" y="360833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3" name="文字方塊 122">
            <a:extLst>
              <a:ext uri="{FF2B5EF4-FFF2-40B4-BE49-F238E27FC236}">
                <a16:creationId xmlns:a16="http://schemas.microsoft.com/office/drawing/2014/main" id="{E7FB1843-B644-FB23-AD89-F722615EB33B}"/>
              </a:ext>
            </a:extLst>
          </p:cNvPr>
          <p:cNvSpPr txBox="1"/>
          <p:nvPr/>
        </p:nvSpPr>
        <p:spPr>
          <a:xfrm>
            <a:off x="772854" y="424416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id="{50591494-81DA-9E70-1091-9B4D6408C8C7}"/>
              </a:ext>
            </a:extLst>
          </p:cNvPr>
          <p:cNvSpPr txBox="1"/>
          <p:nvPr/>
        </p:nvSpPr>
        <p:spPr>
          <a:xfrm>
            <a:off x="806728" y="462894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23AFB4F7-5452-3E61-392F-8A93B7A0BEEA}"/>
              </a:ext>
            </a:extLst>
          </p:cNvPr>
          <p:cNvSpPr txBox="1"/>
          <p:nvPr/>
        </p:nvSpPr>
        <p:spPr>
          <a:xfrm>
            <a:off x="813078" y="516929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7" name="文字方塊 126">
            <a:extLst>
              <a:ext uri="{FF2B5EF4-FFF2-40B4-BE49-F238E27FC236}">
                <a16:creationId xmlns:a16="http://schemas.microsoft.com/office/drawing/2014/main" id="{7C102741-33BA-8A28-C3BB-B41EC9DDAB95}"/>
              </a:ext>
            </a:extLst>
          </p:cNvPr>
          <p:cNvSpPr txBox="1"/>
          <p:nvPr/>
        </p:nvSpPr>
        <p:spPr>
          <a:xfrm>
            <a:off x="813078" y="569440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1F17F8A1-92DB-49EE-EA6F-3D91C388625A}"/>
              </a:ext>
            </a:extLst>
          </p:cNvPr>
          <p:cNvSpPr txBox="1"/>
          <p:nvPr/>
        </p:nvSpPr>
        <p:spPr>
          <a:xfrm>
            <a:off x="813078" y="621491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9CACAF2F-CC4E-0E3F-3299-A30FEBD6EBE6}"/>
              </a:ext>
            </a:extLst>
          </p:cNvPr>
          <p:cNvCxnSpPr>
            <a:cxnSpLocks/>
            <a:stCxn id="55" idx="3"/>
            <a:endCxn id="73" idx="2"/>
          </p:cNvCxnSpPr>
          <p:nvPr/>
        </p:nvCxnSpPr>
        <p:spPr>
          <a:xfrm flipV="1">
            <a:off x="1500420" y="3964101"/>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E70CBD53-6EA1-619D-024A-18F8EC9BA014}"/>
              </a:ext>
            </a:extLst>
          </p:cNvPr>
          <p:cNvSpPr/>
          <p:nvPr/>
        </p:nvSpPr>
        <p:spPr>
          <a:xfrm>
            <a:off x="1875968" y="650801"/>
            <a:ext cx="780664" cy="356086"/>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A6A6F4FE-9121-7B46-1679-84868010886A}"/>
              </a:ext>
            </a:extLst>
          </p:cNvPr>
          <p:cNvSpPr/>
          <p:nvPr/>
        </p:nvSpPr>
        <p:spPr>
          <a:xfrm>
            <a:off x="2310877" y="3778372"/>
            <a:ext cx="1065322"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id="{83AC1645-3D8E-DE7B-7A5D-4A5F91020AD1}"/>
              </a:ext>
            </a:extLst>
          </p:cNvPr>
          <p:cNvSpPr/>
          <p:nvPr/>
        </p:nvSpPr>
        <p:spPr>
          <a:xfrm>
            <a:off x="2309018" y="3219795"/>
            <a:ext cx="734868" cy="236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UpSampling</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0FD5C17C-A089-9E22-AB90-FE008E935F5D}"/>
              </a:ext>
            </a:extLst>
          </p:cNvPr>
          <p:cNvSpPr/>
          <p:nvPr/>
        </p:nvSpPr>
        <p:spPr>
          <a:xfrm>
            <a:off x="2289198" y="4416823"/>
            <a:ext cx="734868" cy="21329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UpSampling</a:t>
            </a:r>
            <a:endParaRPr lang="zh-TW" altLang="en-US" sz="8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BE18CA0E-5E60-9F38-5693-91918BBA53AC}"/>
              </a:ext>
            </a:extLst>
          </p:cNvPr>
          <p:cNvCxnSpPr>
            <a:cxnSpLocks/>
          </p:cNvCxnSpPr>
          <p:nvPr/>
        </p:nvCxnSpPr>
        <p:spPr>
          <a:xfrm flipV="1">
            <a:off x="2010472" y="2899185"/>
            <a:ext cx="0" cy="440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11054CB1-3947-EA7F-AA32-69156EEDE812}"/>
              </a:ext>
            </a:extLst>
          </p:cNvPr>
          <p:cNvCxnSpPr>
            <a:cxnSpLocks/>
          </p:cNvCxnSpPr>
          <p:nvPr/>
        </p:nvCxnSpPr>
        <p:spPr>
          <a:xfrm flipH="1" flipV="1">
            <a:off x="2367210" y="3446337"/>
            <a:ext cx="0" cy="32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2E8071A2-F092-D33F-471A-9154F1A62A11}"/>
              </a:ext>
            </a:extLst>
          </p:cNvPr>
          <p:cNvCxnSpPr>
            <a:cxnSpLocks/>
          </p:cNvCxnSpPr>
          <p:nvPr/>
        </p:nvCxnSpPr>
        <p:spPr>
          <a:xfrm>
            <a:off x="2092600" y="3966343"/>
            <a:ext cx="2548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F0CFFFD9-FE27-7C1E-8F9D-769A8587C12C}"/>
              </a:ext>
            </a:extLst>
          </p:cNvPr>
          <p:cNvCxnSpPr>
            <a:cxnSpLocks/>
          </p:cNvCxnSpPr>
          <p:nvPr/>
        </p:nvCxnSpPr>
        <p:spPr>
          <a:xfrm flipV="1">
            <a:off x="2010472" y="4007222"/>
            <a:ext cx="6429"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893B32B9-3885-430B-F01C-FE7475062C62}"/>
              </a:ext>
            </a:extLst>
          </p:cNvPr>
          <p:cNvCxnSpPr>
            <a:cxnSpLocks/>
            <a:stCxn id="62" idx="3"/>
          </p:cNvCxnSpPr>
          <p:nvPr/>
        </p:nvCxnSpPr>
        <p:spPr>
          <a:xfrm>
            <a:off x="1509310" y="6053509"/>
            <a:ext cx="21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D31536DE-30AF-334F-0B0D-B0259423874D}"/>
              </a:ext>
            </a:extLst>
          </p:cNvPr>
          <p:cNvCxnSpPr>
            <a:cxnSpLocks/>
          </p:cNvCxnSpPr>
          <p:nvPr/>
        </p:nvCxnSpPr>
        <p:spPr>
          <a:xfrm flipH="1" flipV="1">
            <a:off x="2367210" y="4628945"/>
            <a:ext cx="0" cy="140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D5D5EDCB-6587-3D6C-A71E-509AA2C1BAB8}"/>
              </a:ext>
            </a:extLst>
          </p:cNvPr>
          <p:cNvSpPr/>
          <p:nvPr/>
        </p:nvSpPr>
        <p:spPr>
          <a:xfrm>
            <a:off x="3899109" y="3091188"/>
            <a:ext cx="1103368"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133E8ACD-7239-2AF6-0E89-B355F141A540}"/>
              </a:ext>
            </a:extLst>
          </p:cNvPr>
          <p:cNvSpPr/>
          <p:nvPr/>
        </p:nvSpPr>
        <p:spPr>
          <a:xfrm>
            <a:off x="3899109" y="3783661"/>
            <a:ext cx="1111839"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70" name="矩形 169">
            <a:extLst>
              <a:ext uri="{FF2B5EF4-FFF2-40B4-BE49-F238E27FC236}">
                <a16:creationId xmlns:a16="http://schemas.microsoft.com/office/drawing/2014/main" id="{9A1BD061-55D3-67A0-2A3D-723E371A8D3C}"/>
              </a:ext>
            </a:extLst>
          </p:cNvPr>
          <p:cNvSpPr/>
          <p:nvPr/>
        </p:nvSpPr>
        <p:spPr>
          <a:xfrm>
            <a:off x="3875697" y="4279180"/>
            <a:ext cx="1135251"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82" name="直線單箭頭接點 181">
            <a:extLst>
              <a:ext uri="{FF2B5EF4-FFF2-40B4-BE49-F238E27FC236}">
                <a16:creationId xmlns:a16="http://schemas.microsoft.com/office/drawing/2014/main" id="{2D11B691-30E5-084A-DD9A-54377964D749}"/>
              </a:ext>
            </a:extLst>
          </p:cNvPr>
          <p:cNvCxnSpPr>
            <a:cxnSpLocks/>
          </p:cNvCxnSpPr>
          <p:nvPr/>
        </p:nvCxnSpPr>
        <p:spPr>
          <a:xfrm>
            <a:off x="4449125" y="2861015"/>
            <a:ext cx="0" cy="252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9B17E182-7D13-A585-712D-364EBB3F0F4D}"/>
              </a:ext>
            </a:extLst>
          </p:cNvPr>
          <p:cNvCxnSpPr>
            <a:cxnSpLocks/>
          </p:cNvCxnSpPr>
          <p:nvPr/>
        </p:nvCxnSpPr>
        <p:spPr>
          <a:xfrm flipH="1">
            <a:off x="3691182" y="3195958"/>
            <a:ext cx="0" cy="68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0C3C7E70-6DF8-2F20-D535-3BFD06ABA3DA}"/>
              </a:ext>
            </a:extLst>
          </p:cNvPr>
          <p:cNvCxnSpPr>
            <a:cxnSpLocks/>
          </p:cNvCxnSpPr>
          <p:nvPr/>
        </p:nvCxnSpPr>
        <p:spPr>
          <a:xfrm>
            <a:off x="3773893" y="3969571"/>
            <a:ext cx="267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D9D07ADC-8BC1-1AB3-AE37-3109A8F0A157}"/>
              </a:ext>
            </a:extLst>
          </p:cNvPr>
          <p:cNvCxnSpPr>
            <a:cxnSpLocks/>
          </p:cNvCxnSpPr>
          <p:nvPr/>
        </p:nvCxnSpPr>
        <p:spPr>
          <a:xfrm>
            <a:off x="3691182" y="4457223"/>
            <a:ext cx="0" cy="151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B7458B89-1582-82E5-97BF-91EEAEF9D098}"/>
              </a:ext>
            </a:extLst>
          </p:cNvPr>
          <p:cNvCxnSpPr>
            <a:cxnSpLocks/>
          </p:cNvCxnSpPr>
          <p:nvPr/>
        </p:nvCxnSpPr>
        <p:spPr>
          <a:xfrm flipV="1">
            <a:off x="3773893" y="6043040"/>
            <a:ext cx="216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38F4695D-BCC5-D47D-72E2-19FFA70E21FD}"/>
              </a:ext>
            </a:extLst>
          </p:cNvPr>
          <p:cNvSpPr/>
          <p:nvPr/>
        </p:nvSpPr>
        <p:spPr>
          <a:xfrm>
            <a:off x="3990021" y="5878153"/>
            <a:ext cx="1020925"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r>
              <a:rPr lang="en-US" altLang="zh-TW" sz="1200" dirty="0">
                <a:solidFill>
                  <a:schemeClr val="tx1"/>
                </a:solidFill>
                <a:latin typeface="Times New Roman" panose="02020603050405020304" pitchFamily="18" charset="0"/>
                <a:cs typeface="Times New Roman" panose="02020603050405020304" pitchFamily="18" charset="0"/>
              </a:rPr>
              <a:t>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8" name="直線接點 207">
            <a:extLst>
              <a:ext uri="{FF2B5EF4-FFF2-40B4-BE49-F238E27FC236}">
                <a16:creationId xmlns:a16="http://schemas.microsoft.com/office/drawing/2014/main" id="{3CFC5961-B810-5E72-064F-6040E319646F}"/>
              </a:ext>
            </a:extLst>
          </p:cNvPr>
          <p:cNvCxnSpPr>
            <a:cxnSpLocks/>
          </p:cNvCxnSpPr>
          <p:nvPr/>
        </p:nvCxnSpPr>
        <p:spPr>
          <a:xfrm flipH="1">
            <a:off x="3327223" y="2861016"/>
            <a:ext cx="190800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09253B10-408B-A679-1F40-C4F22604E9D0}"/>
              </a:ext>
            </a:extLst>
          </p:cNvPr>
          <p:cNvCxnSpPr>
            <a:cxnSpLocks/>
          </p:cNvCxnSpPr>
          <p:nvPr/>
        </p:nvCxnSpPr>
        <p:spPr>
          <a:xfrm flipV="1">
            <a:off x="5226438" y="258555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99F66C19-52A7-62DE-2500-4955D222193A}"/>
              </a:ext>
            </a:extLst>
          </p:cNvPr>
          <p:cNvCxnSpPr>
            <a:cxnSpLocks/>
          </p:cNvCxnSpPr>
          <p:nvPr/>
        </p:nvCxnSpPr>
        <p:spPr>
          <a:xfrm>
            <a:off x="5226438" y="2599530"/>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A51F2444-C6FE-AF47-2632-393FAB79C075}"/>
              </a:ext>
            </a:extLst>
          </p:cNvPr>
          <p:cNvSpPr/>
          <p:nvPr/>
        </p:nvSpPr>
        <p:spPr>
          <a:xfrm>
            <a:off x="5567762" y="2400019"/>
            <a:ext cx="1185462"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A62BB7C7-2BD9-EFE9-951C-A4407B0CCD49}"/>
              </a:ext>
            </a:extLst>
          </p:cNvPr>
          <p:cNvSpPr/>
          <p:nvPr/>
        </p:nvSpPr>
        <p:spPr>
          <a:xfrm>
            <a:off x="5567762" y="2936179"/>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5496B656-4C20-E441-561E-A6B955C958AA}"/>
              </a:ext>
            </a:extLst>
          </p:cNvPr>
          <p:cNvCxnSpPr>
            <a:cxnSpLocks/>
          </p:cNvCxnSpPr>
          <p:nvPr/>
        </p:nvCxnSpPr>
        <p:spPr>
          <a:xfrm>
            <a:off x="5220088" y="312125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71531047-0365-11B9-8429-CA1A2FB4F42B}"/>
              </a:ext>
            </a:extLst>
          </p:cNvPr>
          <p:cNvCxnSpPr>
            <a:cxnSpLocks/>
          </p:cNvCxnSpPr>
          <p:nvPr/>
        </p:nvCxnSpPr>
        <p:spPr>
          <a:xfrm flipV="1">
            <a:off x="5226438" y="3702909"/>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32707DF8-196A-ACAE-017C-4329A2FADCF8}"/>
              </a:ext>
            </a:extLst>
          </p:cNvPr>
          <p:cNvCxnSpPr>
            <a:cxnSpLocks/>
          </p:cNvCxnSpPr>
          <p:nvPr/>
        </p:nvCxnSpPr>
        <p:spPr>
          <a:xfrm>
            <a:off x="5226438" y="370630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EE9EA130-41B4-E45B-4938-E6E62B37EA1F}"/>
              </a:ext>
            </a:extLst>
          </p:cNvPr>
          <p:cNvSpPr/>
          <p:nvPr/>
        </p:nvSpPr>
        <p:spPr>
          <a:xfrm>
            <a:off x="5567762" y="350679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C255ACE1-EACB-CD1E-D585-E8E044EFAE3F}"/>
              </a:ext>
            </a:extLst>
          </p:cNvPr>
          <p:cNvSpPr/>
          <p:nvPr/>
        </p:nvSpPr>
        <p:spPr>
          <a:xfrm>
            <a:off x="5567762" y="404295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3D110CF1-7053-FCC7-060E-663779A3C03A}"/>
              </a:ext>
            </a:extLst>
          </p:cNvPr>
          <p:cNvCxnSpPr>
            <a:cxnSpLocks/>
          </p:cNvCxnSpPr>
          <p:nvPr/>
        </p:nvCxnSpPr>
        <p:spPr>
          <a:xfrm>
            <a:off x="5220088" y="4228023"/>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534FCA01-C4DC-CEDB-5E16-6C1EBF7F9344}"/>
              </a:ext>
            </a:extLst>
          </p:cNvPr>
          <p:cNvCxnSpPr>
            <a:cxnSpLocks/>
            <a:endCxn id="169" idx="3"/>
          </p:cNvCxnSpPr>
          <p:nvPr/>
        </p:nvCxnSpPr>
        <p:spPr>
          <a:xfrm flipH="1">
            <a:off x="5010948" y="3961704"/>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AD008376-C987-F6A2-4829-00A7335D5F51}"/>
              </a:ext>
            </a:extLst>
          </p:cNvPr>
          <p:cNvCxnSpPr>
            <a:cxnSpLocks/>
          </p:cNvCxnSpPr>
          <p:nvPr/>
        </p:nvCxnSpPr>
        <p:spPr>
          <a:xfrm>
            <a:off x="5072678" y="6056586"/>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F79866B7-1F5C-8F8A-2B28-5E67B3467A6D}"/>
              </a:ext>
            </a:extLst>
          </p:cNvPr>
          <p:cNvCxnSpPr>
            <a:cxnSpLocks/>
          </p:cNvCxnSpPr>
          <p:nvPr/>
        </p:nvCxnSpPr>
        <p:spPr>
          <a:xfrm flipV="1">
            <a:off x="5226438" y="579837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0560FFF1-C2D7-3158-08BE-3F4B4B5D1D3A}"/>
              </a:ext>
            </a:extLst>
          </p:cNvPr>
          <p:cNvCxnSpPr>
            <a:cxnSpLocks/>
          </p:cNvCxnSpPr>
          <p:nvPr/>
        </p:nvCxnSpPr>
        <p:spPr>
          <a:xfrm>
            <a:off x="5226438" y="580600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ED141B41-1C05-5245-F35C-4E67F23167F8}"/>
              </a:ext>
            </a:extLst>
          </p:cNvPr>
          <p:cNvSpPr/>
          <p:nvPr/>
        </p:nvSpPr>
        <p:spPr>
          <a:xfrm>
            <a:off x="5567762" y="5606490"/>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5ED12D14-3BE3-BE0B-9DAA-ED6512280B56}"/>
              </a:ext>
            </a:extLst>
          </p:cNvPr>
          <p:cNvSpPr/>
          <p:nvPr/>
        </p:nvSpPr>
        <p:spPr>
          <a:xfrm>
            <a:off x="5567762" y="6104550"/>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44CE2980-3027-025F-DE71-58D57BB51BC1}"/>
              </a:ext>
            </a:extLst>
          </p:cNvPr>
          <p:cNvCxnSpPr>
            <a:cxnSpLocks/>
          </p:cNvCxnSpPr>
          <p:nvPr/>
        </p:nvCxnSpPr>
        <p:spPr>
          <a:xfrm>
            <a:off x="5220088" y="632772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F0465EA0-3445-CC90-49AB-11B559A88BE9}"/>
              </a:ext>
            </a:extLst>
          </p:cNvPr>
          <p:cNvSpPr txBox="1"/>
          <p:nvPr/>
        </p:nvSpPr>
        <p:spPr>
          <a:xfrm>
            <a:off x="1974354" y="466946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56" name="文字方塊 255">
            <a:extLst>
              <a:ext uri="{FF2B5EF4-FFF2-40B4-BE49-F238E27FC236}">
                <a16:creationId xmlns:a16="http://schemas.microsoft.com/office/drawing/2014/main" id="{7462AB86-3BB8-87EB-19E0-FC393210D685}"/>
              </a:ext>
            </a:extLst>
          </p:cNvPr>
          <p:cNvSpPr txBox="1"/>
          <p:nvPr/>
        </p:nvSpPr>
        <p:spPr>
          <a:xfrm>
            <a:off x="1939764" y="4356781"/>
            <a:ext cx="921138"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40x40x1024c</a:t>
            </a:r>
            <a:endParaRPr lang="zh-TW" altLang="en-US" sz="8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B7F7BBB1-1237-F332-B0E7-F0ECD471D259}"/>
              </a:ext>
            </a:extLst>
          </p:cNvPr>
          <p:cNvSpPr txBox="1"/>
          <p:nvPr/>
        </p:nvSpPr>
        <p:spPr>
          <a:xfrm>
            <a:off x="2047096" y="3777770"/>
            <a:ext cx="74450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40x40x1536c</a:t>
            </a:r>
            <a:endParaRPr lang="zh-TW" altLang="en-US" sz="8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BD5850AC-F8C2-FEBA-B12B-492A110DC960}"/>
              </a:ext>
            </a:extLst>
          </p:cNvPr>
          <p:cNvSpPr txBox="1"/>
          <p:nvPr/>
        </p:nvSpPr>
        <p:spPr>
          <a:xfrm>
            <a:off x="2334588" y="359301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6F4DBE82-660E-7A4C-E561-F00BC3411F4F}"/>
              </a:ext>
            </a:extLst>
          </p:cNvPr>
          <p:cNvSpPr txBox="1"/>
          <p:nvPr/>
        </p:nvSpPr>
        <p:spPr>
          <a:xfrm>
            <a:off x="1932618" y="317285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80x80x512c</a:t>
            </a:r>
            <a:endParaRPr lang="zh-TW" altLang="en-US" sz="800" dirty="0">
              <a:latin typeface="Times New Roman" panose="02020603050405020304" pitchFamily="18" charset="0"/>
              <a:cs typeface="Times New Roman" panose="02020603050405020304" pitchFamily="18" charset="0"/>
            </a:endParaRPr>
          </a:p>
        </p:txBody>
      </p:sp>
      <p:sp>
        <p:nvSpPr>
          <p:cNvPr id="260" name="文字方塊 259">
            <a:extLst>
              <a:ext uri="{FF2B5EF4-FFF2-40B4-BE49-F238E27FC236}">
                <a16:creationId xmlns:a16="http://schemas.microsoft.com/office/drawing/2014/main" id="{B8ECA63B-5DF4-E39C-590E-C2838B1144A6}"/>
              </a:ext>
            </a:extLst>
          </p:cNvPr>
          <p:cNvSpPr txBox="1"/>
          <p:nvPr/>
        </p:nvSpPr>
        <p:spPr>
          <a:xfrm>
            <a:off x="4435848" y="282052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62E4B7D1-6D68-7436-D54F-196268C0553E}"/>
              </a:ext>
            </a:extLst>
          </p:cNvPr>
          <p:cNvCxnSpPr>
            <a:cxnSpLocks/>
          </p:cNvCxnSpPr>
          <p:nvPr/>
        </p:nvCxnSpPr>
        <p:spPr>
          <a:xfrm flipV="1">
            <a:off x="3354826" y="3969571"/>
            <a:ext cx="3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8069A977-4DA9-3BCD-1A18-501AD7D190ED}"/>
              </a:ext>
            </a:extLst>
          </p:cNvPr>
          <p:cNvSpPr txBox="1"/>
          <p:nvPr/>
        </p:nvSpPr>
        <p:spPr>
          <a:xfrm>
            <a:off x="2879657" y="583998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64" name="文字方塊 263">
            <a:extLst>
              <a:ext uri="{FF2B5EF4-FFF2-40B4-BE49-F238E27FC236}">
                <a16:creationId xmlns:a16="http://schemas.microsoft.com/office/drawing/2014/main" id="{D3C20753-B487-4642-C71A-861AD22069A0}"/>
              </a:ext>
            </a:extLst>
          </p:cNvPr>
          <p:cNvSpPr txBox="1"/>
          <p:nvPr/>
        </p:nvSpPr>
        <p:spPr>
          <a:xfrm>
            <a:off x="3734619" y="5854854"/>
            <a:ext cx="812563"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20x20x1536c</a:t>
            </a:r>
            <a:endParaRPr lang="zh-TW" altLang="en-US" sz="800" dirty="0">
              <a:latin typeface="Times New Roman" panose="02020603050405020304" pitchFamily="18" charset="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A2A14D77-3374-4F1E-8269-332EC66C38D0}"/>
              </a:ext>
            </a:extLst>
          </p:cNvPr>
          <p:cNvCxnSpPr>
            <a:cxnSpLocks/>
            <a:stCxn id="169" idx="2"/>
          </p:cNvCxnSpPr>
          <p:nvPr/>
        </p:nvCxnSpPr>
        <p:spPr>
          <a:xfrm>
            <a:off x="4455029" y="4139747"/>
            <a:ext cx="0" cy="207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2F0A6202-FE32-C4B5-7CD1-03A2305CE9B5}"/>
              </a:ext>
            </a:extLst>
          </p:cNvPr>
          <p:cNvSpPr txBox="1"/>
          <p:nvPr/>
        </p:nvSpPr>
        <p:spPr>
          <a:xfrm>
            <a:off x="3286571" y="264761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70" name="文字方塊 269">
            <a:extLst>
              <a:ext uri="{FF2B5EF4-FFF2-40B4-BE49-F238E27FC236}">
                <a16:creationId xmlns:a16="http://schemas.microsoft.com/office/drawing/2014/main" id="{5F21CFE6-EEC6-09CD-B4A0-286EC04B7603}"/>
              </a:ext>
            </a:extLst>
          </p:cNvPr>
          <p:cNvSpPr txBox="1"/>
          <p:nvPr/>
        </p:nvSpPr>
        <p:spPr>
          <a:xfrm>
            <a:off x="3626732" y="343828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40x40x256c</a:t>
            </a:r>
            <a:endParaRPr lang="zh-TW" altLang="en-US" sz="8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939F8107-6383-F0EB-A39A-5F11677BA54C}"/>
              </a:ext>
            </a:extLst>
          </p:cNvPr>
          <p:cNvSpPr txBox="1"/>
          <p:nvPr/>
        </p:nvSpPr>
        <p:spPr>
          <a:xfrm>
            <a:off x="3730881" y="378449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40x40x768c</a:t>
            </a:r>
            <a:endParaRPr lang="zh-TW" altLang="en-US" sz="8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9A079000-7739-2F4D-3B6D-BFCF950CDC74}"/>
              </a:ext>
            </a:extLst>
          </p:cNvPr>
          <p:cNvSpPr txBox="1"/>
          <p:nvPr/>
        </p:nvSpPr>
        <p:spPr>
          <a:xfrm>
            <a:off x="4758304" y="375651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3" name="文字方塊 272">
            <a:extLst>
              <a:ext uri="{FF2B5EF4-FFF2-40B4-BE49-F238E27FC236}">
                <a16:creationId xmlns:a16="http://schemas.microsoft.com/office/drawing/2014/main" id="{F83054D5-F55B-9134-C73B-A04F814E7358}"/>
              </a:ext>
            </a:extLst>
          </p:cNvPr>
          <p:cNvSpPr txBox="1"/>
          <p:nvPr/>
        </p:nvSpPr>
        <p:spPr>
          <a:xfrm>
            <a:off x="4436610" y="409385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4" name="文字方塊 273">
            <a:extLst>
              <a:ext uri="{FF2B5EF4-FFF2-40B4-BE49-F238E27FC236}">
                <a16:creationId xmlns:a16="http://schemas.microsoft.com/office/drawing/2014/main" id="{52A6D01A-2119-8615-83EE-3B325F90A821}"/>
              </a:ext>
            </a:extLst>
          </p:cNvPr>
          <p:cNvSpPr txBox="1"/>
          <p:nvPr/>
        </p:nvSpPr>
        <p:spPr>
          <a:xfrm>
            <a:off x="3642948" y="468283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20x20x512c</a:t>
            </a:r>
            <a:endParaRPr lang="zh-TW" altLang="en-US" sz="800" dirty="0">
              <a:latin typeface="Times New Roman" panose="02020603050405020304" pitchFamily="18" charset="0"/>
              <a:cs typeface="Times New Roman" panose="02020603050405020304" pitchFamily="18" charset="0"/>
            </a:endParaRPr>
          </a:p>
        </p:txBody>
      </p:sp>
      <p:sp>
        <p:nvSpPr>
          <p:cNvPr id="275" name="文字方塊 274">
            <a:extLst>
              <a:ext uri="{FF2B5EF4-FFF2-40B4-BE49-F238E27FC236}">
                <a16:creationId xmlns:a16="http://schemas.microsoft.com/office/drawing/2014/main" id="{514169DD-8939-DA2B-334C-9606FCE9CA01}"/>
              </a:ext>
            </a:extLst>
          </p:cNvPr>
          <p:cNvSpPr txBox="1"/>
          <p:nvPr/>
        </p:nvSpPr>
        <p:spPr>
          <a:xfrm>
            <a:off x="3043886" y="3792048"/>
            <a:ext cx="73217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418D5133-9563-3F54-12ED-56B2562B6384}"/>
              </a:ext>
            </a:extLst>
          </p:cNvPr>
          <p:cNvSpPr/>
          <p:nvPr/>
        </p:nvSpPr>
        <p:spPr>
          <a:xfrm>
            <a:off x="2270598" y="2676740"/>
            <a:ext cx="1064645"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918EF69B-F0F1-CE1F-A855-FEA7C32301C1}"/>
              </a:ext>
            </a:extLst>
          </p:cNvPr>
          <p:cNvCxnSpPr>
            <a:cxnSpLocks/>
            <a:endCxn id="276" idx="1"/>
          </p:cNvCxnSpPr>
          <p:nvPr/>
        </p:nvCxnSpPr>
        <p:spPr>
          <a:xfrm flipV="1">
            <a:off x="2099308" y="2854783"/>
            <a:ext cx="171290" cy="3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35DE20A7-4396-A693-52A9-D7144F3439A9}"/>
              </a:ext>
            </a:extLst>
          </p:cNvPr>
          <p:cNvSpPr txBox="1"/>
          <p:nvPr/>
        </p:nvSpPr>
        <p:spPr>
          <a:xfrm>
            <a:off x="2038353" y="26531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80x80x768c</a:t>
            </a:r>
            <a:endParaRPr lang="zh-TW" altLang="en-US" sz="800" dirty="0">
              <a:latin typeface="Times New Roman" panose="02020603050405020304" pitchFamily="18" charset="0"/>
              <a:cs typeface="Times New Roman" panose="02020603050405020304" pitchFamily="18" charset="0"/>
            </a:endParaRPr>
          </a:p>
        </p:txBody>
      </p:sp>
      <p:sp>
        <p:nvSpPr>
          <p:cNvPr id="282" name="文字方塊 281">
            <a:extLst>
              <a:ext uri="{FF2B5EF4-FFF2-40B4-BE49-F238E27FC236}">
                <a16:creationId xmlns:a16="http://schemas.microsoft.com/office/drawing/2014/main" id="{6A68D1A4-4453-268D-FA46-DA3972C1C84C}"/>
              </a:ext>
            </a:extLst>
          </p:cNvPr>
          <p:cNvSpPr txBox="1"/>
          <p:nvPr/>
        </p:nvSpPr>
        <p:spPr>
          <a:xfrm>
            <a:off x="1392008" y="2657695"/>
            <a:ext cx="73486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83" name="文字方塊 282">
            <a:extLst>
              <a:ext uri="{FF2B5EF4-FFF2-40B4-BE49-F238E27FC236}">
                <a16:creationId xmlns:a16="http://schemas.microsoft.com/office/drawing/2014/main" id="{66756CCF-88A9-28E8-CFAD-14C99E6AAEE6}"/>
              </a:ext>
            </a:extLst>
          </p:cNvPr>
          <p:cNvSpPr txBox="1"/>
          <p:nvPr/>
        </p:nvSpPr>
        <p:spPr>
          <a:xfrm>
            <a:off x="1323160" y="3770697"/>
            <a:ext cx="720902"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84" name="文字方塊 283">
            <a:extLst>
              <a:ext uri="{FF2B5EF4-FFF2-40B4-BE49-F238E27FC236}">
                <a16:creationId xmlns:a16="http://schemas.microsoft.com/office/drawing/2014/main" id="{72B64594-3F27-3094-7647-8869E87A6017}"/>
              </a:ext>
            </a:extLst>
          </p:cNvPr>
          <p:cNvSpPr txBox="1"/>
          <p:nvPr/>
        </p:nvSpPr>
        <p:spPr>
          <a:xfrm>
            <a:off x="4765868" y="585342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5067FFF3-B827-B998-70DB-0D0EB1F058B2}"/>
              </a:ext>
            </a:extLst>
          </p:cNvPr>
          <p:cNvSpPr/>
          <p:nvPr/>
        </p:nvSpPr>
        <p:spPr>
          <a:xfrm>
            <a:off x="50174" y="292100"/>
            <a:ext cx="1684043" cy="656080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a:extLst>
              <a:ext uri="{FF2B5EF4-FFF2-40B4-BE49-F238E27FC236}">
                <a16:creationId xmlns:a16="http://schemas.microsoft.com/office/drawing/2014/main" id="{EA9FE854-8E65-5699-49CB-0BEE0CC4BE7E}"/>
              </a:ext>
            </a:extLst>
          </p:cNvPr>
          <p:cNvSpPr/>
          <p:nvPr/>
        </p:nvSpPr>
        <p:spPr>
          <a:xfrm>
            <a:off x="1878161" y="1212029"/>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8431C1B9-D650-29E6-905C-ADE7532E0600}"/>
              </a:ext>
            </a:extLst>
          </p:cNvPr>
          <p:cNvSpPr txBox="1"/>
          <p:nvPr/>
        </p:nvSpPr>
        <p:spPr>
          <a:xfrm>
            <a:off x="2165" y="255895"/>
            <a:ext cx="1500801" cy="415498"/>
          </a:xfrm>
          <a:prstGeom prst="rect">
            <a:avLst/>
          </a:prstGeom>
          <a:noFill/>
        </p:spPr>
        <p:txBody>
          <a:bodyPr wrap="square" rtlCol="0">
            <a:spAutoFit/>
          </a:bodyPr>
          <a:lstStyle/>
          <a:p>
            <a:r>
              <a:rPr lang="en-US" altLang="zh-TW" sz="1000" b="1" dirty="0">
                <a:latin typeface="Times New Roman" panose="02020603050405020304" pitchFamily="18" charset="0"/>
                <a:cs typeface="Times New Roman" panose="02020603050405020304" pitchFamily="18" charset="0"/>
              </a:rPr>
              <a:t>1.</a:t>
            </a:r>
            <a:r>
              <a:rPr lang="zh-TW" altLang="en-US" sz="1000" b="1" dirty="0">
                <a:latin typeface="Times New Roman" panose="02020603050405020304" pitchFamily="18" charset="0"/>
                <a:cs typeface="Times New Roman" panose="02020603050405020304" pitchFamily="18" charset="0"/>
              </a:rPr>
              <a:t> </a:t>
            </a:r>
            <a:r>
              <a:rPr lang="en-US" altLang="zh-TW" sz="1000" b="1" dirty="0">
                <a:latin typeface="Times New Roman" panose="02020603050405020304" pitchFamily="18" charset="0"/>
                <a:cs typeface="Times New Roman" panose="02020603050405020304" pitchFamily="18" charset="0"/>
              </a:rPr>
              <a:t>Backbone-Feature Extraction</a:t>
            </a:r>
            <a:endParaRPr lang="zh-TW" altLang="en-US" sz="1000" b="1" dirty="0">
              <a:latin typeface="Times New Roman" panose="02020603050405020304" pitchFamily="18" charset="0"/>
              <a:cs typeface="Times New Roman" panose="02020603050405020304" pitchFamily="18" charset="0"/>
            </a:endParaRPr>
          </a:p>
        </p:txBody>
      </p:sp>
      <p:sp>
        <p:nvSpPr>
          <p:cNvPr id="293" name="文字方塊 292">
            <a:extLst>
              <a:ext uri="{FF2B5EF4-FFF2-40B4-BE49-F238E27FC236}">
                <a16:creationId xmlns:a16="http://schemas.microsoft.com/office/drawing/2014/main" id="{FBC563DC-DC54-53A2-B26D-B97F310C5317}"/>
              </a:ext>
            </a:extLst>
          </p:cNvPr>
          <p:cNvSpPr txBox="1"/>
          <p:nvPr/>
        </p:nvSpPr>
        <p:spPr>
          <a:xfrm>
            <a:off x="1836665" y="1203742"/>
            <a:ext cx="2705769"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Neck-PAN (Path Aggregation Network)</a:t>
            </a:r>
            <a:endParaRPr lang="zh-TW" altLang="en-US" sz="1050" b="1" dirty="0">
              <a:latin typeface="Times New Roman" panose="02020603050405020304" pitchFamily="18" charset="0"/>
              <a:cs typeface="Times New Roman" panose="02020603050405020304" pitchFamily="18" charset="0"/>
            </a:endParaRPr>
          </a:p>
        </p:txBody>
      </p:sp>
      <p:sp>
        <p:nvSpPr>
          <p:cNvPr id="295" name="文字方塊 294">
            <a:extLst>
              <a:ext uri="{FF2B5EF4-FFF2-40B4-BE49-F238E27FC236}">
                <a16:creationId xmlns:a16="http://schemas.microsoft.com/office/drawing/2014/main" id="{439784B8-362C-E249-32E6-4084A5304D31}"/>
              </a:ext>
            </a:extLst>
          </p:cNvPr>
          <p:cNvSpPr txBox="1"/>
          <p:nvPr/>
        </p:nvSpPr>
        <p:spPr>
          <a:xfrm>
            <a:off x="5110579" y="1172782"/>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endParaRPr lang="zh-TW" altLang="en-US" sz="1050" b="1" dirty="0">
              <a:latin typeface="Times New Roman" panose="02020603050405020304" pitchFamily="18" charset="0"/>
              <a:cs typeface="Times New Roman" panose="02020603050405020304" pitchFamily="18" charset="0"/>
            </a:endParaRPr>
          </a:p>
        </p:txBody>
      </p:sp>
      <p:sp>
        <p:nvSpPr>
          <p:cNvPr id="335" name="矩形 334">
            <a:extLst>
              <a:ext uri="{FF2B5EF4-FFF2-40B4-BE49-F238E27FC236}">
                <a16:creationId xmlns:a16="http://schemas.microsoft.com/office/drawing/2014/main" id="{04B9883A-FC57-32EB-8F2B-FF3B29570717}"/>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文字方塊 344">
            <a:extLst>
              <a:ext uri="{FF2B5EF4-FFF2-40B4-BE49-F238E27FC236}">
                <a16:creationId xmlns:a16="http://schemas.microsoft.com/office/drawing/2014/main" id="{C54031BE-0543-FF1C-05D9-370143E2DEF9}"/>
              </a:ext>
            </a:extLst>
          </p:cNvPr>
          <p:cNvSpPr txBox="1"/>
          <p:nvPr/>
        </p:nvSpPr>
        <p:spPr>
          <a:xfrm>
            <a:off x="7007612" y="1162803"/>
            <a:ext cx="227453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FACBE320-8F92-EAFE-3D02-90578C2BA696}"/>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9" name="接點: 肘形 358">
            <a:extLst>
              <a:ext uri="{FF2B5EF4-FFF2-40B4-BE49-F238E27FC236}">
                <a16:creationId xmlns:a16="http://schemas.microsoft.com/office/drawing/2014/main" id="{715D8598-0608-D941-8838-AFAABFA468B1}"/>
              </a:ext>
            </a:extLst>
          </p:cNvPr>
          <p:cNvCxnSpPr>
            <a:cxnSpLocks/>
            <a:stCxn id="229" idx="3"/>
            <a:endCxn id="230" idx="3"/>
          </p:cNvCxnSpPr>
          <p:nvPr/>
        </p:nvCxnSpPr>
        <p:spPr>
          <a:xfrm flipH="1">
            <a:off x="6753223" y="257806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FD3972F4-5170-09FA-AE10-61731EA44C35}"/>
              </a:ext>
            </a:extLst>
          </p:cNvPr>
          <p:cNvCxnSpPr>
            <a:cxnSpLocks/>
          </p:cNvCxnSpPr>
          <p:nvPr/>
        </p:nvCxnSpPr>
        <p:spPr>
          <a:xfrm flipH="1">
            <a:off x="6751625" y="5744683"/>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6FB29744-67C3-570A-CB33-66184C3A151E}"/>
              </a:ext>
            </a:extLst>
          </p:cNvPr>
          <p:cNvCxnSpPr>
            <a:cxnSpLocks/>
          </p:cNvCxnSpPr>
          <p:nvPr/>
        </p:nvCxnSpPr>
        <p:spPr>
          <a:xfrm flipH="1">
            <a:off x="6759573" y="370048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74A34E18-5137-9BFB-01F0-D1E2140C01BC}"/>
              </a:ext>
            </a:extLst>
          </p:cNvPr>
          <p:cNvCxnSpPr/>
          <p:nvPr/>
        </p:nvCxnSpPr>
        <p:spPr>
          <a:xfrm>
            <a:off x="6975471" y="6032945"/>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1E8E3E35-CFF5-266B-E49C-F5BDB57789A6}"/>
              </a:ext>
            </a:extLst>
          </p:cNvPr>
          <p:cNvCxnSpPr/>
          <p:nvPr/>
        </p:nvCxnSpPr>
        <p:spPr>
          <a:xfrm>
            <a:off x="7008407" y="3957222"/>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F9D24FF2-8565-B4A8-9FCE-7153BE4511F4}"/>
              </a:ext>
            </a:extLst>
          </p:cNvPr>
          <p:cNvCxnSpPr/>
          <p:nvPr/>
        </p:nvCxnSpPr>
        <p:spPr>
          <a:xfrm>
            <a:off x="6970580" y="2851751"/>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6DC1F27B-5457-CEC0-1403-306AE57D82D5}"/>
                  </a:ext>
                </a:extLst>
              </p:cNvPr>
              <p:cNvSpPr txBox="1"/>
              <p:nvPr/>
            </p:nvSpPr>
            <p:spPr>
              <a:xfrm>
                <a:off x="6751626" y="5798375"/>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5798375"/>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315A8AE5-CFF6-9053-B7E5-F6664FDC36B4}"/>
                  </a:ext>
                </a:extLst>
              </p:cNvPr>
              <p:cNvSpPr txBox="1"/>
              <p:nvPr/>
            </p:nvSpPr>
            <p:spPr>
              <a:xfrm>
                <a:off x="6900720" y="3787888"/>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900720" y="3787888"/>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D7D55880-6AE9-694E-9C54-1CAB67B87700}"/>
                  </a:ext>
                </a:extLst>
              </p:cNvPr>
              <p:cNvSpPr txBox="1"/>
              <p:nvPr/>
            </p:nvSpPr>
            <p:spPr>
              <a:xfrm>
                <a:off x="6899297" y="2665564"/>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D7D55880-6AE9-694E-9C54-1CAB67B87700}"/>
                  </a:ext>
                </a:extLst>
              </p:cNvPr>
              <p:cNvSpPr txBox="1">
                <a:spLocks noRot="1" noChangeAspect="1" noMove="1" noResize="1" noEditPoints="1" noAdjustHandles="1" noChangeArrowheads="1" noChangeShapeType="1" noTextEdit="1"/>
              </p:cNvSpPr>
              <p:nvPr/>
            </p:nvSpPr>
            <p:spPr>
              <a:xfrm>
                <a:off x="6899297" y="2665564"/>
                <a:ext cx="470282" cy="215444"/>
              </a:xfrm>
              <a:prstGeom prst="rect">
                <a:avLst/>
              </a:prstGeom>
              <a:blipFill>
                <a:blip r:embed="rId4"/>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A068FC83-A382-7ADD-8CE3-97D945392479}"/>
              </a:ext>
            </a:extLst>
          </p:cNvPr>
          <p:cNvSpPr txBox="1"/>
          <p:nvPr/>
        </p:nvSpPr>
        <p:spPr>
          <a:xfrm>
            <a:off x="5365481" y="1985137"/>
            <a:ext cx="1588426" cy="33855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r>
              <a:rPr lang="en-US" altLang="zh-TW" sz="800" dirty="0">
                <a:latin typeface="Times New Roman" panose="02020603050405020304" pitchFamily="18" charset="0"/>
                <a:cs typeface="Times New Roman" panose="02020603050405020304" pitchFamily="18" charset="0"/>
              </a:rPr>
              <a:t> between instance and predicted.</a:t>
            </a:r>
            <a:endParaRPr lang="zh-TW" altLang="en-US" sz="800" dirty="0">
              <a:latin typeface="Times New Roman" panose="02020603050405020304" pitchFamily="18" charset="0"/>
              <a:cs typeface="Times New Roman" panose="02020603050405020304" pitchFamily="18" charset="0"/>
            </a:endParaRPr>
          </a:p>
        </p:txBody>
      </p:sp>
      <p:sp>
        <p:nvSpPr>
          <p:cNvPr id="376" name="文字方塊 375">
            <a:extLst>
              <a:ext uri="{FF2B5EF4-FFF2-40B4-BE49-F238E27FC236}">
                <a16:creationId xmlns:a16="http://schemas.microsoft.com/office/drawing/2014/main" id="{D183291C-0F73-8243-7103-B79340859B90}"/>
              </a:ext>
            </a:extLst>
          </p:cNvPr>
          <p:cNvSpPr txBox="1"/>
          <p:nvPr/>
        </p:nvSpPr>
        <p:spPr>
          <a:xfrm>
            <a:off x="5498480" y="4351349"/>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7" name="文字方塊 376">
            <a:extLst>
              <a:ext uri="{FF2B5EF4-FFF2-40B4-BE49-F238E27FC236}">
                <a16:creationId xmlns:a16="http://schemas.microsoft.com/office/drawing/2014/main" id="{1FCDA78F-98E0-9780-2F28-C960945AB1F2}"/>
              </a:ext>
            </a:extLst>
          </p:cNvPr>
          <p:cNvSpPr txBox="1"/>
          <p:nvPr/>
        </p:nvSpPr>
        <p:spPr>
          <a:xfrm>
            <a:off x="5561412" y="6412298"/>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8" name="矩形 377">
            <a:extLst>
              <a:ext uri="{FF2B5EF4-FFF2-40B4-BE49-F238E27FC236}">
                <a16:creationId xmlns:a16="http://schemas.microsoft.com/office/drawing/2014/main" id="{A2B11E4C-8C77-D4C3-C92C-4CF67BAA1D53}"/>
              </a:ext>
            </a:extLst>
          </p:cNvPr>
          <p:cNvSpPr/>
          <p:nvPr/>
        </p:nvSpPr>
        <p:spPr>
          <a:xfrm>
            <a:off x="7373060" y="23832"/>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E2EC7AA-944D-8F4D-E633-E4D56C0120D1}"/>
                  </a:ext>
                </a:extLst>
              </p:cNvPr>
              <p:cNvSpPr txBox="1"/>
              <p:nvPr/>
            </p:nvSpPr>
            <p:spPr>
              <a:xfrm>
                <a:off x="7071170" y="4666725"/>
                <a:ext cx="2155051"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sSubSup>
                        <m:sSubSupPr>
                          <m:ctrlPr>
                            <a:rPr lang="en-US" altLang="zh-TW" sz="1000" b="0" i="1" smtClean="0">
                              <a:solidFill>
                                <a:srgbClr val="FF0000"/>
                              </a:solidFill>
                              <a:latin typeface="Cambria Math" panose="02040503050406030204" pitchFamily="18" charset="0"/>
                              <a:cs typeface="Times New Roman" panose="02020603050405020304" pitchFamily="18" charset="0"/>
                            </a:rPr>
                          </m:ctrlPr>
                        </m:sSubSup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up>
                          <m:r>
                            <a:rPr lang="en-US" altLang="zh-TW" sz="1000" b="0" i="1" smtClean="0">
                              <a:solidFill>
                                <a:srgbClr val="FF0000"/>
                              </a:solidFill>
                              <a:latin typeface="Cambria Math" panose="02040503050406030204" pitchFamily="18" charset="0"/>
                              <a:cs typeface="Times New Roman" panose="02020603050405020304" pitchFamily="18" charset="0"/>
                            </a:rPr>
                            <m:t>𝑟</m:t>
                          </m:r>
                          <m:r>
                            <a:rPr lang="en-US" altLang="zh-TW" sz="1000" b="0" i="1" smtClean="0">
                              <a:solidFill>
                                <a:srgbClr val="FF0000"/>
                              </a:solidFill>
                              <a:latin typeface="Cambria Math" panose="02040503050406030204" pitchFamily="18" charset="0"/>
                              <a:cs typeface="Times New Roman" panose="02020603050405020304" pitchFamily="18" charset="0"/>
                            </a:rPr>
                            <m:t>1</m:t>
                          </m:r>
                        </m:sup>
                      </m:sSubSup>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𝐼𝑜𝑈</m:t>
                      </m:r>
                      <m:sSup>
                        <m:sSupPr>
                          <m:ctrlPr>
                            <a:rPr lang="en-US" altLang="zh-TW" sz="1000" b="0" i="1" smtClean="0">
                              <a:solidFill>
                                <a:srgbClr val="FF0000"/>
                              </a:solidFill>
                              <a:latin typeface="Cambria Math" panose="02040503050406030204" pitchFamily="18" charset="0"/>
                              <a:cs typeface="Times New Roman" panose="02020603050405020304" pitchFamily="18" charset="0"/>
                            </a:rPr>
                          </m:ctrlPr>
                        </m:sSupPr>
                        <m:e>
                          <m:d>
                            <m:dPr>
                              <m:ctrlPr>
                                <a:rPr lang="en-US" altLang="zh-TW" sz="1000" b="0" i="1" smtClean="0">
                                  <a:solidFill>
                                    <a:srgbClr val="FF0000"/>
                                  </a:solidFill>
                                  <a:latin typeface="Cambria Math" panose="02040503050406030204" pitchFamily="18" charset="0"/>
                                  <a:cs typeface="Times New Roman" panose="02020603050405020304" pitchFamily="18" charset="0"/>
                                </a:rPr>
                              </m:ctrlPr>
                            </m:dPr>
                            <m:e>
                              <m:acc>
                                <m:accPr>
                                  <m:chr m:val="̂"/>
                                  <m:ctrlPr>
                                    <a:rPr lang="en-US" altLang="zh-TW" sz="1000" b="0" i="1" smtClean="0">
                                      <a:solidFill>
                                        <a:srgbClr val="FF0000"/>
                                      </a:solidFill>
                                      <a:latin typeface="Cambria Math" panose="02040503050406030204" pitchFamily="18" charset="0"/>
                                      <a:cs typeface="Times New Roman" panose="02020603050405020304" pitchFamily="18" charset="0"/>
                                    </a:rPr>
                                  </m:ctrlPr>
                                </m:accPr>
                                <m:e>
                                  <m:r>
                                    <a:rPr lang="en-US" altLang="zh-TW" sz="1000" b="0" i="1" smtClean="0">
                                      <a:solidFill>
                                        <a:srgbClr val="FF0000"/>
                                      </a:solidFill>
                                      <a:latin typeface="Cambria Math" panose="02040503050406030204" pitchFamily="18" charset="0"/>
                                      <a:cs typeface="Times New Roman" panose="02020603050405020304" pitchFamily="18" charset="0"/>
                                    </a:rPr>
                                    <m:t>𝑏</m:t>
                                  </m:r>
                                </m:e>
                              </m:acc>
                              <m:r>
                                <a:rPr lang="en-US" altLang="zh-TW" sz="1000" b="0" i="1" smtClean="0">
                                  <a:solidFill>
                                    <a:srgbClr val="FF0000"/>
                                  </a:solidFill>
                                  <a:latin typeface="Cambria Math" panose="02040503050406030204" pitchFamily="18" charset="0"/>
                                  <a:cs typeface="Times New Roman" panose="02020603050405020304" pitchFamily="18" charset="0"/>
                                </a:rPr>
                                <m:t>, </m:t>
                              </m:r>
                              <m:r>
                                <a:rPr lang="en-US" altLang="zh-TW" sz="1000" b="0" i="1" smtClean="0">
                                  <a:solidFill>
                                    <a:srgbClr val="FF0000"/>
                                  </a:solidFill>
                                  <a:latin typeface="Cambria Math" panose="02040503050406030204" pitchFamily="18" charset="0"/>
                                  <a:cs typeface="Times New Roman" panose="02020603050405020304" pitchFamily="18" charset="0"/>
                                </a:rPr>
                                <m:t>𝑏</m:t>
                              </m:r>
                            </m:e>
                          </m:d>
                        </m:e>
                        <m:sup>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𝑟</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𝑟</m:t>
                          </m:r>
                          <m:r>
                            <a:rPr lang="en-US" altLang="zh-TW" sz="1000" b="0" i="1" smtClean="0">
                              <a:solidFill>
                                <a:srgbClr val="FF0000"/>
                              </a:solidFill>
                              <a:latin typeface="Cambria Math" panose="02040503050406030204" pitchFamily="18" charset="0"/>
                              <a:cs typeface="Times New Roman" panose="02020603050405020304" pitchFamily="18" charset="0"/>
                            </a:rPr>
                            <m:t>1)∙</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𝛽</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0E2EC7AA-944D-8F4D-E633-E4D56C0120D1}"/>
                  </a:ext>
                </a:extLst>
              </p:cNvPr>
              <p:cNvSpPr txBox="1">
                <a:spLocks noRot="1" noChangeAspect="1" noMove="1" noResize="1" noEditPoints="1" noAdjustHandles="1" noChangeArrowheads="1" noChangeShapeType="1" noTextEdit="1"/>
              </p:cNvSpPr>
              <p:nvPr/>
            </p:nvSpPr>
            <p:spPr>
              <a:xfrm>
                <a:off x="7071170" y="4666725"/>
                <a:ext cx="2155051" cy="30489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0D3B115-3A5F-7F31-B492-8B2F600B4AEF}"/>
                  </a:ext>
                </a:extLst>
              </p:cNvPr>
              <p:cNvSpPr txBox="1"/>
              <p:nvPr/>
            </p:nvSpPr>
            <p:spPr>
              <a:xfrm>
                <a:off x="7073200" y="4914962"/>
                <a:ext cx="2195009" cy="1200329"/>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one-to-many</a:t>
                </a:r>
                <a:r>
                  <a:rPr lang="en-US" altLang="zh-TW" sz="800" dirty="0">
                    <a:latin typeface="Cambria Math" panose="02040503050406030204" pitchFamily="18" charset="0"/>
                    <a:cs typeface="Times New Roman" panose="02020603050405020304" pitchFamily="18" charset="0"/>
                  </a:rPr>
                  <a:t> branch</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a:t>
                </a:r>
              </a:p>
              <a:p>
                <a:endParaRPr lang="en-US" altLang="zh-TW" sz="800" dirty="0">
                  <a:latin typeface="Cambria Math" panose="02040503050406030204" pitchFamily="18" charset="0"/>
                  <a:cs typeface="Times New Roman" panose="02020603050405020304" pitchFamily="18" charset="0"/>
                </a:endParaRP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1</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𝛼</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 </a:t>
                </a:r>
                <a:r>
                  <a:rPr lang="en-US" altLang="zh-TW" sz="800" dirty="0">
                    <a:latin typeface="Cambria Math" panose="02040503050406030204" pitchFamily="18" charset="0"/>
                    <a:cs typeface="Times New Roman" panose="02020603050405020304" pitchFamily="18" charset="0"/>
                  </a:rPr>
                  <a:t>and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branches</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2</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𝛽</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a:t>
                </a:r>
                <a:r>
                  <a:rPr lang="en-US" altLang="zh-TW" sz="800" dirty="0">
                    <a:latin typeface="Cambria Math" panose="02040503050406030204" pitchFamily="18" charset="0"/>
                    <a:cs typeface="Times New Roman" panose="02020603050405020304" pitchFamily="18" charset="0"/>
                  </a:rPr>
                  <a:t> and </a:t>
                </a:r>
                <a:r>
                  <a:rPr lang="en-US" altLang="zh-TW" sz="800" dirty="0">
                    <a:solidFill>
                      <a:srgbClr val="00B0F0"/>
                    </a:solidFill>
                    <a:latin typeface="Cambria Math" panose="02040503050406030204" pitchFamily="18" charset="0"/>
                    <a:cs typeface="Times New Roman" panose="02020603050405020304" pitchFamily="18" charset="0"/>
                  </a:rPr>
                  <a:t>one-to-one </a:t>
                </a:r>
                <a:r>
                  <a:rPr lang="en-US" altLang="zh-TW" sz="800" dirty="0">
                    <a:latin typeface="Cambria Math" panose="02040503050406030204" pitchFamily="18" charset="0"/>
                    <a:cs typeface="Times New Roman" panose="02020603050405020304" pitchFamily="18" charset="0"/>
                  </a:rPr>
                  <a:t>branches</a:t>
                </a:r>
              </a:p>
            </p:txBody>
          </p:sp>
        </mc:Choice>
        <mc:Fallback xmlns="">
          <p:sp>
            <p:nvSpPr>
              <p:cNvPr id="4" name="文字方塊 3">
                <a:extLst>
                  <a:ext uri="{FF2B5EF4-FFF2-40B4-BE49-F238E27FC236}">
                    <a16:creationId xmlns:a16="http://schemas.microsoft.com/office/drawing/2014/main" id="{50D3B115-3A5F-7F31-B492-8B2F600B4AEF}"/>
                  </a:ext>
                </a:extLst>
              </p:cNvPr>
              <p:cNvSpPr txBox="1">
                <a:spLocks noRot="1" noChangeAspect="1" noMove="1" noResize="1" noEditPoints="1" noAdjustHandles="1" noChangeArrowheads="1" noChangeShapeType="1" noTextEdit="1"/>
              </p:cNvSpPr>
              <p:nvPr/>
            </p:nvSpPr>
            <p:spPr>
              <a:xfrm>
                <a:off x="7073200" y="4914962"/>
                <a:ext cx="2195009" cy="1200329"/>
              </a:xfrm>
              <a:prstGeom prst="rect">
                <a:avLst/>
              </a:prstGeom>
              <a:blipFill>
                <a:blip r:embed="rId6"/>
                <a:stretch>
                  <a:fillRect b="-50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863ADD0A-F20C-1C79-7FE6-22AD9EE8D20C}"/>
              </a:ext>
            </a:extLst>
          </p:cNvPr>
          <p:cNvSpPr txBox="1"/>
          <p:nvPr/>
        </p:nvSpPr>
        <p:spPr>
          <a:xfrm>
            <a:off x="7025640" y="2831558"/>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One-to-many</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38F99A7-AF1F-513E-AC30-2CFA1F4A5846}"/>
                  </a:ext>
                </a:extLst>
              </p:cNvPr>
              <p:cNvSpPr txBox="1"/>
              <p:nvPr/>
            </p:nvSpPr>
            <p:spPr>
              <a:xfrm>
                <a:off x="7249496" y="2968077"/>
                <a:ext cx="1683686"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𝑚</m:t>
                      </m:r>
                      <m:r>
                        <a:rPr lang="en-US" altLang="zh-TW" sz="1000" b="0" i="1" smtClean="0">
                          <a:solidFill>
                            <a:srgbClr val="FF0000"/>
                          </a:solidFill>
                          <a:latin typeface="Cambria Math" panose="02040503050406030204" pitchFamily="18" charset="0"/>
                          <a:cs typeface="Times New Roman" panose="02020603050405020304" pitchFamily="18" charset="0"/>
                        </a:rPr>
                        <m:t>(</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𝛼</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r>
                        <a:rPr lang="en-US" altLang="zh-TW" sz="1000" b="0" i="1" smtClean="0">
                          <a:solidFill>
                            <a:srgbClr val="FF0000"/>
                          </a:solidFill>
                          <a:latin typeface="Cambria Math" panose="02040503050406030204" pitchFamily="18" charset="0"/>
                          <a:cs typeface="Times New Roman" panose="02020603050405020304" pitchFamily="18" charset="0"/>
                        </a:rPr>
                        <m:t>, </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𝛽</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C38F99A7-AF1F-513E-AC30-2CFA1F4A5846}"/>
                  </a:ext>
                </a:extLst>
              </p:cNvPr>
              <p:cNvSpPr txBox="1">
                <a:spLocks noRot="1" noChangeAspect="1" noMove="1" noResize="1" noEditPoints="1" noAdjustHandles="1" noChangeArrowheads="1" noChangeShapeType="1" noTextEdit="1"/>
              </p:cNvSpPr>
              <p:nvPr/>
            </p:nvSpPr>
            <p:spPr>
              <a:xfrm>
                <a:off x="7249496" y="2968077"/>
                <a:ext cx="1683686" cy="246221"/>
              </a:xfrm>
              <a:prstGeom prst="rect">
                <a:avLst/>
              </a:prstGeom>
              <a:blipFill>
                <a:blip r:embed="rId7"/>
                <a:stretch>
                  <a:fillRect b="-75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050BB073-1410-F602-3299-F7A45125CEBB}"/>
              </a:ext>
            </a:extLst>
          </p:cNvPr>
          <p:cNvSpPr txBox="1"/>
          <p:nvPr/>
        </p:nvSpPr>
        <p:spPr>
          <a:xfrm>
            <a:off x="7076345" y="3664777"/>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One-to-one</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CDCBDF5-DD3A-2104-D5F4-988BC2805078}"/>
                  </a:ext>
                </a:extLst>
              </p:cNvPr>
              <p:cNvSpPr txBox="1"/>
              <p:nvPr/>
            </p:nvSpPr>
            <p:spPr>
              <a:xfrm>
                <a:off x="7096800" y="3123101"/>
                <a:ext cx="2091488"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one-to-many</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many</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ECDCBDF5-DD3A-2104-D5F4-988BC2805078}"/>
                  </a:ext>
                </a:extLst>
              </p:cNvPr>
              <p:cNvSpPr txBox="1">
                <a:spLocks noRot="1" noChangeAspect="1" noMove="1" noResize="1" noEditPoints="1" noAdjustHandles="1" noChangeArrowheads="1" noChangeShapeType="1" noTextEdit="1"/>
              </p:cNvSpPr>
              <p:nvPr/>
            </p:nvSpPr>
            <p:spPr>
              <a:xfrm>
                <a:off x="7096800" y="3123101"/>
                <a:ext cx="2091488" cy="58195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98FBF86C-BE78-1E4A-A6AA-1C4882FFCE93}"/>
                  </a:ext>
                </a:extLst>
              </p:cNvPr>
              <p:cNvSpPr txBox="1"/>
              <p:nvPr/>
            </p:nvSpPr>
            <p:spPr>
              <a:xfrm>
                <a:off x="7286439" y="3831089"/>
                <a:ext cx="1567230"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𝑚</m:t>
                      </m:r>
                      <m:r>
                        <a:rPr lang="en-US" altLang="zh-TW" sz="1000" b="0" i="1" smtClean="0">
                          <a:solidFill>
                            <a:srgbClr val="FF0000"/>
                          </a:solidFill>
                          <a:latin typeface="Cambria Math" panose="02040503050406030204" pitchFamily="18" charset="0"/>
                          <a:cs typeface="Times New Roman" panose="02020603050405020304" pitchFamily="18" charset="0"/>
                        </a:rPr>
                        <m:t>(</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𝛼</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 </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𝛽</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0" name="文字方塊 9">
                <a:extLst>
                  <a:ext uri="{FF2B5EF4-FFF2-40B4-BE49-F238E27FC236}">
                    <a16:creationId xmlns:a16="http://schemas.microsoft.com/office/drawing/2014/main" id="{98FBF86C-BE78-1E4A-A6AA-1C4882FFCE93}"/>
                  </a:ext>
                </a:extLst>
              </p:cNvPr>
              <p:cNvSpPr txBox="1">
                <a:spLocks noRot="1" noChangeAspect="1" noMove="1" noResize="1" noEditPoints="1" noAdjustHandles="1" noChangeArrowheads="1" noChangeShapeType="1" noTextEdit="1"/>
              </p:cNvSpPr>
              <p:nvPr/>
            </p:nvSpPr>
            <p:spPr>
              <a:xfrm>
                <a:off x="7286439" y="3831089"/>
                <a:ext cx="1567230" cy="246221"/>
              </a:xfrm>
              <a:prstGeom prst="rect">
                <a:avLst/>
              </a:prstGeom>
              <a:blipFill>
                <a:blip r:embed="rId9"/>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C086306F-CAA9-DF48-9D4D-6526098354B0}"/>
                  </a:ext>
                </a:extLst>
              </p:cNvPr>
              <p:cNvSpPr txBox="1"/>
              <p:nvPr/>
            </p:nvSpPr>
            <p:spPr>
              <a:xfrm>
                <a:off x="7143725" y="4007222"/>
                <a:ext cx="2044560"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one-to-one</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C086306F-CAA9-DF48-9D4D-6526098354B0}"/>
                  </a:ext>
                </a:extLst>
              </p:cNvPr>
              <p:cNvSpPr txBox="1">
                <a:spLocks noRot="1" noChangeAspect="1" noMove="1" noResize="1" noEditPoints="1" noAdjustHandles="1" noChangeArrowheads="1" noChangeShapeType="1" noTextEdit="1"/>
              </p:cNvSpPr>
              <p:nvPr/>
            </p:nvSpPr>
            <p:spPr>
              <a:xfrm>
                <a:off x="7143725" y="4007222"/>
                <a:ext cx="2044560" cy="5819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E40E273-F157-D0FC-4288-350F57B07234}"/>
                  </a:ext>
                </a:extLst>
              </p:cNvPr>
              <p:cNvSpPr txBox="1"/>
              <p:nvPr/>
            </p:nvSpPr>
            <p:spPr>
              <a:xfrm>
                <a:off x="7175890" y="6046246"/>
                <a:ext cx="2155051" cy="337336"/>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r>
                  <a:rPr lang="en-US" altLang="zh-TW" sz="10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7E40E273-F157-D0FC-4288-350F57B07234}"/>
                  </a:ext>
                </a:extLst>
              </p:cNvPr>
              <p:cNvSpPr txBox="1">
                <a:spLocks noRot="1" noChangeAspect="1" noMove="1" noResize="1" noEditPoints="1" noAdjustHandles="1" noChangeArrowheads="1" noChangeShapeType="1" noTextEdit="1"/>
              </p:cNvSpPr>
              <p:nvPr/>
            </p:nvSpPr>
            <p:spPr>
              <a:xfrm>
                <a:off x="7175890" y="6046246"/>
                <a:ext cx="2155051" cy="3373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02CA0AF-E311-A547-9CF4-6E823B09EEB6}"/>
                  </a:ext>
                </a:extLst>
              </p:cNvPr>
              <p:cNvSpPr txBox="1"/>
              <p:nvPr/>
            </p:nvSpPr>
            <p:spPr>
              <a:xfrm>
                <a:off x="7058025" y="1360630"/>
                <a:ext cx="2001959"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000" b="0" i="1" smtClean="0">
                          <a:solidFill>
                            <a:srgbClr val="FF0000"/>
                          </a:solidFill>
                          <a:latin typeface="Cambria Math" panose="02040503050406030204" pitchFamily="18" charset="0"/>
                          <a:cs typeface="Times New Roman" panose="02020603050405020304" pitchFamily="18" charset="0"/>
                        </a:rPr>
                        <m:t>𝑚</m:t>
                      </m:r>
                      <m:d>
                        <m:dPr>
                          <m:ctrlPr>
                            <a:rPr lang="en-US" altLang="zh-TW" sz="1000" b="0" i="1" smtClean="0">
                              <a:solidFill>
                                <a:srgbClr val="FF0000"/>
                              </a:solidFill>
                              <a:latin typeface="Cambria Math" panose="02040503050406030204" pitchFamily="18" charset="0"/>
                              <a:cs typeface="Times New Roman" panose="02020603050405020304" pitchFamily="18" charset="0"/>
                            </a:rPr>
                          </m:ctrlPr>
                        </m:dPr>
                        <m:e>
                          <m:r>
                            <a:rPr lang="en-US" altLang="zh-TW" sz="1000" b="0" i="1" smtClean="0">
                              <a:solidFill>
                                <a:srgbClr val="FF0000"/>
                              </a:solidFill>
                              <a:latin typeface="Cambria Math" panose="02040503050406030204" pitchFamily="18" charset="0"/>
                              <a:cs typeface="Times New Roman" panose="02020603050405020304" pitchFamily="18" charset="0"/>
                            </a:rPr>
                            <m:t>𝛼</m:t>
                          </m:r>
                          <m:r>
                            <a:rPr lang="en-US" altLang="zh-TW" sz="1000" b="0" i="1" smtClean="0">
                              <a:solidFill>
                                <a:srgbClr val="FF0000"/>
                              </a:solidFill>
                              <a:latin typeface="Cambria Math" panose="02040503050406030204" pitchFamily="18" charset="0"/>
                              <a:cs typeface="Times New Roman" panose="02020603050405020304" pitchFamily="18" charset="0"/>
                            </a:rPr>
                            <m:t>, </m:t>
                          </m:r>
                          <m:r>
                            <a:rPr lang="en-US" altLang="zh-TW" sz="1000" b="0" i="1" smtClean="0">
                              <a:solidFill>
                                <a:srgbClr val="FF0000"/>
                              </a:solidFill>
                              <a:latin typeface="Cambria Math" panose="02040503050406030204" pitchFamily="18" charset="0"/>
                              <a:cs typeface="Times New Roman" panose="02020603050405020304" pitchFamily="18" charset="0"/>
                            </a:rPr>
                            <m:t>𝛽</m:t>
                          </m:r>
                        </m:e>
                      </m:d>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𝑠</m:t>
                      </m:r>
                      <m:r>
                        <a:rPr lang="en-US" altLang="zh-TW" sz="1000" b="0" i="1" smtClean="0">
                          <a:solidFill>
                            <a:srgbClr val="FF0000"/>
                          </a:solidFill>
                          <a:latin typeface="Cambria Math" panose="02040503050406030204" pitchFamily="18" charset="0"/>
                          <a:cs typeface="Times New Roman" panose="02020603050405020304" pitchFamily="18" charset="0"/>
                        </a:rPr>
                        <m:t>∙</m:t>
                      </m:r>
                      <m:sSup>
                        <m:sSupPr>
                          <m:ctrlPr>
                            <a:rPr lang="en-US" altLang="zh-TW" sz="1000" b="0" i="1" smtClean="0">
                              <a:solidFill>
                                <a:srgbClr val="FF0000"/>
                              </a:solidFill>
                              <a:latin typeface="Cambria Math" panose="02040503050406030204" pitchFamily="18" charset="0"/>
                              <a:cs typeface="Times New Roman" panose="02020603050405020304" pitchFamily="18" charset="0"/>
                            </a:rPr>
                          </m:ctrlPr>
                        </m:sSupPr>
                        <m:e>
                          <m:r>
                            <a:rPr lang="en-US" altLang="zh-TW" sz="1000" b="0" i="1" smtClean="0">
                              <a:solidFill>
                                <a:srgbClr val="FF0000"/>
                              </a:solidFill>
                              <a:latin typeface="Cambria Math" panose="02040503050406030204" pitchFamily="18" charset="0"/>
                              <a:cs typeface="Times New Roman" panose="02020603050405020304" pitchFamily="18" charset="0"/>
                            </a:rPr>
                            <m:t>𝑝</m:t>
                          </m:r>
                        </m:e>
                        <m:sup>
                          <m:r>
                            <a:rPr lang="en-US" altLang="zh-TW" sz="1000" b="0" i="1" smtClean="0">
                              <a:solidFill>
                                <a:srgbClr val="FF0000"/>
                              </a:solidFill>
                              <a:latin typeface="Cambria Math" panose="02040503050406030204" pitchFamily="18" charset="0"/>
                              <a:cs typeface="Times New Roman" panose="02020603050405020304" pitchFamily="18" charset="0"/>
                            </a:rPr>
                            <m:t>𝛼</m:t>
                          </m:r>
                          <m:r>
                            <a:rPr lang="en-US" altLang="zh-TW" sz="1000" b="0" i="1" smtClean="0">
                              <a:solidFill>
                                <a:srgbClr val="FF0000"/>
                              </a:solidFill>
                              <a:latin typeface="Cambria Math" panose="02040503050406030204" pitchFamily="18" charset="0"/>
                              <a:cs typeface="Times New Roman" panose="02020603050405020304" pitchFamily="18" charset="0"/>
                            </a:rPr>
                            <m:t>  </m:t>
                          </m:r>
                        </m:sup>
                      </m:sSup>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𝐼𝑜𝑈</m:t>
                      </m:r>
                      <m:sSup>
                        <m:sSupPr>
                          <m:ctrlPr>
                            <a:rPr lang="en-US" altLang="zh-TW" sz="1000" b="0" i="1" smtClean="0">
                              <a:solidFill>
                                <a:srgbClr val="FF0000"/>
                              </a:solidFill>
                              <a:latin typeface="Cambria Math" panose="02040503050406030204" pitchFamily="18" charset="0"/>
                              <a:cs typeface="Times New Roman" panose="02020603050405020304" pitchFamily="18" charset="0"/>
                            </a:rPr>
                          </m:ctrlPr>
                        </m:sSupPr>
                        <m:e>
                          <m:d>
                            <m:dPr>
                              <m:ctrlPr>
                                <a:rPr lang="en-US" altLang="zh-TW" sz="1000" b="0" i="1" smtClean="0">
                                  <a:solidFill>
                                    <a:srgbClr val="FF0000"/>
                                  </a:solidFill>
                                  <a:latin typeface="Cambria Math" panose="02040503050406030204" pitchFamily="18" charset="0"/>
                                  <a:cs typeface="Times New Roman" panose="02020603050405020304" pitchFamily="18" charset="0"/>
                                </a:rPr>
                              </m:ctrlPr>
                            </m:dPr>
                            <m:e>
                              <m:acc>
                                <m:accPr>
                                  <m:chr m:val="̂"/>
                                  <m:ctrlPr>
                                    <a:rPr lang="en-US" altLang="zh-TW" sz="1000" b="0" i="1" smtClean="0">
                                      <a:solidFill>
                                        <a:srgbClr val="FF0000"/>
                                      </a:solidFill>
                                      <a:latin typeface="Cambria Math" panose="02040503050406030204" pitchFamily="18" charset="0"/>
                                      <a:cs typeface="Times New Roman" panose="02020603050405020304" pitchFamily="18" charset="0"/>
                                    </a:rPr>
                                  </m:ctrlPr>
                                </m:accPr>
                                <m:e>
                                  <m:r>
                                    <a:rPr lang="en-US" altLang="zh-TW" sz="1000" b="0" i="1" smtClean="0">
                                      <a:solidFill>
                                        <a:srgbClr val="FF0000"/>
                                      </a:solidFill>
                                      <a:latin typeface="Cambria Math" panose="02040503050406030204" pitchFamily="18" charset="0"/>
                                      <a:cs typeface="Times New Roman" panose="02020603050405020304" pitchFamily="18" charset="0"/>
                                    </a:rPr>
                                    <m:t>𝑏</m:t>
                                  </m:r>
                                </m:e>
                              </m:acc>
                              <m:r>
                                <a:rPr lang="en-US" altLang="zh-TW" sz="1000" b="0" i="1" smtClean="0">
                                  <a:solidFill>
                                    <a:srgbClr val="FF0000"/>
                                  </a:solidFill>
                                  <a:latin typeface="Cambria Math" panose="02040503050406030204" pitchFamily="18" charset="0"/>
                                  <a:cs typeface="Times New Roman" panose="02020603050405020304" pitchFamily="18" charset="0"/>
                                </a:rPr>
                                <m:t>, </m:t>
                              </m:r>
                              <m:r>
                                <a:rPr lang="en-US" altLang="zh-TW" sz="1000" b="0" i="1" smtClean="0">
                                  <a:solidFill>
                                    <a:srgbClr val="FF0000"/>
                                  </a:solidFill>
                                  <a:latin typeface="Cambria Math" panose="02040503050406030204" pitchFamily="18" charset="0"/>
                                  <a:cs typeface="Times New Roman" panose="02020603050405020304" pitchFamily="18" charset="0"/>
                                </a:rPr>
                                <m:t>𝑏</m:t>
                              </m:r>
                            </m:e>
                          </m:d>
                        </m:e>
                        <m:sup>
                          <m:r>
                            <a:rPr lang="en-US" altLang="zh-TW" sz="1000" b="0" i="1" smtClean="0">
                              <a:solidFill>
                                <a:srgbClr val="FF0000"/>
                              </a:solidFill>
                              <a:latin typeface="Cambria Math" panose="02040503050406030204" pitchFamily="18" charset="0"/>
                              <a:cs typeface="Times New Roman" panose="02020603050405020304" pitchFamily="18" charset="0"/>
                            </a:rPr>
                            <m:t>𝛽</m:t>
                          </m:r>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502CA0AF-E311-A547-9CF4-6E823B09EEB6}"/>
                  </a:ext>
                </a:extLst>
              </p:cNvPr>
              <p:cNvSpPr txBox="1">
                <a:spLocks noRot="1" noChangeAspect="1" noMove="1" noResize="1" noEditPoints="1" noAdjustHandles="1" noChangeArrowheads="1" noChangeShapeType="1" noTextEdit="1"/>
              </p:cNvSpPr>
              <p:nvPr/>
            </p:nvSpPr>
            <p:spPr>
              <a:xfrm>
                <a:off x="7058025" y="1360630"/>
                <a:ext cx="2001959" cy="30489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0359383-E659-F25A-271A-6422C39364B1}"/>
                  </a:ext>
                </a:extLst>
              </p:cNvPr>
              <p:cNvSpPr txBox="1"/>
              <p:nvPr/>
            </p:nvSpPr>
            <p:spPr>
              <a:xfrm>
                <a:off x="7061289" y="1575798"/>
                <a:ext cx="1981004" cy="1200329"/>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 It’s a </a:t>
                </a:r>
                <a:r>
                  <a:rPr lang="en-US" altLang="zh-TW" sz="800" dirty="0">
                    <a:solidFill>
                      <a:srgbClr val="00B0F0"/>
                    </a:solidFill>
                    <a:latin typeface="Times New Roman" panose="02020603050405020304" pitchFamily="18" charset="0"/>
                    <a:cs typeface="Times New Roman" panose="02020603050405020304" pitchFamily="18" charset="0"/>
                  </a:rPr>
                  <a:t>binary value</a:t>
                </a:r>
                <a:r>
                  <a:rPr lang="en-US" altLang="zh-TW" sz="800" dirty="0">
                    <a:latin typeface="Times New Roman" panose="02020603050405020304" pitchFamily="18" charset="0"/>
                    <a:cs typeface="Times New Roman" panose="02020603050405020304" pitchFamily="18" charset="0"/>
                  </a:rPr>
                  <a:t>. Indicates whether the endpoint of the </a:t>
                </a:r>
                <a:r>
                  <a:rPr lang="en-US" altLang="zh-TW" sz="800" dirty="0">
                    <a:solidFill>
                      <a:srgbClr val="00B0F0"/>
                    </a:solidFill>
                    <a:latin typeface="Times New Roman" panose="02020603050405020304" pitchFamily="18" charset="0"/>
                    <a:cs typeface="Times New Roman" panose="02020603050405020304" pitchFamily="18" charset="0"/>
                  </a:rPr>
                  <a:t>predicted box </a:t>
                </a:r>
                <a:r>
                  <a:rPr lang="en-US" altLang="zh-TW" sz="800" dirty="0">
                    <a:latin typeface="Times New Roman" panose="02020603050405020304" pitchFamily="18" charset="0"/>
                    <a:cs typeface="Times New Roman" panose="02020603050405020304" pitchFamily="18" charset="0"/>
                  </a:rPr>
                  <a:t>is within the </a:t>
                </a:r>
                <a:r>
                  <a:rPr lang="en-US" altLang="zh-TW" sz="800" dirty="0">
                    <a:solidFill>
                      <a:srgbClr val="00B0F0"/>
                    </a:solidFill>
                    <a:latin typeface="Times New Roman" panose="02020603050405020304" pitchFamily="18" charset="0"/>
                    <a:cs typeface="Times New Roman" panose="02020603050405020304" pitchFamily="18" charset="0"/>
                  </a:rPr>
                  <a:t>ground truth box.</a:t>
                </a:r>
              </a:p>
              <a:p>
                <a:r>
                  <a:rPr lang="en-US" altLang="zh-TW" sz="800" dirty="0">
                    <a:latin typeface="Times New Roman" panose="02020603050405020304" pitchFamily="18" charset="0"/>
                    <a:cs typeface="Times New Roman" panose="02020603050405020304" pitchFamily="18" charset="0"/>
                  </a:rPr>
                  <a:t>p: The classification score of  the box.</a:t>
                </a:r>
              </a:p>
              <a:p>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The degree of  overlap between predicted and instance box.,</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𝛽</m:t>
                    </m:r>
                  </m:oMath>
                </a14:m>
                <a:r>
                  <a:rPr lang="en-US" altLang="zh-TW" sz="800" dirty="0">
                    <a:latin typeface="Times New Roman" panose="02020603050405020304" pitchFamily="18" charset="0"/>
                    <a:cs typeface="Times New Roman" panose="02020603050405020304" pitchFamily="18" charset="0"/>
                  </a:rPr>
                  <a:t>: The parameters to balance classification and regression scores. </a:t>
                </a:r>
              </a:p>
              <a:p>
                <a:pPr/>
                <a14:m>
                  <m:oMathPara xmlns:m="http://schemas.openxmlformats.org/officeDocument/2006/math">
                    <m:oMathParaPr>
                      <m:jc m:val="left"/>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=0.5, </m:t>
                      </m:r>
                      <m:r>
                        <a:rPr lang="en-US" altLang="zh-TW" sz="800" b="0" i="1" smtClean="0">
                          <a:latin typeface="Cambria Math" panose="02040503050406030204" pitchFamily="18" charset="0"/>
                          <a:cs typeface="Times New Roman" panose="02020603050405020304" pitchFamily="18" charset="0"/>
                        </a:rPr>
                        <m:t>𝛽</m:t>
                      </m:r>
                      <m:r>
                        <a:rPr lang="en-US" altLang="zh-TW" sz="800" b="0" i="1" smtClean="0">
                          <a:latin typeface="Cambria Math" panose="02040503050406030204" pitchFamily="18" charset="0"/>
                          <a:cs typeface="Times New Roman" panose="02020603050405020304" pitchFamily="18" charset="0"/>
                        </a:rPr>
                        <m:t>=6</m:t>
                      </m:r>
                    </m:oMath>
                  </m:oMathPara>
                </a14:m>
                <a:endParaRPr lang="en-US" altLang="zh-TW" sz="8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F0359383-E659-F25A-271A-6422C39364B1}"/>
                  </a:ext>
                </a:extLst>
              </p:cNvPr>
              <p:cNvSpPr txBox="1">
                <a:spLocks noRot="1" noChangeAspect="1" noMove="1" noResize="1" noEditPoints="1" noAdjustHandles="1" noChangeArrowheads="1" noChangeShapeType="1" noTextEdit="1"/>
              </p:cNvSpPr>
              <p:nvPr/>
            </p:nvSpPr>
            <p:spPr>
              <a:xfrm>
                <a:off x="7061289" y="1575798"/>
                <a:ext cx="1981004" cy="1200329"/>
              </a:xfrm>
              <a:prstGeom prst="rect">
                <a:avLst/>
              </a:prstGeom>
              <a:blipFill>
                <a:blip r:embed="rId24"/>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EF749552-2636-4F91-21A1-C7B77ADC661E}"/>
              </a:ext>
            </a:extLst>
          </p:cNvPr>
          <p:cNvSpPr txBox="1"/>
          <p:nvPr/>
        </p:nvSpPr>
        <p:spPr>
          <a:xfrm>
            <a:off x="3642948" y="13741"/>
            <a:ext cx="845018" cy="646331"/>
          </a:xfrm>
          <a:prstGeom prst="rect">
            <a:avLst/>
          </a:prstGeom>
          <a:noFill/>
        </p:spPr>
        <p:txBody>
          <a:bodyPr wrap="square" rtlCol="0">
            <a:spAutoFit/>
          </a:bodyPr>
          <a:lstStyle/>
          <a:p>
            <a:r>
              <a:rPr lang="en-US" altLang="zh-TW" sz="1200" dirty="0"/>
              <a:t>Modified  from YOLOv8</a:t>
            </a:r>
            <a:endParaRPr lang="zh-TW" altLang="en-US" sz="1200" dirty="0"/>
          </a:p>
        </p:txBody>
      </p:sp>
      <p:sp>
        <p:nvSpPr>
          <p:cNvPr id="20" name="文字方塊 19">
            <a:extLst>
              <a:ext uri="{FF2B5EF4-FFF2-40B4-BE49-F238E27FC236}">
                <a16:creationId xmlns:a16="http://schemas.microsoft.com/office/drawing/2014/main" id="{9001BCAE-6530-381E-DFF5-ED5687CDA2C3}"/>
              </a:ext>
            </a:extLst>
          </p:cNvPr>
          <p:cNvSpPr txBox="1"/>
          <p:nvPr/>
        </p:nvSpPr>
        <p:spPr>
          <a:xfrm>
            <a:off x="-28131" y="3130651"/>
            <a:ext cx="921140" cy="338554"/>
          </a:xfrm>
          <a:prstGeom prst="rect">
            <a:avLst/>
          </a:prstGeom>
          <a:noFill/>
        </p:spPr>
        <p:txBody>
          <a:bodyPr wrap="square">
            <a:spAutoFit/>
          </a:bodyPr>
          <a:lstStyle/>
          <a:p>
            <a:pPr algn="ctr"/>
            <a:r>
              <a:rPr lang="en-US" altLang="zh-TW" sz="800" dirty="0">
                <a:solidFill>
                  <a:schemeClr val="tx1"/>
                </a:solidFill>
                <a:latin typeface="Times New Roman" panose="02020603050405020304" pitchFamily="18" charset="0"/>
                <a:cs typeface="Times New Roman" panose="02020603050405020304" pitchFamily="18" charset="0"/>
              </a:rPr>
              <a:t>Spatial-Channel </a:t>
            </a:r>
            <a:r>
              <a:rPr lang="en-US" altLang="zh-TW" sz="800" dirty="0" err="1">
                <a:solidFill>
                  <a:schemeClr val="tx1"/>
                </a:solidFill>
                <a:latin typeface="Times New Roman" panose="02020603050405020304" pitchFamily="18" charset="0"/>
                <a:cs typeface="Times New Roman" panose="02020603050405020304" pitchFamily="18" charset="0"/>
              </a:rPr>
              <a:t>Downsampling</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6871F46-69ED-6A74-101C-B762855FC4C1}"/>
              </a:ext>
            </a:extLst>
          </p:cNvPr>
          <p:cNvSpPr txBox="1"/>
          <p:nvPr/>
        </p:nvSpPr>
        <p:spPr>
          <a:xfrm>
            <a:off x="-72867" y="1786615"/>
            <a:ext cx="1788742" cy="215444"/>
          </a:xfrm>
          <a:prstGeom prst="rect">
            <a:avLst/>
          </a:prstGeom>
          <a:noFill/>
        </p:spPr>
        <p:txBody>
          <a:bodyPr wrap="square">
            <a:spAutoFit/>
          </a:bodyPr>
          <a:lstStyle/>
          <a:p>
            <a:pPr algn="ctr"/>
            <a:r>
              <a:rPr lang="en-US" altLang="zh-TW" sz="800" dirty="0">
                <a:solidFill>
                  <a:schemeClr val="tx1"/>
                </a:solidFill>
                <a:latin typeface="Times New Roman" panose="02020603050405020304" pitchFamily="18" charset="0"/>
                <a:cs typeface="Times New Roman" panose="02020603050405020304" pitchFamily="18" charset="0"/>
              </a:rPr>
              <a:t>CSP Bottleneck with 2 Convolutions</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D134BF8C-8020-C78B-B54C-4175842B3A58}"/>
              </a:ext>
            </a:extLst>
          </p:cNvPr>
          <p:cNvSpPr txBox="1"/>
          <p:nvPr/>
        </p:nvSpPr>
        <p:spPr>
          <a:xfrm>
            <a:off x="3068765" y="865662"/>
            <a:ext cx="167762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Figure2: (a) Consistent dual assignments for NMS-free training. </a:t>
            </a:r>
            <a:endParaRPr lang="zh-TW" altLang="en-US" sz="8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34BF3814-58B1-8AF6-8829-8589B5B2117F}"/>
              </a:ext>
            </a:extLst>
          </p:cNvPr>
          <p:cNvSpPr txBox="1"/>
          <p:nvPr/>
        </p:nvSpPr>
        <p:spPr>
          <a:xfrm>
            <a:off x="217774" y="4989986"/>
            <a:ext cx="1210741" cy="215444"/>
          </a:xfrm>
          <a:prstGeom prst="rect">
            <a:avLst/>
          </a:prstGeom>
          <a:noFill/>
        </p:spPr>
        <p:txBody>
          <a:bodyPr wrap="square">
            <a:spAutoFit/>
          </a:bodyPr>
          <a:lstStyle/>
          <a:p>
            <a:pPr algn="ctr"/>
            <a:r>
              <a:rPr lang="en-US" altLang="zh-TW" sz="800" dirty="0">
                <a:latin typeface="Times New Roman" panose="02020603050405020304" pitchFamily="18" charset="0"/>
                <a:cs typeface="Times New Roman" panose="02020603050405020304" pitchFamily="18" charset="0"/>
              </a:rPr>
              <a:t>C2f + CIB</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DE91D31F-4179-CB2F-CDFB-0A9BD8242559}"/>
              </a:ext>
            </a:extLst>
          </p:cNvPr>
          <p:cNvSpPr txBox="1"/>
          <p:nvPr/>
        </p:nvSpPr>
        <p:spPr>
          <a:xfrm>
            <a:off x="100242" y="5550747"/>
            <a:ext cx="1412971" cy="215444"/>
          </a:xfrm>
          <a:prstGeom prst="rect">
            <a:avLst/>
          </a:prstGeom>
          <a:noFill/>
        </p:spPr>
        <p:txBody>
          <a:bodyPr wrap="square">
            <a:spAutoFit/>
          </a:bodyPr>
          <a:lstStyle/>
          <a:p>
            <a:pPr algn="ctr"/>
            <a:r>
              <a:rPr lang="en-US" altLang="zh-TW" sz="800" dirty="0">
                <a:latin typeface="Times New Roman" panose="02020603050405020304" pitchFamily="18" charset="0"/>
                <a:cs typeface="Times New Roman" panose="02020603050405020304" pitchFamily="18" charset="0"/>
              </a:rPr>
              <a:t>Spatial Pyramid Pooling Fast</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B7F93D56-D80C-AC70-4298-2AD00B4B6B0D}"/>
              </a:ext>
            </a:extLst>
          </p:cNvPr>
          <p:cNvSpPr txBox="1"/>
          <p:nvPr/>
        </p:nvSpPr>
        <p:spPr>
          <a:xfrm>
            <a:off x="86185" y="5964935"/>
            <a:ext cx="107636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Partial Self-Attention</a:t>
            </a:r>
          </a:p>
          <a:p>
            <a:r>
              <a:rPr lang="en-US" altLang="zh-TW" sz="800" dirty="0">
                <a:solidFill>
                  <a:srgbClr val="00B0F0"/>
                </a:solidFill>
                <a:latin typeface="Times New Roman" panose="02020603050405020304" pitchFamily="18" charset="0"/>
                <a:cs typeface="Times New Roman" panose="02020603050405020304" pitchFamily="18" charset="0"/>
              </a:rPr>
              <a:t>MHSA</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id="{BC5547FF-167F-65B9-8BF2-F8EF9A09CEB6}"/>
              </a:ext>
            </a:extLst>
          </p:cNvPr>
          <p:cNvSpPr txBox="1"/>
          <p:nvPr/>
        </p:nvSpPr>
        <p:spPr>
          <a:xfrm>
            <a:off x="1687218" y="298511"/>
            <a:ext cx="984250" cy="461665"/>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 kernel size</a:t>
            </a:r>
          </a:p>
          <a:p>
            <a:r>
              <a:rPr lang="en-US" altLang="zh-TW" sz="800" dirty="0">
                <a:latin typeface="Times New Roman" panose="02020603050405020304" pitchFamily="18" charset="0"/>
                <a:cs typeface="Times New Roman" panose="02020603050405020304" pitchFamily="18" charset="0"/>
              </a:rPr>
              <a:t>s: stride</a:t>
            </a:r>
          </a:p>
          <a:p>
            <a:r>
              <a:rPr lang="en-US" altLang="zh-TW" sz="800" dirty="0">
                <a:latin typeface="Times New Roman" panose="02020603050405020304" pitchFamily="18" charset="0"/>
                <a:cs typeface="Times New Roman" panose="02020603050405020304" pitchFamily="18" charset="0"/>
              </a:rPr>
              <a:t>p: padding</a:t>
            </a:r>
            <a:endParaRPr lang="zh-TW" altLang="en-US" sz="8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09892F2-5D34-DC34-E010-E87EB7538296}"/>
              </a:ext>
            </a:extLst>
          </p:cNvPr>
          <p:cNvSpPr/>
          <p:nvPr/>
        </p:nvSpPr>
        <p:spPr>
          <a:xfrm>
            <a:off x="97610" y="4797239"/>
            <a:ext cx="1444566" cy="1488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37C62DD4-4F12-A469-222B-0A5D903EA565}"/>
              </a:ext>
            </a:extLst>
          </p:cNvPr>
          <p:cNvSpPr txBox="1"/>
          <p:nvPr/>
        </p:nvSpPr>
        <p:spPr>
          <a:xfrm>
            <a:off x="2979756" y="1367139"/>
            <a:ext cx="2290604" cy="246221"/>
          </a:xfrm>
          <a:prstGeom prst="rect">
            <a:avLst/>
          </a:prstGeom>
          <a:noFill/>
        </p:spPr>
        <p:txBody>
          <a:bodyPr wrap="square" rtlCol="0">
            <a:spAutoFit/>
          </a:bodyPr>
          <a:lstStyle/>
          <a:p>
            <a:r>
              <a:rPr lang="en-US" altLang="zh-TW" sz="1000" dirty="0" err="1"/>
              <a:t>Up+down</a:t>
            </a:r>
            <a:r>
              <a:rPr lang="en-US" altLang="zh-TW" sz="1000" dirty="0"/>
              <a:t>: </a:t>
            </a:r>
            <a:r>
              <a:rPr lang="zh-TW" altLang="en-US" sz="1000" dirty="0"/>
              <a:t>融合</a:t>
            </a:r>
            <a:r>
              <a:rPr lang="en-US" altLang="zh-TW" sz="1000" dirty="0"/>
              <a:t>local</a:t>
            </a:r>
            <a:r>
              <a:rPr lang="zh-TW" altLang="en-US" sz="1000" dirty="0"/>
              <a:t>跟</a:t>
            </a:r>
            <a:r>
              <a:rPr lang="en-US" altLang="zh-TW" sz="1000" dirty="0"/>
              <a:t>global</a:t>
            </a:r>
            <a:r>
              <a:rPr lang="zh-TW" altLang="en-US" sz="1000" dirty="0"/>
              <a:t>的資訊</a:t>
            </a:r>
          </a:p>
        </p:txBody>
      </p:sp>
      <p:sp>
        <p:nvSpPr>
          <p:cNvPr id="31" name="文字方塊 30">
            <a:extLst>
              <a:ext uri="{FF2B5EF4-FFF2-40B4-BE49-F238E27FC236}">
                <a16:creationId xmlns:a16="http://schemas.microsoft.com/office/drawing/2014/main" id="{3868296B-A48B-48B5-330F-47F11A8CC67E}"/>
              </a:ext>
            </a:extLst>
          </p:cNvPr>
          <p:cNvSpPr txBox="1"/>
          <p:nvPr/>
        </p:nvSpPr>
        <p:spPr>
          <a:xfrm>
            <a:off x="1555725" y="2536949"/>
            <a:ext cx="551151" cy="246221"/>
          </a:xfrm>
          <a:prstGeom prst="rect">
            <a:avLst/>
          </a:prstGeom>
          <a:noFill/>
        </p:spPr>
        <p:txBody>
          <a:bodyPr wrap="square">
            <a:spAutoFit/>
          </a:bodyPr>
          <a:lstStyle/>
          <a:p>
            <a:r>
              <a:rPr lang="en-US" altLang="zh-TW" sz="1000" dirty="0">
                <a:solidFill>
                  <a:schemeClr val="accent2"/>
                </a:solidFill>
              </a:rPr>
              <a:t>local</a:t>
            </a:r>
            <a:endParaRPr lang="zh-TW" altLang="en-US" sz="1000" dirty="0">
              <a:solidFill>
                <a:schemeClr val="accent2"/>
              </a:solidFill>
            </a:endParaRPr>
          </a:p>
        </p:txBody>
      </p:sp>
      <p:sp>
        <p:nvSpPr>
          <p:cNvPr id="32" name="文字方塊 31">
            <a:extLst>
              <a:ext uri="{FF2B5EF4-FFF2-40B4-BE49-F238E27FC236}">
                <a16:creationId xmlns:a16="http://schemas.microsoft.com/office/drawing/2014/main" id="{FCBA1819-CEE1-278A-5B59-ECCEC77A80BC}"/>
              </a:ext>
            </a:extLst>
          </p:cNvPr>
          <p:cNvSpPr txBox="1"/>
          <p:nvPr/>
        </p:nvSpPr>
        <p:spPr>
          <a:xfrm>
            <a:off x="1514628" y="5839465"/>
            <a:ext cx="551151" cy="246221"/>
          </a:xfrm>
          <a:prstGeom prst="rect">
            <a:avLst/>
          </a:prstGeom>
          <a:noFill/>
        </p:spPr>
        <p:txBody>
          <a:bodyPr wrap="square">
            <a:spAutoFit/>
          </a:bodyPr>
          <a:lstStyle/>
          <a:p>
            <a:r>
              <a:rPr lang="en-US" altLang="zh-TW" sz="1000" dirty="0">
                <a:solidFill>
                  <a:schemeClr val="accent2"/>
                </a:solidFill>
              </a:rPr>
              <a:t>global</a:t>
            </a:r>
            <a:endParaRPr lang="zh-TW" altLang="en-US" sz="1000" dirty="0">
              <a:solidFill>
                <a:schemeClr val="accent2"/>
              </a:solidFill>
            </a:endParaRPr>
          </a:p>
        </p:txBody>
      </p:sp>
      <p:sp>
        <p:nvSpPr>
          <p:cNvPr id="33" name="文字方塊 32">
            <a:extLst>
              <a:ext uri="{FF2B5EF4-FFF2-40B4-BE49-F238E27FC236}">
                <a16:creationId xmlns:a16="http://schemas.microsoft.com/office/drawing/2014/main" id="{732AECD6-7580-7BA3-54ED-B374D7BD7035}"/>
              </a:ext>
            </a:extLst>
          </p:cNvPr>
          <p:cNvSpPr txBox="1"/>
          <p:nvPr/>
        </p:nvSpPr>
        <p:spPr>
          <a:xfrm>
            <a:off x="4175217" y="2652334"/>
            <a:ext cx="551151" cy="246221"/>
          </a:xfrm>
          <a:prstGeom prst="rect">
            <a:avLst/>
          </a:prstGeom>
          <a:noFill/>
        </p:spPr>
        <p:txBody>
          <a:bodyPr wrap="square">
            <a:spAutoFit/>
          </a:bodyPr>
          <a:lstStyle/>
          <a:p>
            <a:r>
              <a:rPr lang="en-US" altLang="zh-TW" sz="1000" dirty="0">
                <a:solidFill>
                  <a:schemeClr val="accent2"/>
                </a:solidFill>
              </a:rPr>
              <a:t>local</a:t>
            </a:r>
            <a:endParaRPr lang="zh-TW" altLang="en-US" sz="1000" dirty="0">
              <a:solidFill>
                <a:schemeClr val="accent2"/>
              </a:solidFill>
            </a:endParaRPr>
          </a:p>
        </p:txBody>
      </p:sp>
      <p:sp>
        <p:nvSpPr>
          <p:cNvPr id="34" name="文字方塊 33">
            <a:extLst>
              <a:ext uri="{FF2B5EF4-FFF2-40B4-BE49-F238E27FC236}">
                <a16:creationId xmlns:a16="http://schemas.microsoft.com/office/drawing/2014/main" id="{0A7FF5DC-4ACF-7ADD-E11A-2138516AC190}"/>
              </a:ext>
            </a:extLst>
          </p:cNvPr>
          <p:cNvSpPr txBox="1"/>
          <p:nvPr/>
        </p:nvSpPr>
        <p:spPr>
          <a:xfrm>
            <a:off x="6033941" y="2190676"/>
            <a:ext cx="803865" cy="246221"/>
          </a:xfrm>
          <a:prstGeom prst="rect">
            <a:avLst/>
          </a:prstGeom>
          <a:noFill/>
        </p:spPr>
        <p:txBody>
          <a:bodyPr wrap="square" rtlCol="0">
            <a:spAutoFit/>
          </a:bodyPr>
          <a:lstStyle/>
          <a:p>
            <a:r>
              <a:rPr lang="zh-TW" altLang="en-US" sz="1000" dirty="0"/>
              <a:t>去掉</a:t>
            </a:r>
            <a:r>
              <a:rPr lang="en-US" altLang="zh-TW" sz="1000" dirty="0"/>
              <a:t>NMS</a:t>
            </a:r>
            <a:endParaRPr lang="zh-TW" altLang="en-US" sz="1000" dirty="0"/>
          </a:p>
        </p:txBody>
      </p:sp>
      <p:sp>
        <p:nvSpPr>
          <p:cNvPr id="16" name="文字方塊 15">
            <a:extLst>
              <a:ext uri="{FF2B5EF4-FFF2-40B4-BE49-F238E27FC236}">
                <a16:creationId xmlns:a16="http://schemas.microsoft.com/office/drawing/2014/main" id="{E87017EC-785D-32B6-1FDD-C0FA46A1FB64}"/>
              </a:ext>
            </a:extLst>
          </p:cNvPr>
          <p:cNvSpPr txBox="1"/>
          <p:nvPr/>
        </p:nvSpPr>
        <p:spPr>
          <a:xfrm>
            <a:off x="1203926" y="2847818"/>
            <a:ext cx="396880" cy="215444"/>
          </a:xfrm>
          <a:prstGeom prst="rect">
            <a:avLst/>
          </a:prstGeom>
          <a:noFill/>
        </p:spPr>
        <p:txBody>
          <a:bodyPr wrap="square" rtlCol="0">
            <a:spAutoFit/>
          </a:bodyPr>
          <a:lstStyle/>
          <a:p>
            <a:r>
              <a:rPr lang="en-US" altLang="zh-TW" sz="800" dirty="0">
                <a:solidFill>
                  <a:schemeClr val="accent2"/>
                </a:solidFill>
              </a:rPr>
              <a:t>1/8</a:t>
            </a:r>
            <a:endParaRPr lang="zh-TW" altLang="en-US" sz="800" dirty="0">
              <a:solidFill>
                <a:schemeClr val="accent2"/>
              </a:solidFill>
            </a:endParaRPr>
          </a:p>
        </p:txBody>
      </p:sp>
      <p:sp>
        <p:nvSpPr>
          <p:cNvPr id="17" name="文字方塊 16">
            <a:extLst>
              <a:ext uri="{FF2B5EF4-FFF2-40B4-BE49-F238E27FC236}">
                <a16:creationId xmlns:a16="http://schemas.microsoft.com/office/drawing/2014/main" id="{93D25076-A152-24A6-3C52-F7D593D30D75}"/>
              </a:ext>
            </a:extLst>
          </p:cNvPr>
          <p:cNvSpPr txBox="1"/>
          <p:nvPr/>
        </p:nvSpPr>
        <p:spPr>
          <a:xfrm>
            <a:off x="1218457" y="6069140"/>
            <a:ext cx="396880" cy="215444"/>
          </a:xfrm>
          <a:prstGeom prst="rect">
            <a:avLst/>
          </a:prstGeom>
          <a:noFill/>
        </p:spPr>
        <p:txBody>
          <a:bodyPr wrap="square" rtlCol="0">
            <a:spAutoFit/>
          </a:bodyPr>
          <a:lstStyle/>
          <a:p>
            <a:r>
              <a:rPr lang="en-US" altLang="zh-TW" sz="800" dirty="0"/>
              <a:t>1/32</a:t>
            </a:r>
            <a:endParaRPr lang="zh-TW" altLang="en-US" sz="800" dirty="0"/>
          </a:p>
        </p:txBody>
      </p:sp>
      <p:sp>
        <p:nvSpPr>
          <p:cNvPr id="18" name="文字方塊 17">
            <a:extLst>
              <a:ext uri="{FF2B5EF4-FFF2-40B4-BE49-F238E27FC236}">
                <a16:creationId xmlns:a16="http://schemas.microsoft.com/office/drawing/2014/main" id="{D263A697-6F81-EE54-F553-3DD057753759}"/>
              </a:ext>
            </a:extLst>
          </p:cNvPr>
          <p:cNvSpPr txBox="1"/>
          <p:nvPr/>
        </p:nvSpPr>
        <p:spPr>
          <a:xfrm>
            <a:off x="1177340" y="3976550"/>
            <a:ext cx="396880" cy="215444"/>
          </a:xfrm>
          <a:prstGeom prst="rect">
            <a:avLst/>
          </a:prstGeom>
          <a:noFill/>
        </p:spPr>
        <p:txBody>
          <a:bodyPr wrap="square" rtlCol="0">
            <a:spAutoFit/>
          </a:bodyPr>
          <a:lstStyle/>
          <a:p>
            <a:r>
              <a:rPr lang="en-US" altLang="zh-TW" sz="800" dirty="0">
                <a:solidFill>
                  <a:schemeClr val="accent2"/>
                </a:solidFill>
              </a:rPr>
              <a:t>1/16</a:t>
            </a:r>
            <a:endParaRPr lang="zh-TW" altLang="en-US" sz="800" dirty="0">
              <a:solidFill>
                <a:schemeClr val="accent2"/>
              </a:solidFill>
            </a:endParaRPr>
          </a:p>
        </p:txBody>
      </p:sp>
      <p:sp>
        <p:nvSpPr>
          <p:cNvPr id="19" name="文字方塊 18">
            <a:extLst>
              <a:ext uri="{FF2B5EF4-FFF2-40B4-BE49-F238E27FC236}">
                <a16:creationId xmlns:a16="http://schemas.microsoft.com/office/drawing/2014/main" id="{AA20D2D7-B007-C72C-18FA-2B7934488822}"/>
              </a:ext>
            </a:extLst>
          </p:cNvPr>
          <p:cNvSpPr txBox="1"/>
          <p:nvPr/>
        </p:nvSpPr>
        <p:spPr>
          <a:xfrm>
            <a:off x="1145958" y="4998341"/>
            <a:ext cx="396880" cy="215444"/>
          </a:xfrm>
          <a:prstGeom prst="rect">
            <a:avLst/>
          </a:prstGeom>
          <a:noFill/>
        </p:spPr>
        <p:txBody>
          <a:bodyPr wrap="square" rtlCol="0">
            <a:spAutoFit/>
          </a:bodyPr>
          <a:lstStyle/>
          <a:p>
            <a:r>
              <a:rPr lang="en-US" altLang="zh-TW" sz="800" dirty="0">
                <a:solidFill>
                  <a:schemeClr val="accent2"/>
                </a:solidFill>
              </a:rPr>
              <a:t>1/32</a:t>
            </a:r>
            <a:endParaRPr lang="zh-TW" altLang="en-US" sz="800" dirty="0">
              <a:solidFill>
                <a:schemeClr val="accent2"/>
              </a:solidFill>
            </a:endParaRPr>
          </a:p>
        </p:txBody>
      </p:sp>
      <p:cxnSp>
        <p:nvCxnSpPr>
          <p:cNvPr id="30" name="直線接點 29">
            <a:extLst>
              <a:ext uri="{FF2B5EF4-FFF2-40B4-BE49-F238E27FC236}">
                <a16:creationId xmlns:a16="http://schemas.microsoft.com/office/drawing/2014/main" id="{654D470F-93CA-4324-FC2D-4A91D31A3ACD}"/>
              </a:ext>
            </a:extLst>
          </p:cNvPr>
          <p:cNvCxnSpPr>
            <a:cxnSpLocks/>
          </p:cNvCxnSpPr>
          <p:nvPr/>
        </p:nvCxnSpPr>
        <p:spPr>
          <a:xfrm flipV="1">
            <a:off x="1292458" y="1013683"/>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C50651E5-2B5F-0290-AA40-BFBA69156495}"/>
              </a:ext>
            </a:extLst>
          </p:cNvPr>
          <p:cNvCxnSpPr>
            <a:cxnSpLocks/>
          </p:cNvCxnSpPr>
          <p:nvPr/>
        </p:nvCxnSpPr>
        <p:spPr>
          <a:xfrm flipV="1">
            <a:off x="1282442" y="1514868"/>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線接點 37">
            <a:extLst>
              <a:ext uri="{FF2B5EF4-FFF2-40B4-BE49-F238E27FC236}">
                <a16:creationId xmlns:a16="http://schemas.microsoft.com/office/drawing/2014/main" id="{2ADA93BD-ACA4-D2D9-154B-E9E0A75EBF88}"/>
              </a:ext>
            </a:extLst>
          </p:cNvPr>
          <p:cNvCxnSpPr>
            <a:cxnSpLocks/>
          </p:cNvCxnSpPr>
          <p:nvPr/>
        </p:nvCxnSpPr>
        <p:spPr>
          <a:xfrm>
            <a:off x="134966" y="4661467"/>
            <a:ext cx="5312498" cy="880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56" name="直線接點 55">
            <a:extLst>
              <a:ext uri="{FF2B5EF4-FFF2-40B4-BE49-F238E27FC236}">
                <a16:creationId xmlns:a16="http://schemas.microsoft.com/office/drawing/2014/main" id="{0BB687A5-A36F-7360-DA42-212F36E98F02}"/>
              </a:ext>
            </a:extLst>
          </p:cNvPr>
          <p:cNvCxnSpPr>
            <a:cxnSpLocks/>
          </p:cNvCxnSpPr>
          <p:nvPr/>
        </p:nvCxnSpPr>
        <p:spPr>
          <a:xfrm flipV="1">
            <a:off x="136225" y="3455269"/>
            <a:ext cx="5425187" cy="24165"/>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65" name="直線接點 64">
            <a:extLst>
              <a:ext uri="{FF2B5EF4-FFF2-40B4-BE49-F238E27FC236}">
                <a16:creationId xmlns:a16="http://schemas.microsoft.com/office/drawing/2014/main" id="{D46F9F6E-1BAD-2E5D-87A4-AB938EA973EF}"/>
              </a:ext>
            </a:extLst>
          </p:cNvPr>
          <p:cNvCxnSpPr>
            <a:cxnSpLocks/>
          </p:cNvCxnSpPr>
          <p:nvPr/>
        </p:nvCxnSpPr>
        <p:spPr>
          <a:xfrm flipV="1">
            <a:off x="134966" y="2542602"/>
            <a:ext cx="5262134" cy="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sp>
        <p:nvSpPr>
          <p:cNvPr id="71" name="流程圖: 匯合連接點 70">
            <a:extLst>
              <a:ext uri="{FF2B5EF4-FFF2-40B4-BE49-F238E27FC236}">
                <a16:creationId xmlns:a16="http://schemas.microsoft.com/office/drawing/2014/main" id="{3F179AD8-C02C-D7BA-75FF-F7E30FF603A0}"/>
              </a:ext>
            </a:extLst>
          </p:cNvPr>
          <p:cNvSpPr/>
          <p:nvPr/>
        </p:nvSpPr>
        <p:spPr>
          <a:xfrm>
            <a:off x="1949623" y="2778884"/>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匯合連接點 72">
            <a:extLst>
              <a:ext uri="{FF2B5EF4-FFF2-40B4-BE49-F238E27FC236}">
                <a16:creationId xmlns:a16="http://schemas.microsoft.com/office/drawing/2014/main" id="{B47F3C46-DF21-9EEB-81E7-7934FAFB539B}"/>
              </a:ext>
            </a:extLst>
          </p:cNvPr>
          <p:cNvSpPr/>
          <p:nvPr/>
        </p:nvSpPr>
        <p:spPr>
          <a:xfrm>
            <a:off x="1932496" y="387306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流程圖: 匯合連接點 73">
            <a:extLst>
              <a:ext uri="{FF2B5EF4-FFF2-40B4-BE49-F238E27FC236}">
                <a16:creationId xmlns:a16="http://schemas.microsoft.com/office/drawing/2014/main" id="{9D62704D-C37B-938A-AD35-511A4FC09AC6}"/>
              </a:ext>
            </a:extLst>
          </p:cNvPr>
          <p:cNvSpPr/>
          <p:nvPr/>
        </p:nvSpPr>
        <p:spPr>
          <a:xfrm>
            <a:off x="3628346" y="3877778"/>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流程圖: 匯合連接點 130">
            <a:extLst>
              <a:ext uri="{FF2B5EF4-FFF2-40B4-BE49-F238E27FC236}">
                <a16:creationId xmlns:a16="http://schemas.microsoft.com/office/drawing/2014/main" id="{4D441662-B95D-9C08-F059-B4B35E0E5D09}"/>
              </a:ext>
            </a:extLst>
          </p:cNvPr>
          <p:cNvSpPr/>
          <p:nvPr/>
        </p:nvSpPr>
        <p:spPr>
          <a:xfrm>
            <a:off x="3609908" y="5971527"/>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矩形 179">
            <a:extLst>
              <a:ext uri="{FF2B5EF4-FFF2-40B4-BE49-F238E27FC236}">
                <a16:creationId xmlns:a16="http://schemas.microsoft.com/office/drawing/2014/main" id="{0ECC114D-1119-235C-27C2-29738E1ACC0A}"/>
              </a:ext>
            </a:extLst>
          </p:cNvPr>
          <p:cNvSpPr/>
          <p:nvPr/>
        </p:nvSpPr>
        <p:spPr>
          <a:xfrm>
            <a:off x="443029" y="3206130"/>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SCDown</a:t>
            </a:r>
            <a:endParaRPr lang="zh-TW" altLang="en-US" sz="800" dirty="0">
              <a:solidFill>
                <a:schemeClr val="tx1"/>
              </a:solidFill>
              <a:latin typeface="Times New Roman" panose="02020603050405020304" pitchFamily="18" charset="0"/>
              <a:cs typeface="Times New Roman" panose="02020603050405020304" pitchFamily="18" charset="0"/>
            </a:endParaRPr>
          </a:p>
        </p:txBody>
      </p:sp>
      <p:cxnSp>
        <p:nvCxnSpPr>
          <p:cNvPr id="213" name="直線接點 212">
            <a:extLst>
              <a:ext uri="{FF2B5EF4-FFF2-40B4-BE49-F238E27FC236}">
                <a16:creationId xmlns:a16="http://schemas.microsoft.com/office/drawing/2014/main" id="{B3A0DDD7-437A-3648-0E1C-46176758E9C3}"/>
              </a:ext>
            </a:extLst>
          </p:cNvPr>
          <p:cNvCxnSpPr>
            <a:cxnSpLocks/>
          </p:cNvCxnSpPr>
          <p:nvPr/>
        </p:nvCxnSpPr>
        <p:spPr>
          <a:xfrm flipH="1">
            <a:off x="5010948" y="6080832"/>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7" name="直線接點 246">
            <a:extLst>
              <a:ext uri="{FF2B5EF4-FFF2-40B4-BE49-F238E27FC236}">
                <a16:creationId xmlns:a16="http://schemas.microsoft.com/office/drawing/2014/main" id="{4007F888-2AEB-4BB8-D9D0-CC3F6DDD5E05}"/>
              </a:ext>
            </a:extLst>
          </p:cNvPr>
          <p:cNvCxnSpPr>
            <a:endCxn id="144" idx="1"/>
          </p:cNvCxnSpPr>
          <p:nvPr/>
        </p:nvCxnSpPr>
        <p:spPr>
          <a:xfrm>
            <a:off x="2010472" y="4523468"/>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直線單箭頭接點 253">
            <a:extLst>
              <a:ext uri="{FF2B5EF4-FFF2-40B4-BE49-F238E27FC236}">
                <a16:creationId xmlns:a16="http://schemas.microsoft.com/office/drawing/2014/main" id="{60E7AF6E-7B06-52FD-AD6D-674DB852B90D}"/>
              </a:ext>
            </a:extLst>
          </p:cNvPr>
          <p:cNvCxnSpPr>
            <a:cxnSpLocks/>
          </p:cNvCxnSpPr>
          <p:nvPr/>
        </p:nvCxnSpPr>
        <p:spPr>
          <a:xfrm flipV="1">
            <a:off x="1495343" y="2859519"/>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5" name="直線接點 264">
            <a:extLst>
              <a:ext uri="{FF2B5EF4-FFF2-40B4-BE49-F238E27FC236}">
                <a16:creationId xmlns:a16="http://schemas.microsoft.com/office/drawing/2014/main" id="{9795A840-2092-DD93-B18B-199F18810D31}"/>
              </a:ext>
            </a:extLst>
          </p:cNvPr>
          <p:cNvCxnSpPr/>
          <p:nvPr/>
        </p:nvCxnSpPr>
        <p:spPr>
          <a:xfrm>
            <a:off x="2010472" y="3340066"/>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流程圖: 匯合連接點 299">
            <a:extLst>
              <a:ext uri="{FF2B5EF4-FFF2-40B4-BE49-F238E27FC236}">
                <a16:creationId xmlns:a16="http://schemas.microsoft.com/office/drawing/2014/main" id="{72FBB578-86CD-62B7-FAFF-ACEDA815C263}"/>
              </a:ext>
            </a:extLst>
          </p:cNvPr>
          <p:cNvSpPr/>
          <p:nvPr/>
        </p:nvSpPr>
        <p:spPr>
          <a:xfrm>
            <a:off x="1804435" y="75925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4" name="直線接點 303">
            <a:extLst>
              <a:ext uri="{FF2B5EF4-FFF2-40B4-BE49-F238E27FC236}">
                <a16:creationId xmlns:a16="http://schemas.microsoft.com/office/drawing/2014/main" id="{00A99F28-EEEC-48B7-68FE-BC542FE63A2F}"/>
              </a:ext>
            </a:extLst>
          </p:cNvPr>
          <p:cNvCxnSpPr/>
          <p:nvPr/>
        </p:nvCxnSpPr>
        <p:spPr>
          <a:xfrm>
            <a:off x="3683109" y="3190294"/>
            <a:ext cx="21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直線接點 304">
            <a:extLst>
              <a:ext uri="{FF2B5EF4-FFF2-40B4-BE49-F238E27FC236}">
                <a16:creationId xmlns:a16="http://schemas.microsoft.com/office/drawing/2014/main" id="{FA7515B3-C2EA-4999-BE17-4F370272F3B7}"/>
              </a:ext>
            </a:extLst>
          </p:cNvPr>
          <p:cNvCxnSpPr/>
          <p:nvPr/>
        </p:nvCxnSpPr>
        <p:spPr>
          <a:xfrm>
            <a:off x="3691982" y="4474929"/>
            <a:ext cx="18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F9FCB959-E9EC-A533-676A-E6713688FA91}"/>
                  </a:ext>
                </a:extLst>
              </p:cNvPr>
              <p:cNvSpPr txBox="1"/>
              <p:nvPr/>
            </p:nvSpPr>
            <p:spPr>
              <a:xfrm>
                <a:off x="5118693" y="2727968"/>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4" name="文字方塊 313">
                <a:extLst>
                  <a:ext uri="{FF2B5EF4-FFF2-40B4-BE49-F238E27FC236}">
                    <a16:creationId xmlns:a16="http://schemas.microsoft.com/office/drawing/2014/main" id="{F9FCB959-E9EC-A533-676A-E6713688FA91}"/>
                  </a:ext>
                </a:extLst>
              </p:cNvPr>
              <p:cNvSpPr txBox="1">
                <a:spLocks noRot="1" noChangeAspect="1" noMove="1" noResize="1" noEditPoints="1" noAdjustHandles="1" noChangeArrowheads="1" noChangeShapeType="1" noTextEdit="1"/>
              </p:cNvSpPr>
              <p:nvPr/>
            </p:nvSpPr>
            <p:spPr>
              <a:xfrm>
                <a:off x="5118693" y="2727968"/>
                <a:ext cx="594455" cy="24622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FA2ABE45-A883-BCFF-E71A-F894532C0BBF}"/>
                  </a:ext>
                </a:extLst>
              </p:cNvPr>
              <p:cNvSpPr txBox="1"/>
              <p:nvPr/>
            </p:nvSpPr>
            <p:spPr>
              <a:xfrm>
                <a:off x="5093522" y="3834040"/>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8" name="文字方塊 317">
                <a:extLst>
                  <a:ext uri="{FF2B5EF4-FFF2-40B4-BE49-F238E27FC236}">
                    <a16:creationId xmlns:a16="http://schemas.microsoft.com/office/drawing/2014/main" id="{FA2ABE45-A883-BCFF-E71A-F894532C0BBF}"/>
                  </a:ext>
                </a:extLst>
              </p:cNvPr>
              <p:cNvSpPr txBox="1">
                <a:spLocks noRot="1" noChangeAspect="1" noMove="1" noResize="1" noEditPoints="1" noAdjustHandles="1" noChangeArrowheads="1" noChangeShapeType="1" noTextEdit="1"/>
              </p:cNvSpPr>
              <p:nvPr/>
            </p:nvSpPr>
            <p:spPr>
              <a:xfrm>
                <a:off x="5093522" y="3834040"/>
                <a:ext cx="594455"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8CAE7C19-BCBC-C1D6-3E2A-F455F39A495E}"/>
                  </a:ext>
                </a:extLst>
              </p:cNvPr>
              <p:cNvSpPr txBox="1"/>
              <p:nvPr/>
            </p:nvSpPr>
            <p:spPr>
              <a:xfrm>
                <a:off x="5109490" y="5953263"/>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9" name="文字方塊 318">
                <a:extLst>
                  <a:ext uri="{FF2B5EF4-FFF2-40B4-BE49-F238E27FC236}">
                    <a16:creationId xmlns:a16="http://schemas.microsoft.com/office/drawing/2014/main" id="{8CAE7C19-BCBC-C1D6-3E2A-F455F39A495E}"/>
                  </a:ext>
                </a:extLst>
              </p:cNvPr>
              <p:cNvSpPr txBox="1">
                <a:spLocks noRot="1" noChangeAspect="1" noMove="1" noResize="1" noEditPoints="1" noAdjustHandles="1" noChangeArrowheads="1" noChangeShapeType="1" noTextEdit="1"/>
              </p:cNvSpPr>
              <p:nvPr/>
            </p:nvSpPr>
            <p:spPr>
              <a:xfrm>
                <a:off x="5109490" y="5953263"/>
                <a:ext cx="594455" cy="246221"/>
              </a:xfrm>
              <a:prstGeom prst="rect">
                <a:avLst/>
              </a:prstGeom>
              <a:blipFill>
                <a:blip r:embed="rId27"/>
                <a:stretch>
                  <a:fillRect/>
                </a:stretch>
              </a:blipFill>
            </p:spPr>
            <p:txBody>
              <a:bodyPr/>
              <a:lstStyle/>
              <a:p>
                <a:r>
                  <a:rPr lang="zh-TW" altLang="en-US">
                    <a:noFill/>
                  </a:rPr>
                  <a:t> </a:t>
                </a:r>
              </a:p>
            </p:txBody>
          </p:sp>
        </mc:Fallback>
      </mc:AlternateContent>
      <p:sp>
        <p:nvSpPr>
          <p:cNvPr id="36" name="文字方塊 35">
            <a:extLst>
              <a:ext uri="{FF2B5EF4-FFF2-40B4-BE49-F238E27FC236}">
                <a16:creationId xmlns:a16="http://schemas.microsoft.com/office/drawing/2014/main" id="{31DFB746-D682-2AEC-32EF-59D04A5ADEFF}"/>
              </a:ext>
            </a:extLst>
          </p:cNvPr>
          <p:cNvSpPr txBox="1"/>
          <p:nvPr/>
        </p:nvSpPr>
        <p:spPr>
          <a:xfrm>
            <a:off x="-1634" y="3452966"/>
            <a:ext cx="2643672" cy="246221"/>
          </a:xfrm>
          <a:prstGeom prst="rect">
            <a:avLst/>
          </a:prstGeom>
          <a:noFill/>
        </p:spPr>
        <p:txBody>
          <a:bodyPr wrap="none" rtlCol="0">
            <a:spAutoFit/>
          </a:bodyPr>
          <a:lstStyle/>
          <a:p>
            <a:r>
              <a:rPr lang="en-US" altLang="zh-TW" sz="1000" dirty="0">
                <a:solidFill>
                  <a:srgbClr val="00B050"/>
                </a:solidFill>
              </a:rPr>
              <a:t>Wayne: </a:t>
            </a:r>
            <a:r>
              <a:rPr lang="zh-TW" altLang="en-US" sz="1000" dirty="0">
                <a:solidFill>
                  <a:srgbClr val="00B050"/>
                </a:solidFill>
              </a:rPr>
              <a:t>先做 </a:t>
            </a:r>
            <a:r>
              <a:rPr lang="en-US" altLang="zh-TW" sz="1000" dirty="0">
                <a:solidFill>
                  <a:srgbClr val="00B050"/>
                </a:solidFill>
              </a:rPr>
              <a:t>pointwise </a:t>
            </a:r>
            <a:r>
              <a:rPr lang="zh-TW" altLang="en-US" sz="1000" dirty="0">
                <a:solidFill>
                  <a:srgbClr val="00B050"/>
                </a:solidFill>
              </a:rPr>
              <a:t>在做 </a:t>
            </a:r>
            <a:r>
              <a:rPr lang="en-US" altLang="zh-TW" sz="1000" dirty="0" err="1">
                <a:solidFill>
                  <a:srgbClr val="00B050"/>
                </a:solidFill>
              </a:rPr>
              <a:t>depthwise</a:t>
            </a:r>
            <a:r>
              <a:rPr lang="en-US" altLang="zh-TW" sz="1000" dirty="0">
                <a:solidFill>
                  <a:srgbClr val="00B050"/>
                </a:solidFill>
              </a:rPr>
              <a:t> Conv</a:t>
            </a:r>
            <a:endParaRPr lang="zh-TW" altLang="en-US" sz="1000" dirty="0">
              <a:solidFill>
                <a:srgbClr val="00B050"/>
              </a:solidFill>
            </a:endParaRPr>
          </a:p>
        </p:txBody>
      </p:sp>
      <p:sp>
        <p:nvSpPr>
          <p:cNvPr id="37" name="文字方塊 36">
            <a:extLst>
              <a:ext uri="{FF2B5EF4-FFF2-40B4-BE49-F238E27FC236}">
                <a16:creationId xmlns:a16="http://schemas.microsoft.com/office/drawing/2014/main" id="{2351F5B3-63F1-A360-D4D0-E6DCF9C3B0DC}"/>
              </a:ext>
            </a:extLst>
          </p:cNvPr>
          <p:cNvSpPr txBox="1"/>
          <p:nvPr/>
        </p:nvSpPr>
        <p:spPr>
          <a:xfrm>
            <a:off x="1515989" y="4911896"/>
            <a:ext cx="2823209" cy="246221"/>
          </a:xfrm>
          <a:prstGeom prst="rect">
            <a:avLst/>
          </a:prstGeom>
          <a:noFill/>
        </p:spPr>
        <p:txBody>
          <a:bodyPr wrap="none" rtlCol="0">
            <a:spAutoFit/>
          </a:bodyPr>
          <a:lstStyle/>
          <a:p>
            <a:r>
              <a:rPr lang="en-US" altLang="zh-TW" sz="1000" dirty="0">
                <a:solidFill>
                  <a:srgbClr val="00B050"/>
                </a:solidFill>
              </a:rPr>
              <a:t>Wayne: </a:t>
            </a:r>
            <a:r>
              <a:rPr lang="zh-TW" altLang="en-US" sz="1000" dirty="0">
                <a:solidFill>
                  <a:srgbClr val="00B050"/>
                </a:solidFill>
              </a:rPr>
              <a:t>將 </a:t>
            </a:r>
            <a:r>
              <a:rPr lang="en-US" altLang="zh-TW" sz="1000" dirty="0">
                <a:solidFill>
                  <a:srgbClr val="00B050"/>
                </a:solidFill>
              </a:rPr>
              <a:t>c2f </a:t>
            </a:r>
            <a:r>
              <a:rPr lang="zh-TW" altLang="en-US" sz="1000" dirty="0">
                <a:solidFill>
                  <a:srgbClr val="00B050"/>
                </a:solidFill>
              </a:rPr>
              <a:t>內的 </a:t>
            </a:r>
            <a:r>
              <a:rPr lang="en-US" altLang="zh-TW" sz="1000" dirty="0">
                <a:solidFill>
                  <a:srgbClr val="00B050"/>
                </a:solidFill>
              </a:rPr>
              <a:t>bottleneck </a:t>
            </a:r>
            <a:r>
              <a:rPr lang="zh-TW" altLang="en-US" sz="1000" dirty="0">
                <a:solidFill>
                  <a:srgbClr val="00B050"/>
                </a:solidFill>
              </a:rPr>
              <a:t>替換成</a:t>
            </a:r>
            <a:r>
              <a:rPr lang="en-US" altLang="zh-TW" sz="1000" dirty="0">
                <a:solidFill>
                  <a:srgbClr val="00B050"/>
                </a:solidFill>
              </a:rPr>
              <a:t>CIB block</a:t>
            </a:r>
            <a:r>
              <a:rPr lang="zh-TW" altLang="en-US" sz="1000" dirty="0">
                <a:solidFill>
                  <a:srgbClr val="00B050"/>
                </a:solidFill>
              </a:rPr>
              <a:t> </a:t>
            </a:r>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CA31136A-6717-CED4-2198-A66497D71934}"/>
                  </a:ext>
                </a:extLst>
              </p:cNvPr>
              <p:cNvSpPr txBox="1"/>
              <p:nvPr/>
            </p:nvSpPr>
            <p:spPr>
              <a:xfrm>
                <a:off x="2991623" y="5194666"/>
                <a:ext cx="4201150" cy="400110"/>
              </a:xfrm>
              <a:prstGeom prst="rect">
                <a:avLst/>
              </a:prstGeom>
              <a:noFill/>
            </p:spPr>
            <p:txBody>
              <a:bodyPr wrap="none" rtlCol="0">
                <a:spAutoFit/>
              </a:bodyPr>
              <a:lstStyle/>
              <a:p>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Wayne: O2M head : </a:t>
                </a:r>
                <a14:m>
                  <m:oMath xmlns:m="http://schemas.openxmlformats.org/officeDocument/2006/math">
                    <m:sSub>
                      <m:sSubPr>
                        <m:ctrlPr>
                          <a:rPr lang="en-US" altLang="zh-TW" sz="1000" i="1">
                            <a:solidFill>
                              <a:srgbClr val="00B050"/>
                            </a:solidFill>
                            <a:latin typeface="Cambria Math" panose="02040503050406030204" pitchFamily="18" charset="0"/>
                            <a:ea typeface="+mj-ea"/>
                            <a:cs typeface="Times New Roman" panose="02020603050405020304" pitchFamily="18" charset="0"/>
                          </a:rPr>
                        </m:ctrlPr>
                      </m:sSubPr>
                      <m:e>
                        <m:r>
                          <a:rPr lang="en-US" altLang="zh-TW" sz="1000" b="0" i="1">
                            <a:solidFill>
                              <a:srgbClr val="00B050"/>
                            </a:solidFill>
                            <a:latin typeface="Cambria Math" panose="02040503050406030204" pitchFamily="18" charset="0"/>
                            <a:ea typeface="+mj-ea"/>
                            <a:cs typeface="Times New Roman" panose="02020603050405020304" pitchFamily="18" charset="0"/>
                          </a:rPr>
                          <m:t>𝛼</m:t>
                        </m:r>
                      </m:e>
                      <m:sub>
                        <m:r>
                          <a:rPr lang="en-US" altLang="zh-TW" sz="1000" b="0" i="1">
                            <a:solidFill>
                              <a:srgbClr val="00B050"/>
                            </a:solidFill>
                            <a:latin typeface="Cambria Math" panose="02040503050406030204" pitchFamily="18" charset="0"/>
                            <a:ea typeface="+mj-ea"/>
                            <a:cs typeface="Times New Roman" panose="02020603050405020304" pitchFamily="18" charset="0"/>
                          </a:rPr>
                          <m:t>𝑜</m:t>
                        </m:r>
                        <m:r>
                          <a:rPr lang="en-US" altLang="zh-TW" sz="1000" b="0" i="1">
                            <a:solidFill>
                              <a:srgbClr val="00B050"/>
                            </a:solidFill>
                            <a:latin typeface="Cambria Math" panose="02040503050406030204" pitchFamily="18" charset="0"/>
                            <a:ea typeface="+mj-ea"/>
                            <a:cs typeface="Times New Roman" panose="02020603050405020304" pitchFamily="18" charset="0"/>
                          </a:rPr>
                          <m:t>2</m:t>
                        </m:r>
                        <m:r>
                          <a:rPr lang="en-US" altLang="zh-TW" sz="1000" b="0" i="1">
                            <a:solidFill>
                              <a:srgbClr val="00B050"/>
                            </a:solidFill>
                            <a:latin typeface="Cambria Math" panose="02040503050406030204" pitchFamily="18" charset="0"/>
                            <a:ea typeface="+mj-ea"/>
                            <a:cs typeface="Times New Roman" panose="02020603050405020304" pitchFamily="18" charset="0"/>
                          </a:rPr>
                          <m:t>𝑚</m:t>
                        </m:r>
                      </m:sub>
                    </m:sSub>
                    <m:r>
                      <a:rPr lang="en-US" altLang="zh-TW" sz="1000" b="0" i="1" smtClean="0">
                        <a:solidFill>
                          <a:srgbClr val="00B050"/>
                        </a:solidFill>
                        <a:latin typeface="Cambria Math" panose="02040503050406030204" pitchFamily="18" charset="0"/>
                        <a:ea typeface="+mj-ea"/>
                        <a:cs typeface="Times New Roman" panose="02020603050405020304" pitchFamily="18" charset="0"/>
                      </a:rPr>
                      <m:t>=0.5, </m:t>
                    </m:r>
                    <m:sSub>
                      <m:sSubPr>
                        <m:ctrlPr>
                          <a:rPr lang="en-US" altLang="zh-TW" sz="1000" i="1">
                            <a:solidFill>
                              <a:srgbClr val="00B050"/>
                            </a:solidFill>
                            <a:latin typeface="Cambria Math" panose="02040503050406030204" pitchFamily="18" charset="0"/>
                            <a:ea typeface="+mj-ea"/>
                            <a:cs typeface="Times New Roman" panose="02020603050405020304" pitchFamily="18" charset="0"/>
                          </a:rPr>
                        </m:ctrlPr>
                      </m:sSubPr>
                      <m:e>
                        <m:r>
                          <a:rPr lang="en-US" altLang="zh-TW" sz="1000" b="0" i="1" smtClean="0">
                            <a:solidFill>
                              <a:srgbClr val="00B050"/>
                            </a:solidFill>
                            <a:latin typeface="Cambria Math" panose="02040503050406030204" pitchFamily="18" charset="0"/>
                            <a:ea typeface="+mj-ea"/>
                            <a:cs typeface="Times New Roman" panose="02020603050405020304" pitchFamily="18" charset="0"/>
                          </a:rPr>
                          <m:t> </m:t>
                        </m:r>
                        <m:r>
                          <a:rPr lang="en-US" altLang="zh-TW" sz="1000" b="0" i="1">
                            <a:solidFill>
                              <a:srgbClr val="00B050"/>
                            </a:solidFill>
                            <a:latin typeface="Cambria Math" panose="02040503050406030204" pitchFamily="18" charset="0"/>
                            <a:ea typeface="+mj-ea"/>
                            <a:cs typeface="Times New Roman" panose="02020603050405020304" pitchFamily="18" charset="0"/>
                          </a:rPr>
                          <m:t>𝛽</m:t>
                        </m:r>
                      </m:e>
                      <m:sub>
                        <m:r>
                          <a:rPr lang="en-US" altLang="zh-TW" sz="1000" b="0" i="1">
                            <a:solidFill>
                              <a:srgbClr val="00B050"/>
                            </a:solidFill>
                            <a:latin typeface="Cambria Math" panose="02040503050406030204" pitchFamily="18" charset="0"/>
                            <a:ea typeface="+mj-ea"/>
                            <a:cs typeface="Times New Roman" panose="02020603050405020304" pitchFamily="18" charset="0"/>
                          </a:rPr>
                          <m:t>𝑜</m:t>
                        </m:r>
                        <m:r>
                          <a:rPr lang="en-US" altLang="zh-TW" sz="1000" b="0" i="1">
                            <a:solidFill>
                              <a:srgbClr val="00B050"/>
                            </a:solidFill>
                            <a:latin typeface="Cambria Math" panose="02040503050406030204" pitchFamily="18" charset="0"/>
                            <a:ea typeface="+mj-ea"/>
                            <a:cs typeface="Times New Roman" panose="02020603050405020304" pitchFamily="18" charset="0"/>
                          </a:rPr>
                          <m:t>2</m:t>
                        </m:r>
                        <m:r>
                          <a:rPr lang="en-US" altLang="zh-TW" sz="1000" b="0" i="1">
                            <a:solidFill>
                              <a:srgbClr val="00B050"/>
                            </a:solidFill>
                            <a:latin typeface="Cambria Math" panose="02040503050406030204" pitchFamily="18" charset="0"/>
                            <a:ea typeface="+mj-ea"/>
                            <a:cs typeface="Times New Roman" panose="02020603050405020304" pitchFamily="18" charset="0"/>
                          </a:rPr>
                          <m:t>𝑚</m:t>
                        </m:r>
                      </m:sub>
                    </m:sSub>
                  </m:oMath>
                </a14:m>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 6 </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偏重 </a:t>
                </a:r>
                <a:r>
                  <a:rPr lang="en-US" altLang="zh-TW" sz="1000" dirty="0" err="1">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IoU</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，高召回。</a:t>
                </a:r>
                <a:endPar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pt-BR"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O2O head </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sSub>
                      <m:sSubPr>
                        <m:ctrlPr>
                          <a:rPr lang="en-US" altLang="zh-TW" sz="1000" i="1">
                            <a:solidFill>
                              <a:srgbClr val="00B050"/>
                            </a:solidFill>
                            <a:latin typeface="Cambria Math" panose="02040503050406030204" pitchFamily="18" charset="0"/>
                            <a:ea typeface="+mj-ea"/>
                            <a:cs typeface="Times New Roman" panose="02020603050405020304" pitchFamily="18" charset="0"/>
                          </a:rPr>
                        </m:ctrlPr>
                      </m:sSubPr>
                      <m:e>
                        <m:r>
                          <a:rPr lang="en-US" altLang="zh-TW" sz="1000" b="0" i="1">
                            <a:solidFill>
                              <a:srgbClr val="00B050"/>
                            </a:solidFill>
                            <a:latin typeface="Cambria Math" panose="02040503050406030204" pitchFamily="18" charset="0"/>
                            <a:ea typeface="+mj-ea"/>
                            <a:cs typeface="Times New Roman" panose="02020603050405020304" pitchFamily="18" charset="0"/>
                          </a:rPr>
                          <m:t>𝛼</m:t>
                        </m:r>
                      </m:e>
                      <m:sub>
                        <m:r>
                          <a:rPr lang="en-US" altLang="zh-TW" sz="1000" b="0" i="1">
                            <a:solidFill>
                              <a:srgbClr val="00B050"/>
                            </a:solidFill>
                            <a:latin typeface="Cambria Math" panose="02040503050406030204" pitchFamily="18" charset="0"/>
                            <a:ea typeface="+mj-ea"/>
                            <a:cs typeface="Times New Roman" panose="02020603050405020304" pitchFamily="18" charset="0"/>
                          </a:rPr>
                          <m:t>𝑜</m:t>
                        </m:r>
                        <m:r>
                          <a:rPr lang="en-US" altLang="zh-TW" sz="1000" b="0" i="1">
                            <a:solidFill>
                              <a:srgbClr val="00B050"/>
                            </a:solidFill>
                            <a:latin typeface="Cambria Math" panose="02040503050406030204" pitchFamily="18" charset="0"/>
                            <a:ea typeface="+mj-ea"/>
                            <a:cs typeface="Times New Roman" panose="02020603050405020304" pitchFamily="18" charset="0"/>
                          </a:rPr>
                          <m:t>2</m:t>
                        </m:r>
                        <m:r>
                          <a:rPr lang="en-US" altLang="zh-TW" sz="1000" b="0" i="1">
                            <a:solidFill>
                              <a:srgbClr val="00B050"/>
                            </a:solidFill>
                            <a:latin typeface="Cambria Math" panose="02040503050406030204" pitchFamily="18" charset="0"/>
                            <a:ea typeface="+mj-ea"/>
                            <a:cs typeface="Times New Roman" panose="02020603050405020304" pitchFamily="18" charset="0"/>
                          </a:rPr>
                          <m:t>𝑜</m:t>
                        </m:r>
                      </m:sub>
                    </m:sSub>
                    <m:r>
                      <a:rPr lang="en-US" altLang="zh-TW" sz="1000" b="0" i="1" smtClean="0">
                        <a:solidFill>
                          <a:srgbClr val="00B050"/>
                        </a:solidFill>
                        <a:latin typeface="Cambria Math" panose="02040503050406030204" pitchFamily="18" charset="0"/>
                        <a:ea typeface="+mj-ea"/>
                        <a:cs typeface="Times New Roman" panose="02020603050405020304" pitchFamily="18" charset="0"/>
                      </a:rPr>
                      <m:t>=1.0 ,</m:t>
                    </m:r>
                    <m:sSub>
                      <m:sSubPr>
                        <m:ctrlPr>
                          <a:rPr lang="en-US" altLang="zh-TW" sz="1000" i="1">
                            <a:solidFill>
                              <a:srgbClr val="00B050"/>
                            </a:solidFill>
                            <a:latin typeface="Cambria Math" panose="02040503050406030204" pitchFamily="18" charset="0"/>
                            <a:ea typeface="+mj-ea"/>
                            <a:cs typeface="Times New Roman" panose="02020603050405020304" pitchFamily="18" charset="0"/>
                          </a:rPr>
                        </m:ctrlPr>
                      </m:sSubPr>
                      <m:e>
                        <m:r>
                          <a:rPr lang="en-US" altLang="zh-TW" sz="1000" b="0" i="1">
                            <a:solidFill>
                              <a:srgbClr val="00B050"/>
                            </a:solidFill>
                            <a:latin typeface="Cambria Math" panose="02040503050406030204" pitchFamily="18" charset="0"/>
                            <a:ea typeface="+mj-ea"/>
                            <a:cs typeface="Times New Roman" panose="02020603050405020304" pitchFamily="18" charset="0"/>
                          </a:rPr>
                          <m:t>𝛽</m:t>
                        </m:r>
                      </m:e>
                      <m:sub>
                        <m:r>
                          <a:rPr lang="en-US" altLang="zh-TW" sz="1000" b="0" i="1">
                            <a:solidFill>
                              <a:srgbClr val="00B050"/>
                            </a:solidFill>
                            <a:latin typeface="Cambria Math" panose="02040503050406030204" pitchFamily="18" charset="0"/>
                            <a:ea typeface="+mj-ea"/>
                            <a:cs typeface="Times New Roman" panose="02020603050405020304" pitchFamily="18" charset="0"/>
                          </a:rPr>
                          <m:t>𝑜</m:t>
                        </m:r>
                        <m:r>
                          <a:rPr lang="en-US" altLang="zh-TW" sz="1000" b="0" i="1">
                            <a:solidFill>
                              <a:srgbClr val="00B050"/>
                            </a:solidFill>
                            <a:latin typeface="Cambria Math" panose="02040503050406030204" pitchFamily="18" charset="0"/>
                            <a:ea typeface="+mj-ea"/>
                            <a:cs typeface="Times New Roman" panose="02020603050405020304" pitchFamily="18" charset="0"/>
                          </a:rPr>
                          <m:t>2</m:t>
                        </m:r>
                        <m:r>
                          <a:rPr lang="en-US" altLang="zh-TW" sz="1000" b="0" i="1">
                            <a:solidFill>
                              <a:srgbClr val="00B050"/>
                            </a:solidFill>
                            <a:latin typeface="Cambria Math" panose="02040503050406030204" pitchFamily="18" charset="0"/>
                            <a:ea typeface="+mj-ea"/>
                            <a:cs typeface="Times New Roman" panose="02020603050405020304" pitchFamily="18" charset="0"/>
                          </a:rPr>
                          <m:t>𝑜</m:t>
                        </m:r>
                      </m:sub>
                    </m:sSub>
                  </m:oMath>
                </a14:m>
                <a:r>
                  <a:rPr lang="pt-BR"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 6 </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→平衡分類與回歸，唯一匹配。</a:t>
                </a:r>
              </a:p>
            </p:txBody>
          </p:sp>
        </mc:Choice>
        <mc:Fallback xmlns="">
          <p:sp>
            <p:nvSpPr>
              <p:cNvPr id="39" name="文字方塊 38">
                <a:extLst>
                  <a:ext uri="{FF2B5EF4-FFF2-40B4-BE49-F238E27FC236}">
                    <a16:creationId xmlns:a16="http://schemas.microsoft.com/office/drawing/2014/main" id="{CA31136A-6717-CED4-2198-A66497D71934}"/>
                  </a:ext>
                </a:extLst>
              </p:cNvPr>
              <p:cNvSpPr txBox="1">
                <a:spLocks noRot="1" noChangeAspect="1" noMove="1" noResize="1" noEditPoints="1" noAdjustHandles="1" noChangeArrowheads="1" noChangeShapeType="1" noTextEdit="1"/>
              </p:cNvSpPr>
              <p:nvPr/>
            </p:nvSpPr>
            <p:spPr>
              <a:xfrm>
                <a:off x="2991623" y="5194666"/>
                <a:ext cx="4201150" cy="400110"/>
              </a:xfrm>
              <a:prstGeom prst="rect">
                <a:avLst/>
              </a:prstGeom>
              <a:blipFill>
                <a:blip r:embed="rId28"/>
                <a:stretch>
                  <a:fillRect b="-7576"/>
                </a:stretch>
              </a:blipFill>
            </p:spPr>
            <p:txBody>
              <a:bodyPr/>
              <a:lstStyle/>
              <a:p>
                <a:r>
                  <a:rPr lang="zh-TW" altLang="en-US">
                    <a:noFill/>
                  </a:rPr>
                  <a:t> </a:t>
                </a:r>
              </a:p>
            </p:txBody>
          </p:sp>
        </mc:Fallback>
      </mc:AlternateContent>
      <p:sp>
        <p:nvSpPr>
          <p:cNvPr id="40" name="文字方塊 39">
            <a:extLst>
              <a:ext uri="{FF2B5EF4-FFF2-40B4-BE49-F238E27FC236}">
                <a16:creationId xmlns:a16="http://schemas.microsoft.com/office/drawing/2014/main" id="{CCDC61DF-87CB-0AA0-5DA6-4639B938690D}"/>
              </a:ext>
            </a:extLst>
          </p:cNvPr>
          <p:cNvSpPr txBox="1"/>
          <p:nvPr/>
        </p:nvSpPr>
        <p:spPr>
          <a:xfrm>
            <a:off x="4281223" y="1614831"/>
            <a:ext cx="2860819" cy="400110"/>
          </a:xfrm>
          <a:prstGeom prst="rect">
            <a:avLst/>
          </a:prstGeom>
          <a:noFill/>
        </p:spPr>
        <p:txBody>
          <a:bodyPr wrap="square" rtlCol="0">
            <a:spAutoFit/>
          </a:bodyPr>
          <a:lstStyle/>
          <a:p>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Wayne:</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可以說是正負</a:t>
            </a:r>
            <a:r>
              <a:rPr lang="zh-TW" altLang="en-US" sz="1000" dirty="0">
                <a:solidFill>
                  <a:schemeClr val="accent6"/>
                </a:solidFill>
                <a:latin typeface="Times New Roman" panose="02020603050405020304" pitchFamily="18" charset="0"/>
                <a:ea typeface="標楷體" panose="03000509000000000000" pitchFamily="65" charset="-120"/>
                <a:cs typeface="Times New Roman" panose="02020603050405020304" pitchFamily="18" charset="0"/>
              </a:rPr>
              <a:t>樣本</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的得分，</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o2m</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取前</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o2o</a:t>
            </a:r>
            <a:r>
              <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取第一名</a:t>
            </a:r>
          </a:p>
        </p:txBody>
      </p:sp>
      <p:sp>
        <p:nvSpPr>
          <p:cNvPr id="41" name="文字方塊 40">
            <a:extLst>
              <a:ext uri="{FF2B5EF4-FFF2-40B4-BE49-F238E27FC236}">
                <a16:creationId xmlns:a16="http://schemas.microsoft.com/office/drawing/2014/main" id="{6443D833-19C6-268B-31EF-2F667DC7097A}"/>
              </a:ext>
            </a:extLst>
          </p:cNvPr>
          <p:cNvSpPr txBox="1"/>
          <p:nvPr/>
        </p:nvSpPr>
        <p:spPr>
          <a:xfrm>
            <a:off x="5966639" y="273540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80x80x(80+1+4)c</a:t>
            </a:r>
            <a:endParaRPr lang="zh-TW" altLang="en-US" sz="800" dirty="0">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ED57E073-6E40-8940-66A7-ACE02B5B6CE3}"/>
              </a:ext>
            </a:extLst>
          </p:cNvPr>
          <p:cNvSpPr txBox="1"/>
          <p:nvPr/>
        </p:nvSpPr>
        <p:spPr>
          <a:xfrm>
            <a:off x="5966388" y="384908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40x40x(80+1+4)c</a:t>
            </a:r>
            <a:endParaRPr lang="zh-TW" altLang="en-US" sz="800" dirty="0">
              <a:latin typeface="Times New Roman" panose="02020603050405020304" pitchFamily="18" charset="0"/>
              <a:cs typeface="Times New Roman" panose="02020603050405020304" pitchFamily="18" charset="0"/>
            </a:endParaRPr>
          </a:p>
        </p:txBody>
      </p:sp>
      <p:sp>
        <p:nvSpPr>
          <p:cNvPr id="43" name="文字方塊 42">
            <a:extLst>
              <a:ext uri="{FF2B5EF4-FFF2-40B4-BE49-F238E27FC236}">
                <a16:creationId xmlns:a16="http://schemas.microsoft.com/office/drawing/2014/main" id="{0F6C44B0-B46D-B4A1-D556-13D43AB25F00}"/>
              </a:ext>
            </a:extLst>
          </p:cNvPr>
          <p:cNvSpPr txBox="1"/>
          <p:nvPr/>
        </p:nvSpPr>
        <p:spPr>
          <a:xfrm>
            <a:off x="6010162" y="592275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20x20x(80+1+4)c</a:t>
            </a:r>
            <a:endParaRPr lang="zh-TW" alt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683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3BA3-7913-6387-8E83-BC3428E59F7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430CE47-E68B-6EEE-9C0C-8FF0C6781B77}"/>
              </a:ext>
            </a:extLst>
          </p:cNvPr>
          <p:cNvSpPr>
            <a:spLocks noGrp="1"/>
          </p:cNvSpPr>
          <p:nvPr>
            <p:ph type="title"/>
          </p:nvPr>
        </p:nvSpPr>
        <p:spPr>
          <a:xfrm>
            <a:off x="0" y="-12743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a:t>
            </a:r>
            <a:endParaRPr lang="zh-TW" altLang="en-US" sz="2400" dirty="0"/>
          </a:p>
        </p:txBody>
      </p:sp>
      <p:sp>
        <p:nvSpPr>
          <p:cNvPr id="20" name="文字方塊 19">
            <a:extLst>
              <a:ext uri="{FF2B5EF4-FFF2-40B4-BE49-F238E27FC236}">
                <a16:creationId xmlns:a16="http://schemas.microsoft.com/office/drawing/2014/main" id="{9FE3B61B-41F9-B8BB-E23B-CFC51E3CFD43}"/>
              </a:ext>
            </a:extLst>
          </p:cNvPr>
          <p:cNvSpPr txBox="1"/>
          <p:nvPr/>
        </p:nvSpPr>
        <p:spPr>
          <a:xfrm>
            <a:off x="182300" y="379805"/>
            <a:ext cx="8857528" cy="18158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 Mask Binary Cross Entropy Loss (for FG/BG segmentation)</a:t>
            </a:r>
            <a:r>
              <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constraint term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5236546-CE90-F268-B54C-D1AD872AFC9A}"/>
                  </a:ext>
                </a:extLst>
              </p:cNvPr>
              <p:cNvSpPr txBox="1"/>
              <p:nvPr/>
            </p:nvSpPr>
            <p:spPr>
              <a:xfrm>
                <a:off x="499792" y="763680"/>
                <a:ext cx="6771864" cy="61516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𝑚𝑎𝑠𝑘</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𝐵𝐶𝐸</m:t>
                              </m:r>
                            </m:sub>
                          </m:sSub>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den>
                      </m:f>
                      <m:nary>
                        <m:naryPr>
                          <m:chr m:val="∑"/>
                          <m:supHide m:val="on"/>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7"/>
                            </m:r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up/>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log</m:t>
                              </m:r>
                            </m:fName>
                            <m:e>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e>
                          </m:func>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log</m:t>
                              </m:r>
                            </m:fName>
                            <m:e>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e>
                          </m:func>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zh-TW" altLang="en-US" sz="1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3" name="文字方塊 22">
                <a:extLst>
                  <a:ext uri="{FF2B5EF4-FFF2-40B4-BE49-F238E27FC236}">
                    <a16:creationId xmlns:a16="http://schemas.microsoft.com/office/drawing/2014/main" id="{C5236546-CE90-F268-B54C-D1AD872AFC9A}"/>
                  </a:ext>
                </a:extLst>
              </p:cNvPr>
              <p:cNvSpPr txBox="1">
                <a:spLocks noRot="1" noChangeAspect="1" noMove="1" noResize="1" noEditPoints="1" noAdjustHandles="1" noChangeArrowheads="1" noChangeShapeType="1" noTextEdit="1"/>
              </p:cNvSpPr>
              <p:nvPr/>
            </p:nvSpPr>
            <p:spPr>
              <a:xfrm>
                <a:off x="499792" y="763680"/>
                <a:ext cx="6771864" cy="615168"/>
              </a:xfrm>
              <a:prstGeom prst="rect">
                <a:avLst/>
              </a:prstGeom>
              <a:blipFill>
                <a:blip r:embed="rId3"/>
                <a:stretch>
                  <a:fillRect t="-115842" b="-1663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3FCC00FA-37A2-B682-A4AC-DA89E710B529}"/>
                  </a:ext>
                </a:extLst>
              </p:cNvPr>
              <p:cNvSpPr txBox="1"/>
              <p:nvPr/>
            </p:nvSpPr>
            <p:spPr>
              <a:xfrm>
                <a:off x="2025549" y="595209"/>
                <a:ext cx="201304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(FG)</a:t>
                </a: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3FCC00FA-37A2-B682-A4AC-DA89E710B529}"/>
                  </a:ext>
                </a:extLst>
              </p:cNvPr>
              <p:cNvSpPr txBox="1">
                <a:spLocks noRot="1" noChangeAspect="1" noMove="1" noResize="1" noEditPoints="1" noAdjustHandles="1" noChangeArrowheads="1" noChangeShapeType="1" noTextEdit="1"/>
              </p:cNvSpPr>
              <p:nvPr/>
            </p:nvSpPr>
            <p:spPr>
              <a:xfrm>
                <a:off x="2025549" y="595209"/>
                <a:ext cx="2013047" cy="276999"/>
              </a:xfrm>
              <a:prstGeom prst="rect">
                <a:avLst/>
              </a:prstGeom>
              <a:blipFill>
                <a:blip r:embed="rId4"/>
                <a:stretch>
                  <a:fillRect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407322-B4D3-BE99-5CAC-50BF0DE029E0}"/>
                  </a:ext>
                </a:extLst>
              </p:cNvPr>
              <p:cNvSpPr txBox="1"/>
              <p:nvPr/>
            </p:nvSpPr>
            <p:spPr>
              <a:xfrm>
                <a:off x="4183985" y="600023"/>
                <a:ext cx="19908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(BG)</a:t>
                </a:r>
              </a:p>
            </p:txBody>
          </p:sp>
        </mc:Choice>
        <mc:Fallback xmlns="">
          <p:sp>
            <p:nvSpPr>
              <p:cNvPr id="29" name="文字方塊 28">
                <a:extLst>
                  <a:ext uri="{FF2B5EF4-FFF2-40B4-BE49-F238E27FC236}">
                    <a16:creationId xmlns:a16="http://schemas.microsoft.com/office/drawing/2014/main" id="{EC407322-B4D3-BE99-5CAC-50BF0DE029E0}"/>
                  </a:ext>
                </a:extLst>
              </p:cNvPr>
              <p:cNvSpPr txBox="1">
                <a:spLocks noRot="1" noChangeAspect="1" noMove="1" noResize="1" noEditPoints="1" noAdjustHandles="1" noChangeArrowheads="1" noChangeShapeType="1" noTextEdit="1"/>
              </p:cNvSpPr>
              <p:nvPr/>
            </p:nvSpPr>
            <p:spPr>
              <a:xfrm>
                <a:off x="4183985" y="600023"/>
                <a:ext cx="1990879" cy="276999"/>
              </a:xfrm>
              <a:prstGeom prst="rect">
                <a:avLst/>
              </a:prstGeom>
              <a:blipFill>
                <a:blip r:embed="rId5"/>
                <a:stretch>
                  <a:fillRect b="-15217"/>
                </a:stretch>
              </a:blipFill>
            </p:spPr>
            <p:txBody>
              <a:bodyPr/>
              <a:lstStyle/>
              <a:p>
                <a:r>
                  <a:rPr lang="zh-TW" altLang="en-US">
                    <a:noFill/>
                  </a:rPr>
                  <a:t> </a:t>
                </a:r>
              </a:p>
            </p:txBody>
          </p:sp>
        </mc:Fallback>
      </mc:AlternateContent>
      <p:sp>
        <p:nvSpPr>
          <p:cNvPr id="31" name="右大括弧 30">
            <a:extLst>
              <a:ext uri="{FF2B5EF4-FFF2-40B4-BE49-F238E27FC236}">
                <a16:creationId xmlns:a16="http://schemas.microsoft.com/office/drawing/2014/main" id="{C22AC407-8707-EEDD-14D6-D2F2D911EDDB}"/>
              </a:ext>
            </a:extLst>
          </p:cNvPr>
          <p:cNvSpPr/>
          <p:nvPr/>
        </p:nvSpPr>
        <p:spPr>
          <a:xfrm rot="16200000">
            <a:off x="3041523" y="152013"/>
            <a:ext cx="165935" cy="1417355"/>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右大括弧 31">
            <a:extLst>
              <a:ext uri="{FF2B5EF4-FFF2-40B4-BE49-F238E27FC236}">
                <a16:creationId xmlns:a16="http://schemas.microsoft.com/office/drawing/2014/main" id="{414DF552-AC35-F289-C79E-51037694F8F4}"/>
              </a:ext>
            </a:extLst>
          </p:cNvPr>
          <p:cNvSpPr/>
          <p:nvPr/>
        </p:nvSpPr>
        <p:spPr>
          <a:xfrm rot="16200000">
            <a:off x="5395013" y="-404645"/>
            <a:ext cx="87369" cy="2509426"/>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AE2B1332-8D01-4B16-DEA1-3157F6344424}"/>
                  </a:ext>
                </a:extLst>
              </p:cNvPr>
              <p:cNvSpPr txBox="1"/>
              <p:nvPr/>
            </p:nvSpPr>
            <p:spPr>
              <a:xfrm>
                <a:off x="462381" y="1395579"/>
                <a:ext cx="611479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number of samples (pixel)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x,y</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truth label of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oMath>
                </a14:m>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sample (pixel)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x,y</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predict label probability of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oMath>
                </a14:m>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label</a:t>
                </a:r>
              </a:p>
            </p:txBody>
          </p:sp>
        </mc:Choice>
        <mc:Fallback xmlns="">
          <p:sp>
            <p:nvSpPr>
              <p:cNvPr id="12" name="文字方塊 11">
                <a:extLst>
                  <a:ext uri="{FF2B5EF4-FFF2-40B4-BE49-F238E27FC236}">
                    <a16:creationId xmlns:a16="http://schemas.microsoft.com/office/drawing/2014/main" id="{AE2B1332-8D01-4B16-DEA1-3157F6344424}"/>
                  </a:ext>
                </a:extLst>
              </p:cNvPr>
              <p:cNvSpPr txBox="1">
                <a:spLocks noRot="1" noChangeAspect="1" noMove="1" noResize="1" noEditPoints="1" noAdjustHandles="1" noChangeArrowheads="1" noChangeShapeType="1" noTextEdit="1"/>
              </p:cNvSpPr>
              <p:nvPr/>
            </p:nvSpPr>
            <p:spPr>
              <a:xfrm>
                <a:off x="462381" y="1395579"/>
                <a:ext cx="6114793" cy="646331"/>
              </a:xfrm>
              <a:prstGeom prst="rect">
                <a:avLst/>
              </a:prstGeom>
              <a:blipFill>
                <a:blip r:embed="rId6"/>
                <a:stretch>
                  <a:fillRect l="-100" t="-943" b="-6604"/>
                </a:stretch>
              </a:blipFill>
            </p:spPr>
            <p:txBody>
              <a:bodyPr/>
              <a:lstStyle/>
              <a:p>
                <a:r>
                  <a:rPr lang="zh-TW" altLang="en-US">
                    <a:noFill/>
                  </a:rPr>
                  <a:t> </a:t>
                </a:r>
              </a:p>
            </p:txBody>
          </p:sp>
        </mc:Fallback>
      </mc:AlternateContent>
      <p:sp>
        <p:nvSpPr>
          <p:cNvPr id="3" name="矩形: 圓角 2">
            <a:extLst>
              <a:ext uri="{FF2B5EF4-FFF2-40B4-BE49-F238E27FC236}">
                <a16:creationId xmlns:a16="http://schemas.microsoft.com/office/drawing/2014/main" id="{97999312-87C9-FB8E-E186-9807CF2840C8}"/>
              </a:ext>
            </a:extLst>
          </p:cNvPr>
          <p:cNvSpPr/>
          <p:nvPr/>
        </p:nvSpPr>
        <p:spPr>
          <a:xfrm>
            <a:off x="499792" y="637656"/>
            <a:ext cx="6259681" cy="741192"/>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1053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9C661-2C5D-E225-B757-77B62A1BDA6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CAD87B3-1095-292E-EF70-4E7546ABFC44}"/>
              </a:ext>
            </a:extLst>
          </p:cNvPr>
          <p:cNvSpPr>
            <a:spLocks noGrp="1"/>
          </p:cNvSpPr>
          <p:nvPr>
            <p:ph type="title"/>
          </p:nvPr>
        </p:nvSpPr>
        <p:spPr>
          <a:xfrm>
            <a:off x="0" y="-12743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 ??</a:t>
            </a:r>
            <a:endParaRPr lang="zh-TW" altLang="en-US" sz="2400" dirty="0"/>
          </a:p>
        </p:txBody>
      </p:sp>
      <p:sp>
        <p:nvSpPr>
          <p:cNvPr id="20" name="文字方塊 19">
            <a:extLst>
              <a:ext uri="{FF2B5EF4-FFF2-40B4-BE49-F238E27FC236}">
                <a16:creationId xmlns:a16="http://schemas.microsoft.com/office/drawing/2014/main" id="{D4D02690-8A59-47BC-3FC7-8F578ED56098}"/>
              </a:ext>
            </a:extLst>
          </p:cNvPr>
          <p:cNvSpPr txBox="1"/>
          <p:nvPr/>
        </p:nvSpPr>
        <p:spPr>
          <a:xfrm>
            <a:off x="-3969" y="379805"/>
            <a:ext cx="88575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5)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ProbIoU</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Loss</a:t>
            </a:r>
            <a:r>
              <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(Probabilistic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Rotation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899A952-1415-35F0-72AB-53F9402688FB}"/>
                  </a:ext>
                </a:extLst>
              </p:cNvPr>
              <p:cNvSpPr txBox="1"/>
              <p:nvPr/>
            </p:nvSpPr>
            <p:spPr>
              <a:xfrm>
                <a:off x="194993" y="1071015"/>
                <a:ext cx="166481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𝑃𝑟𝑜𝑏𝐼𝑜𝑈</m:t>
                          </m:r>
                        </m:sub>
                      </m:sSub>
                      <m: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m:rPr>
                          <m:sty m:val="p"/>
                        </m:rP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HD</m:t>
                      </m:r>
                    </m:oMath>
                  </m:oMathPara>
                </a14:m>
                <a:endParaRPr kumimoji="0" lang="zh-TW" altLang="en-US" sz="1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F899A952-1415-35F0-72AB-53F9402688FB}"/>
                  </a:ext>
                </a:extLst>
              </p:cNvPr>
              <p:cNvSpPr txBox="1">
                <a:spLocks noRot="1" noChangeAspect="1" noMove="1" noResize="1" noEditPoints="1" noAdjustHandles="1" noChangeArrowheads="1" noChangeShapeType="1" noTextEdit="1"/>
              </p:cNvSpPr>
              <p:nvPr/>
            </p:nvSpPr>
            <p:spPr>
              <a:xfrm>
                <a:off x="194993" y="1071015"/>
                <a:ext cx="1664815" cy="30777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A058AE62-C13E-6F4D-60F7-F793DA02F6E5}"/>
                  </a:ext>
                </a:extLst>
              </p:cNvPr>
              <p:cNvSpPr txBox="1"/>
              <p:nvPr/>
            </p:nvSpPr>
            <p:spPr>
              <a:xfrm>
                <a:off x="4844558" y="1159233"/>
                <a:ext cx="4246070" cy="646331"/>
              </a:xfrm>
              <a:prstGeom prst="rect">
                <a:avLst/>
              </a:prstGeom>
              <a:noFill/>
            </p:spPr>
            <p:txBody>
              <a:bodyPr wrap="square">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𝐻𝐷</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ellinger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istance. It converts Bhattacharyya distance to degree of proximity.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similarity range</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becomes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 1] (like </a:t>
                </a:r>
                <a:r>
                  <a:rPr kumimoji="0" lang="en-US" altLang="zh-TW" sz="1200" b="0" i="0" u="none" strike="noStrike" kern="1200" cap="none" spc="0" normalizeH="0" baseline="0" noProof="0" dirty="0" err="1">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mc:Choice>
        <mc:Fallback xmlns="">
          <p:sp>
            <p:nvSpPr>
              <p:cNvPr id="17" name="文字方塊 16">
                <a:extLst>
                  <a:ext uri="{FF2B5EF4-FFF2-40B4-BE49-F238E27FC236}">
                    <a16:creationId xmlns:a16="http://schemas.microsoft.com/office/drawing/2014/main" id="{A058AE62-C13E-6F4D-60F7-F793DA02F6E5}"/>
                  </a:ext>
                </a:extLst>
              </p:cNvPr>
              <p:cNvSpPr txBox="1">
                <a:spLocks noRot="1" noChangeAspect="1" noMove="1" noResize="1" noEditPoints="1" noAdjustHandles="1" noChangeArrowheads="1" noChangeShapeType="1" noTextEdit="1"/>
              </p:cNvSpPr>
              <p:nvPr/>
            </p:nvSpPr>
            <p:spPr>
              <a:xfrm>
                <a:off x="4844558" y="1159233"/>
                <a:ext cx="4246070" cy="646331"/>
              </a:xfrm>
              <a:prstGeom prst="rect">
                <a:avLst/>
              </a:prstGeom>
              <a:blipFill>
                <a:blip r:embed="rId4"/>
                <a:stretch>
                  <a:fillRect l="-144" t="-943"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4B81741-5140-0A15-EA1A-939580A001E7}"/>
                  </a:ext>
                </a:extLst>
              </p:cNvPr>
              <p:cNvSpPr txBox="1"/>
              <p:nvPr/>
            </p:nvSpPr>
            <p:spPr>
              <a:xfrm>
                <a:off x="389825" y="1321810"/>
                <a:ext cx="1635128" cy="32117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HD</m:t>
                      </m:r>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𝑒</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𝐵𝐷</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𝜖</m:t>
                          </m:r>
                        </m:e>
                      </m:ra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18" name="文字方塊 17">
                <a:extLst>
                  <a:ext uri="{FF2B5EF4-FFF2-40B4-BE49-F238E27FC236}">
                    <a16:creationId xmlns:a16="http://schemas.microsoft.com/office/drawing/2014/main" id="{04B81741-5140-0A15-EA1A-939580A001E7}"/>
                  </a:ext>
                </a:extLst>
              </p:cNvPr>
              <p:cNvSpPr txBox="1">
                <a:spLocks noRot="1" noChangeAspect="1" noMove="1" noResize="1" noEditPoints="1" noAdjustHandles="1" noChangeArrowheads="1" noChangeShapeType="1" noTextEdit="1"/>
              </p:cNvSpPr>
              <p:nvPr/>
            </p:nvSpPr>
            <p:spPr>
              <a:xfrm>
                <a:off x="389825" y="1321810"/>
                <a:ext cx="1635128" cy="32117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8BA00412-2113-5E45-9E34-6932838867F1}"/>
                  </a:ext>
                </a:extLst>
              </p:cNvPr>
              <p:cNvSpPr txBox="1"/>
              <p:nvPr/>
            </p:nvSpPr>
            <p:spPr>
              <a:xfrm>
                <a:off x="389825" y="2383997"/>
                <a:ext cx="7829653" cy="1351396"/>
              </a:xfrm>
              <a:prstGeom prst="rect">
                <a:avLst/>
              </a:prstGeom>
              <a:noFill/>
            </p:spPr>
            <p:txBody>
              <a:bodyPr wrap="square">
                <a:spAutoFit/>
              </a:bodyPr>
              <a:lstStyle/>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𝐵𝐷</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hattacharyya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istance. It used to measure the similarity of two probability distributions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𝜖</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 small value to avoid division by zero. (=1e-7)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center point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 predict and ground truth boxes.</a:t>
                </a:r>
              </a:p>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predict boxes.</a:t>
                </a:r>
              </a:p>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ground truth boxes.</a:t>
                </a:r>
              </a:p>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den>
                    </m:f>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Determinant of the covariance matrix (determines shape similarity).</a:t>
                </a:r>
              </a:p>
            </p:txBody>
          </p:sp>
        </mc:Choice>
        <mc:Fallback xmlns="">
          <p:sp>
            <p:nvSpPr>
              <p:cNvPr id="19" name="文字方塊 18">
                <a:extLst>
                  <a:ext uri="{FF2B5EF4-FFF2-40B4-BE49-F238E27FC236}">
                    <a16:creationId xmlns:a16="http://schemas.microsoft.com/office/drawing/2014/main" id="{8BA00412-2113-5E45-9E34-6932838867F1}"/>
                  </a:ext>
                </a:extLst>
              </p:cNvPr>
              <p:cNvSpPr txBox="1">
                <a:spLocks noRot="1" noChangeAspect="1" noMove="1" noResize="1" noEditPoints="1" noAdjustHandles="1" noChangeArrowheads="1" noChangeShapeType="1" noTextEdit="1"/>
              </p:cNvSpPr>
              <p:nvPr/>
            </p:nvSpPr>
            <p:spPr>
              <a:xfrm>
                <a:off x="389825" y="2383997"/>
                <a:ext cx="7829653" cy="1351396"/>
              </a:xfrm>
              <a:prstGeom prst="rect">
                <a:avLst/>
              </a:prstGeom>
              <a:blipFill>
                <a:blip r:embed="rId6"/>
                <a:stretch>
                  <a:fillRect l="-1402" t="-450" b="-288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ACDB0F60-D7ED-8001-FA7B-010B897CC1D5}"/>
                  </a:ext>
                </a:extLst>
              </p:cNvPr>
              <p:cNvSpPr txBox="1"/>
              <p:nvPr/>
            </p:nvSpPr>
            <p:spPr>
              <a:xfrm>
                <a:off x="347814" y="1612802"/>
                <a:ext cx="3967689" cy="57567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BD</m:t>
                      </m:r>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den>
                      </m:f>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𝑙𝑛</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oMath>
                  </m:oMathPara>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1" name="文字方塊 20">
                <a:extLst>
                  <a:ext uri="{FF2B5EF4-FFF2-40B4-BE49-F238E27FC236}">
                    <a16:creationId xmlns:a16="http://schemas.microsoft.com/office/drawing/2014/main" id="{ACDB0F60-D7ED-8001-FA7B-010B897CC1D5}"/>
                  </a:ext>
                </a:extLst>
              </p:cNvPr>
              <p:cNvSpPr txBox="1">
                <a:spLocks noRot="1" noChangeAspect="1" noMove="1" noResize="1" noEditPoints="1" noAdjustHandles="1" noChangeArrowheads="1" noChangeShapeType="1" noTextEdit="1"/>
              </p:cNvSpPr>
              <p:nvPr/>
            </p:nvSpPr>
            <p:spPr>
              <a:xfrm>
                <a:off x="347814" y="1612802"/>
                <a:ext cx="3967689" cy="575670"/>
              </a:xfrm>
              <a:prstGeom prst="rect">
                <a:avLst/>
              </a:prstGeom>
              <a:blipFill>
                <a:blip r:embed="rId7"/>
                <a:stretch>
                  <a:fillRect t="-103191" r="-5223" b="-1553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A71475C8-22F5-B7FE-7531-8368AFC6A5DA}"/>
                  </a:ext>
                </a:extLst>
              </p:cNvPr>
              <p:cNvSpPr txBox="1"/>
              <p:nvPr/>
            </p:nvSpPr>
            <p:spPr>
              <a:xfrm>
                <a:off x="389825" y="2080231"/>
                <a:ext cx="2445991" cy="3052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A71475C8-22F5-B7FE-7531-8368AFC6A5DA}"/>
                  </a:ext>
                </a:extLst>
              </p:cNvPr>
              <p:cNvSpPr txBox="1">
                <a:spLocks noRot="1" noChangeAspect="1" noMove="1" noResize="1" noEditPoints="1" noAdjustHandles="1" noChangeArrowheads="1" noChangeShapeType="1" noTextEdit="1"/>
              </p:cNvSpPr>
              <p:nvPr/>
            </p:nvSpPr>
            <p:spPr>
              <a:xfrm>
                <a:off x="389825" y="2080231"/>
                <a:ext cx="2445991" cy="305276"/>
              </a:xfrm>
              <a:prstGeom prst="rect">
                <a:avLst/>
              </a:prstGeom>
              <a:blipFill>
                <a:blip r:embed="rId10"/>
                <a:stretch>
                  <a:fillRect b="-4000"/>
                </a:stretch>
              </a:blipFill>
            </p:spPr>
            <p:txBody>
              <a:bodyPr/>
              <a:lstStyle/>
              <a:p>
                <a:r>
                  <a:rPr lang="zh-TW" altLang="en-US">
                    <a:noFill/>
                  </a:rPr>
                  <a:t> </a:t>
                </a:r>
              </a:p>
            </p:txBody>
          </p:sp>
        </mc:Fallback>
      </mc:AlternateContent>
      <p:sp>
        <p:nvSpPr>
          <p:cNvPr id="3" name="左大括弧 2">
            <a:extLst>
              <a:ext uri="{FF2B5EF4-FFF2-40B4-BE49-F238E27FC236}">
                <a16:creationId xmlns:a16="http://schemas.microsoft.com/office/drawing/2014/main" id="{268253C0-B6C1-EE02-7BB4-1862CA15CBA9}"/>
              </a:ext>
            </a:extLst>
          </p:cNvPr>
          <p:cNvSpPr/>
          <p:nvPr/>
        </p:nvSpPr>
        <p:spPr>
          <a:xfrm rot="5400000">
            <a:off x="1933151" y="661976"/>
            <a:ext cx="132953" cy="2034607"/>
          </a:xfrm>
          <a:prstGeom prst="leftBrace">
            <a:avLst>
              <a:gd name="adj1" fmla="val 8333"/>
              <a:gd name="adj2" fmla="val 21703"/>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左大括弧 3">
            <a:extLst>
              <a:ext uri="{FF2B5EF4-FFF2-40B4-BE49-F238E27FC236}">
                <a16:creationId xmlns:a16="http://schemas.microsoft.com/office/drawing/2014/main" id="{7651F1FD-2871-9ED5-0B7B-6544A14FAABA}"/>
              </a:ext>
            </a:extLst>
          </p:cNvPr>
          <p:cNvSpPr/>
          <p:nvPr/>
        </p:nvSpPr>
        <p:spPr>
          <a:xfrm rot="5400000">
            <a:off x="3604710" y="1103088"/>
            <a:ext cx="180910" cy="1074692"/>
          </a:xfrm>
          <a:prstGeom prst="leftBrace">
            <a:avLst>
              <a:gd name="adj1" fmla="val 8333"/>
              <a:gd name="adj2" fmla="val 12185"/>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B0456D7D-544C-8FAC-5A07-C5E8BD2584CF}"/>
              </a:ext>
            </a:extLst>
          </p:cNvPr>
          <p:cNvSpPr txBox="1"/>
          <p:nvPr/>
        </p:nvSpPr>
        <p:spPr>
          <a:xfrm>
            <a:off x="1989782" y="1400113"/>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mean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9678B471-F048-AF00-6AE3-C651DF155B33}"/>
              </a:ext>
            </a:extLst>
          </p:cNvPr>
          <p:cNvSpPr txBox="1"/>
          <p:nvPr/>
        </p:nvSpPr>
        <p:spPr>
          <a:xfrm>
            <a:off x="3088549" y="1388167"/>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covariance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B8E35CF-4FF0-20F0-6374-2DD46089F6DD}"/>
              </a:ext>
            </a:extLst>
          </p:cNvPr>
          <p:cNvSpPr txBox="1"/>
          <p:nvPr/>
        </p:nvSpPr>
        <p:spPr>
          <a:xfrm>
            <a:off x="233054" y="611582"/>
            <a:ext cx="8422987" cy="461665"/>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It is an </a:t>
            </a: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calculation method based on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probability distribution</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It convert bounding boxes as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probability distributions</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considered the other uncertain factor such as scale, angle, shape.</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 name="文字方塊 11">
            <a:extLst>
              <a:ext uri="{FF2B5EF4-FFF2-40B4-BE49-F238E27FC236}">
                <a16:creationId xmlns:a16="http://schemas.microsoft.com/office/drawing/2014/main" id="{6B28FC80-21E6-FFFB-C086-56127DD7FBAB}"/>
              </a:ext>
            </a:extLst>
          </p:cNvPr>
          <p:cNvSpPr txBox="1"/>
          <p:nvPr/>
        </p:nvSpPr>
        <p:spPr>
          <a:xfrm>
            <a:off x="5009340" y="87717"/>
            <a:ext cx="260459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因為轉成了</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distribution</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，因此允許邊界框具有不確定性，可適用在模糊物體及小目標，可以解決邊界不連續的特性。</a:t>
            </a:r>
            <a:endPar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D6750BC9-E8C2-7414-E1F4-724834FECAB0}"/>
              </a:ext>
            </a:extLst>
          </p:cNvPr>
          <p:cNvSpPr txBox="1"/>
          <p:nvPr/>
        </p:nvSpPr>
        <p:spPr>
          <a:xfrm>
            <a:off x="4333875" y="1919649"/>
            <a:ext cx="4185539"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可以兼顧其他中心點、尺度、形狀等影響，可以得到更全面的相似性度量。</a:t>
            </a:r>
          </a:p>
        </p:txBody>
      </p:sp>
      <p:cxnSp>
        <p:nvCxnSpPr>
          <p:cNvPr id="11" name="直線單箭頭接點 10">
            <a:extLst>
              <a:ext uri="{FF2B5EF4-FFF2-40B4-BE49-F238E27FC236}">
                <a16:creationId xmlns:a16="http://schemas.microsoft.com/office/drawing/2014/main" id="{396BF67B-8DFB-A20F-ECAA-4F10BDF6F7B5}"/>
              </a:ext>
            </a:extLst>
          </p:cNvPr>
          <p:cNvCxnSpPr>
            <a:stCxn id="14" idx="0"/>
          </p:cNvCxnSpPr>
          <p:nvPr/>
        </p:nvCxnSpPr>
        <p:spPr>
          <a:xfrm flipH="1">
            <a:off x="855878" y="1071015"/>
            <a:ext cx="171523" cy="329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0E35A68B-CF2D-6008-6B1B-275D6F51ABF9}"/>
              </a:ext>
            </a:extLst>
          </p:cNvPr>
          <p:cNvCxnSpPr/>
          <p:nvPr/>
        </p:nvCxnSpPr>
        <p:spPr>
          <a:xfrm flipV="1">
            <a:off x="1631290" y="1071015"/>
            <a:ext cx="168249"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06EEFE30-BA88-3D3C-8E7A-E6F6AEDDE3D1}"/>
              </a:ext>
            </a:extLst>
          </p:cNvPr>
          <p:cNvCxnSpPr/>
          <p:nvPr/>
        </p:nvCxnSpPr>
        <p:spPr>
          <a:xfrm flipV="1">
            <a:off x="619147" y="1361459"/>
            <a:ext cx="168249"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單箭頭接點 22">
            <a:extLst>
              <a:ext uri="{FF2B5EF4-FFF2-40B4-BE49-F238E27FC236}">
                <a16:creationId xmlns:a16="http://schemas.microsoft.com/office/drawing/2014/main" id="{31123150-1F76-357F-9559-E0B0B1A68653}"/>
              </a:ext>
            </a:extLst>
          </p:cNvPr>
          <p:cNvCxnSpPr/>
          <p:nvPr/>
        </p:nvCxnSpPr>
        <p:spPr>
          <a:xfrm flipV="1">
            <a:off x="5230550" y="1127242"/>
            <a:ext cx="168249"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單箭頭接點 23">
            <a:extLst>
              <a:ext uri="{FF2B5EF4-FFF2-40B4-BE49-F238E27FC236}">
                <a16:creationId xmlns:a16="http://schemas.microsoft.com/office/drawing/2014/main" id="{A482DDFB-EC2A-7F9B-B75A-5E8D430B407A}"/>
              </a:ext>
            </a:extLst>
          </p:cNvPr>
          <p:cNvCxnSpPr>
            <a:cxnSpLocks/>
          </p:cNvCxnSpPr>
          <p:nvPr/>
        </p:nvCxnSpPr>
        <p:spPr>
          <a:xfrm flipH="1">
            <a:off x="1540218" y="1351326"/>
            <a:ext cx="144350" cy="2220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C636FF4B-366A-6974-E0A3-CEEDA1340649}"/>
              </a:ext>
            </a:extLst>
          </p:cNvPr>
          <p:cNvCxnSpPr>
            <a:cxnSpLocks/>
          </p:cNvCxnSpPr>
          <p:nvPr/>
        </p:nvCxnSpPr>
        <p:spPr>
          <a:xfrm flipH="1">
            <a:off x="620325" y="1763700"/>
            <a:ext cx="144350" cy="2220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FA4F3259-22D4-1232-546B-9D4C3226D524}"/>
              </a:ext>
            </a:extLst>
          </p:cNvPr>
          <p:cNvCxnSpPr>
            <a:cxnSpLocks/>
          </p:cNvCxnSpPr>
          <p:nvPr/>
        </p:nvCxnSpPr>
        <p:spPr>
          <a:xfrm flipH="1">
            <a:off x="4156504" y="1783210"/>
            <a:ext cx="158999" cy="2843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FEAAF3ED-B112-E264-7E8F-3363FE751E4A}"/>
              </a:ext>
            </a:extLst>
          </p:cNvPr>
          <p:cNvSpPr/>
          <p:nvPr/>
        </p:nvSpPr>
        <p:spPr>
          <a:xfrm rot="2340891">
            <a:off x="7066931" y="2282297"/>
            <a:ext cx="156159" cy="8140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8" name="直線單箭頭接點 37">
            <a:extLst>
              <a:ext uri="{FF2B5EF4-FFF2-40B4-BE49-F238E27FC236}">
                <a16:creationId xmlns:a16="http://schemas.microsoft.com/office/drawing/2014/main" id="{CCFED1C5-17C7-58B5-670F-CB79038D6C8C}"/>
              </a:ext>
            </a:extLst>
          </p:cNvPr>
          <p:cNvCxnSpPr/>
          <p:nvPr/>
        </p:nvCxnSpPr>
        <p:spPr>
          <a:xfrm>
            <a:off x="6828107" y="2658850"/>
            <a:ext cx="7178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4E07215C-CFCF-9C50-A658-8B3205BE37E2}"/>
              </a:ext>
            </a:extLst>
          </p:cNvPr>
          <p:cNvCxnSpPr>
            <a:cxnSpLocks/>
          </p:cNvCxnSpPr>
          <p:nvPr/>
        </p:nvCxnSpPr>
        <p:spPr>
          <a:xfrm flipV="1">
            <a:off x="7145010" y="2150481"/>
            <a:ext cx="0" cy="851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線單箭頭接點 42">
            <a:extLst>
              <a:ext uri="{FF2B5EF4-FFF2-40B4-BE49-F238E27FC236}">
                <a16:creationId xmlns:a16="http://schemas.microsoft.com/office/drawing/2014/main" id="{9534B49E-9BBC-6E13-1BEE-2923B203D64A}"/>
              </a:ext>
            </a:extLst>
          </p:cNvPr>
          <p:cNvCxnSpPr>
            <a:cxnSpLocks/>
            <a:stCxn id="34" idx="2"/>
            <a:endCxn id="34" idx="0"/>
          </p:cNvCxnSpPr>
          <p:nvPr/>
        </p:nvCxnSpPr>
        <p:spPr>
          <a:xfrm flipV="1">
            <a:off x="6888774" y="2373073"/>
            <a:ext cx="512473" cy="632516"/>
          </a:xfrm>
          <a:prstGeom prst="straightConnector1">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直線單箭頭接點 35">
            <a:extLst>
              <a:ext uri="{FF2B5EF4-FFF2-40B4-BE49-F238E27FC236}">
                <a16:creationId xmlns:a16="http://schemas.microsoft.com/office/drawing/2014/main" id="{E5C619BA-A047-E9DB-CFCE-A18E80171212}"/>
              </a:ext>
            </a:extLst>
          </p:cNvPr>
          <p:cNvCxnSpPr>
            <a:cxnSpLocks/>
          </p:cNvCxnSpPr>
          <p:nvPr/>
        </p:nvCxnSpPr>
        <p:spPr>
          <a:xfrm flipH="1">
            <a:off x="2847332" y="1777453"/>
            <a:ext cx="158999" cy="2843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2119F7CC-91A8-F520-B150-6D6054E1D400}"/>
              </a:ext>
            </a:extLst>
          </p:cNvPr>
          <p:cNvSpPr/>
          <p:nvPr/>
        </p:nvSpPr>
        <p:spPr>
          <a:xfrm>
            <a:off x="256186" y="1056461"/>
            <a:ext cx="4138197" cy="1094020"/>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3669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F6785-6B78-ECB0-A17E-C5BB1909589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C58C43-E714-D0F9-958F-5C2CEDCAB9AC}"/>
              </a:ext>
            </a:extLst>
          </p:cNvPr>
          <p:cNvSpPr>
            <a:spLocks noGrp="1"/>
          </p:cNvSpPr>
          <p:nvPr>
            <p:ph type="title"/>
          </p:nvPr>
        </p:nvSpPr>
        <p:spPr>
          <a:xfrm>
            <a:off x="0" y="-12743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a:t>
            </a:r>
            <a:endParaRPr lang="zh-TW" altLang="en-US" sz="2400"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3C564FC-6C85-756B-5C60-151F8CF287F0}"/>
                  </a:ext>
                </a:extLst>
              </p:cNvPr>
              <p:cNvSpPr txBox="1"/>
              <p:nvPr/>
            </p:nvSpPr>
            <p:spPr>
              <a:xfrm>
                <a:off x="219674" y="718359"/>
                <a:ext cx="3959225" cy="76033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BD</m:t>
                      </m:r>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den>
                      </m:f>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𝑙𝑛</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num>
                        <m:den>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en>
                      </m:f>
                    </m:oMath>
                  </m:oMathPara>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p>
            </p:txBody>
          </p:sp>
        </mc:Choice>
        <mc:Fallback xmlns="">
          <p:sp>
            <p:nvSpPr>
              <p:cNvPr id="21" name="文字方塊 20">
                <a:extLst>
                  <a:ext uri="{FF2B5EF4-FFF2-40B4-BE49-F238E27FC236}">
                    <a16:creationId xmlns:a16="http://schemas.microsoft.com/office/drawing/2014/main" id="{73C564FC-6C85-756B-5C60-151F8CF287F0}"/>
                  </a:ext>
                </a:extLst>
              </p:cNvPr>
              <p:cNvSpPr txBox="1">
                <a:spLocks noRot="1" noChangeAspect="1" noMove="1" noResize="1" noEditPoints="1" noAdjustHandles="1" noChangeArrowheads="1" noChangeShapeType="1" noTextEdit="1"/>
              </p:cNvSpPr>
              <p:nvPr/>
            </p:nvSpPr>
            <p:spPr>
              <a:xfrm>
                <a:off x="219674" y="718359"/>
                <a:ext cx="3959225" cy="760336"/>
              </a:xfrm>
              <a:prstGeom prst="rect">
                <a:avLst/>
              </a:prstGeom>
              <a:blipFill>
                <a:blip r:embed="rId3"/>
                <a:stretch>
                  <a:fillRect t="-77600" r="-4769" b="-9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7B93750A-E6E0-7CA1-0DE8-DACCF1D03F24}"/>
                  </a:ext>
                </a:extLst>
              </p:cNvPr>
              <p:cNvSpPr txBox="1"/>
              <p:nvPr/>
            </p:nvSpPr>
            <p:spPr>
              <a:xfrm>
                <a:off x="4560103" y="782784"/>
                <a:ext cx="2377446" cy="69076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𝑙𝑒𝑡</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oMath>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 name="文字方塊 2">
                <a:extLst>
                  <a:ext uri="{FF2B5EF4-FFF2-40B4-BE49-F238E27FC236}">
                    <a16:creationId xmlns:a16="http://schemas.microsoft.com/office/drawing/2014/main" id="{7B93750A-E6E0-7CA1-0DE8-DACCF1D03F24}"/>
                  </a:ext>
                </a:extLst>
              </p:cNvPr>
              <p:cNvSpPr txBox="1">
                <a:spLocks noRot="1" noChangeAspect="1" noMove="1" noResize="1" noEditPoints="1" noAdjustHandles="1" noChangeArrowheads="1" noChangeShapeType="1" noTextEdit="1"/>
              </p:cNvSpPr>
              <p:nvPr/>
            </p:nvSpPr>
            <p:spPr>
              <a:xfrm>
                <a:off x="4560103" y="782784"/>
                <a:ext cx="2377446" cy="69076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D9924B16-9DBE-9FAD-D4F4-99F2DEB15F30}"/>
                  </a:ext>
                </a:extLst>
              </p:cNvPr>
              <p:cNvSpPr txBox="1"/>
              <p:nvPr/>
            </p:nvSpPr>
            <p:spPr>
              <a:xfrm>
                <a:off x="170072" y="1980187"/>
                <a:ext cx="5401946" cy="203414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den>
                    </m:f>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oMath>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0480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den>
                      </m:f>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mr>
                          </m:m>
                        </m:e>
                      </m:d>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mr>
                            <m:m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mr>
                          </m:m>
                        </m:e>
                      </m:d>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m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mr>
                          </m:m>
                        </m:e>
                      </m:d>
                    </m:oMath>
                  </m:oMathPara>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𝑥𝑏</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𝑦𝑐</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𝑥𝑐</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𝑦𝑎</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m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mr>
                        </m:m>
                      </m:e>
                    </m:d>
                  </m:oMath>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14:m>
                  <m:oMath xmlns:m="http://schemas.openxmlformats.org/officeDocument/2006/math">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𝑏</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ΔycΔ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𝑥𝑐</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oMath>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ΔycΔ</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𝑥𝑐</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d>
                          </m:e>
                          <m:sup>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up>
                        </m:sSup>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e>
                          <m:sup>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 </m:t>
                            </m:r>
                          </m:sup>
                        </m:sSup>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oMath>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D9924B16-9DBE-9FAD-D4F4-99F2DEB15F30}"/>
                  </a:ext>
                </a:extLst>
              </p:cNvPr>
              <p:cNvSpPr txBox="1">
                <a:spLocks noRot="1" noChangeAspect="1" noMove="1" noResize="1" noEditPoints="1" noAdjustHandles="1" noChangeArrowheads="1" noChangeShapeType="1" noTextEdit="1"/>
              </p:cNvSpPr>
              <p:nvPr/>
            </p:nvSpPr>
            <p:spPr>
              <a:xfrm>
                <a:off x="170072" y="1980187"/>
                <a:ext cx="5401946" cy="2034147"/>
              </a:xfrm>
              <a:prstGeom prst="rect">
                <a:avLst/>
              </a:prstGeom>
              <a:blipFill>
                <a:blip r:embed="rId5"/>
                <a:stretch>
                  <a:fillRect t="-10778"/>
                </a:stretch>
              </a:blipFill>
            </p:spPr>
            <p:txBody>
              <a:bodyPr/>
              <a:lstStyle/>
              <a:p>
                <a:r>
                  <a:rPr lang="zh-TW" altLang="en-US">
                    <a:noFill/>
                  </a:rPr>
                  <a:t> </a:t>
                </a:r>
              </a:p>
            </p:txBody>
          </p:sp>
        </mc:Fallback>
      </mc:AlternateContent>
      <p:sp>
        <p:nvSpPr>
          <p:cNvPr id="8" name="左大括弧 7">
            <a:extLst>
              <a:ext uri="{FF2B5EF4-FFF2-40B4-BE49-F238E27FC236}">
                <a16:creationId xmlns:a16="http://schemas.microsoft.com/office/drawing/2014/main" id="{5C78434D-D755-2103-53EE-D8445F761D04}"/>
              </a:ext>
            </a:extLst>
          </p:cNvPr>
          <p:cNvSpPr/>
          <p:nvPr/>
        </p:nvSpPr>
        <p:spPr>
          <a:xfrm rot="16200000">
            <a:off x="1705115" y="301368"/>
            <a:ext cx="180908" cy="20346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左大括弧 8">
            <a:extLst>
              <a:ext uri="{FF2B5EF4-FFF2-40B4-BE49-F238E27FC236}">
                <a16:creationId xmlns:a16="http://schemas.microsoft.com/office/drawing/2014/main" id="{70FFC804-DD57-B799-2B95-C93B7FFAFBE8}"/>
              </a:ext>
            </a:extLst>
          </p:cNvPr>
          <p:cNvSpPr/>
          <p:nvPr/>
        </p:nvSpPr>
        <p:spPr>
          <a:xfrm rot="16200000">
            <a:off x="3377389" y="778105"/>
            <a:ext cx="180910" cy="10746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C76F031-0B29-DE90-EED1-02070021D307}"/>
                  </a:ext>
                </a:extLst>
              </p:cNvPr>
              <p:cNvSpPr txBox="1"/>
              <p:nvPr/>
            </p:nvSpPr>
            <p:spPr>
              <a:xfrm>
                <a:off x="135889" y="4463023"/>
                <a:ext cx="4559787" cy="179497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𝑙𝑛</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num>
                        <m:den>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en>
                      </m:f>
                    </m:oMath>
                  </m:oMathPara>
                </a14:m>
                <a:endParaRPr kumimoji="0" lang="en-US" altLang="zh-TW" sz="1200" b="0" i="1" u="none" strike="noStrike" kern="1200" cap="none" spc="0" normalizeH="0" baseline="0" noProof="0" dirty="0">
                  <a:ln>
                    <a:noFill/>
                  </a:ln>
                  <a:solidFill>
                    <a:prstClr val="black"/>
                  </a:solidFill>
                  <a:effectLst/>
                  <a:uLnTx/>
                  <a:uFillTx/>
                  <a:latin typeface="Aptos" panose="02110004020202020204"/>
                  <a:ea typeface="Cambria Math" panose="02040503050406030204" pitchFamily="18" charset="0"/>
                  <a:cs typeface="+mn-cs"/>
                </a:endParaRPr>
              </a:p>
              <a:p>
                <a:pPr marL="271463"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𝑙𝑛</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f>
                            <m:f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num>
                            <m:den>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4</m:t>
                              </m:r>
                            </m:den>
                          </m:f>
                        </m:num>
                        <m:den>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e>
                              </m:d>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e>
                              </m:d>
                            </m:e>
                          </m:rad>
                        </m:den>
                      </m:f>
                    </m:oMath>
                  </m:oMathPara>
                </a14:m>
                <a:endParaRPr kumimoji="0" lang="en-US" altLang="zh-TW" sz="1200" b="0" i="1"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271463"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𝑙𝑛</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ad>
                          <m:radPr>
                            <m:degHide m:val="on"/>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e>
                            </m:d>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e>
                            </m:d>
                          </m:e>
                        </m:rad>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endParaRPr kumimoji="0" lang="zh-TW" altLang="en-US" sz="1200" b="0" i="1"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0C76F031-0B29-DE90-EED1-02070021D307}"/>
                  </a:ext>
                </a:extLst>
              </p:cNvPr>
              <p:cNvSpPr txBox="1">
                <a:spLocks noRot="1" noChangeAspect="1" noMove="1" noResize="1" noEditPoints="1" noAdjustHandles="1" noChangeArrowheads="1" noChangeShapeType="1" noTextEdit="1"/>
              </p:cNvSpPr>
              <p:nvPr/>
            </p:nvSpPr>
            <p:spPr>
              <a:xfrm>
                <a:off x="135889" y="4463023"/>
                <a:ext cx="4559787" cy="1794979"/>
              </a:xfrm>
              <a:prstGeom prst="rect">
                <a:avLst/>
              </a:prstGeom>
              <a:blipFill>
                <a:blip r:embed="rId6"/>
                <a:stretch>
                  <a:fillRect t="-155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606333D-AE4F-82F2-B76F-232EC2E5109B}"/>
                  </a:ext>
                </a:extLst>
              </p:cNvPr>
              <p:cNvSpPr txBox="1"/>
              <p:nvPr/>
            </p:nvSpPr>
            <p:spPr>
              <a:xfrm>
                <a:off x="422844" y="6215219"/>
                <a:ext cx="4369086" cy="4301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nary>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𝑔𝑡</m:t>
                            </m:r>
                          </m:sub>
                        </m:sSub>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f>
                              <m:f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num>
                              <m:den>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den>
                            </m:f>
                          </m:e>
                        </m:d>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num>
                      <m:den>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oMath>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10" name="文字方塊 9">
                <a:extLst>
                  <a:ext uri="{FF2B5EF4-FFF2-40B4-BE49-F238E27FC236}">
                    <a16:creationId xmlns:a16="http://schemas.microsoft.com/office/drawing/2014/main" id="{4606333D-AE4F-82F2-B76F-232EC2E5109B}"/>
                  </a:ext>
                </a:extLst>
              </p:cNvPr>
              <p:cNvSpPr txBox="1">
                <a:spLocks noRot="1" noChangeAspect="1" noMove="1" noResize="1" noEditPoints="1" noAdjustHandles="1" noChangeArrowheads="1" noChangeShapeType="1" noTextEdit="1"/>
              </p:cNvSpPr>
              <p:nvPr/>
            </p:nvSpPr>
            <p:spPr>
              <a:xfrm>
                <a:off x="422844" y="6215219"/>
                <a:ext cx="4369086" cy="430118"/>
              </a:xfrm>
              <a:prstGeom prst="rect">
                <a:avLst/>
              </a:prstGeom>
              <a:blipFill>
                <a:blip r:embed="rId7"/>
                <a:stretch>
                  <a:fillRect l="-2650" t="-38571" b="-9285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45ED9428-19D7-357D-C5E0-D46980F0E183}"/>
              </a:ext>
            </a:extLst>
          </p:cNvPr>
          <p:cNvSpPr txBox="1"/>
          <p:nvPr/>
        </p:nvSpPr>
        <p:spPr>
          <a:xfrm>
            <a:off x="1215080" y="1383918"/>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mean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23E3D15B-3388-57D3-83A6-4991E567F124}"/>
              </a:ext>
            </a:extLst>
          </p:cNvPr>
          <p:cNvSpPr txBox="1"/>
          <p:nvPr/>
        </p:nvSpPr>
        <p:spPr>
          <a:xfrm>
            <a:off x="2844685" y="1376590"/>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covariance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CCA721CE-DC83-48ED-A90C-977613C19115}"/>
              </a:ext>
            </a:extLst>
          </p:cNvPr>
          <p:cNvSpPr txBox="1"/>
          <p:nvPr/>
        </p:nvSpPr>
        <p:spPr>
          <a:xfrm>
            <a:off x="0" y="1617630"/>
            <a:ext cx="1597793" cy="33855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altLang="zh-TW" sz="160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(1)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Mean term</a:t>
            </a:r>
            <a:endPar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 name="文字方塊 13">
            <a:extLst>
              <a:ext uri="{FF2B5EF4-FFF2-40B4-BE49-F238E27FC236}">
                <a16:creationId xmlns:a16="http://schemas.microsoft.com/office/drawing/2014/main" id="{63ED29B5-B3FD-2985-47BA-8D87C07075BD}"/>
              </a:ext>
            </a:extLst>
          </p:cNvPr>
          <p:cNvSpPr txBox="1"/>
          <p:nvPr/>
        </p:nvSpPr>
        <p:spPr>
          <a:xfrm>
            <a:off x="0" y="4157069"/>
            <a:ext cx="2481778" cy="33855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altLang="zh-TW" sz="160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(2)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term</a:t>
            </a:r>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9FB28DFC-6D5C-623B-6AFF-EE7F20EC6BCB}"/>
                  </a:ext>
                </a:extLst>
              </p:cNvPr>
              <p:cNvSpPr txBox="1"/>
              <p:nvPr/>
            </p:nvSpPr>
            <p:spPr>
              <a:xfrm>
                <a:off x="5191376" y="2971242"/>
                <a:ext cx="3890324" cy="144558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𝑤</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h</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𝜃</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with predict boxes.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𝑤</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h</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𝜃</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with ground truth boxes.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predict boxes.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ground truth boxes.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0" name="文字方塊 29">
                <a:extLst>
                  <a:ext uri="{FF2B5EF4-FFF2-40B4-BE49-F238E27FC236}">
                    <a16:creationId xmlns:a16="http://schemas.microsoft.com/office/drawing/2014/main" id="{9FB28DFC-6D5C-623B-6AFF-EE7F20EC6BCB}"/>
                  </a:ext>
                </a:extLst>
              </p:cNvPr>
              <p:cNvSpPr txBox="1">
                <a:spLocks noRot="1" noChangeAspect="1" noMove="1" noResize="1" noEditPoints="1" noAdjustHandles="1" noChangeArrowheads="1" noChangeShapeType="1" noTextEdit="1"/>
              </p:cNvSpPr>
              <p:nvPr/>
            </p:nvSpPr>
            <p:spPr>
              <a:xfrm>
                <a:off x="5191376" y="2971242"/>
                <a:ext cx="3890324" cy="1445589"/>
              </a:xfrm>
              <a:prstGeom prst="rect">
                <a:avLst/>
              </a:prstGeom>
              <a:blipFill>
                <a:blip r:embed="rId8"/>
                <a:stretch>
                  <a:fillRect l="-2821" b="-29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CF28129-A42F-C4EC-E57C-1F4E5EEE4CA1}"/>
                  </a:ext>
                </a:extLst>
              </p:cNvPr>
              <p:cNvSpPr txBox="1"/>
              <p:nvPr/>
            </p:nvSpPr>
            <p:spPr>
              <a:xfrm>
                <a:off x="5033431" y="5002489"/>
                <a:ext cx="3745897" cy="17926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subHide m:val="on"/>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𝜃</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brk m:alnAt="7"/>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m:t>
                                          </m:r>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os</m:t>
                                          </m:r>
                                        </m:e>
                                        <m:sup>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func>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func>
                                </m:e>
                                <m:e>
                                  <m:d>
                                    <m:d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e>
                                  </m:d>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𝑐𝑜𝑠</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𝑠𝑖𝑛</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mr>
                              <m:mr>
                                <m:e>
                                  <m:d>
                                    <m:d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e>
                                  </m:d>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𝑐𝑜𝑠</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𝑠𝑖𝑛</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e>
                                <m:e>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m:rPr>
                                              <m:brk m:alnAt="7"/>
                                            </m:r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e>
                                  </m:func>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 </m:t>
                                      </m:r>
                                    </m:e>
                                  </m:func>
                                </m:e>
                              </m:mr>
                            </m:m>
                          </m:e>
                        </m:d>
                      </m:e>
                    </m:nary>
                  </m:oMath>
                </a14:m>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mr>
                          <m:m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mr>
                        </m:m>
                      </m:e>
                    </m:d>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9"/>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m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mr>
                          </m:m>
                        </m:e>
                      </m:d>
                    </m:oMath>
                  </m:oMathPara>
                </a14:m>
                <a:endPar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9"/>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m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mr>
                          </m:m>
                        </m:e>
                      </m:d>
                    </m:oMath>
                  </m:oMathPara>
                </a14:m>
                <a:endPar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nary>
                            <m:naryPr>
                              <m:chr m:val="∑"/>
                              <m:subHide m:val="on"/>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𝑎𝑏</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mr>
                            <m:m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mr>
                          </m:m>
                        </m:e>
                      </m:d>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CF28129-A42F-C4EC-E57C-1F4E5EEE4CA1}"/>
                  </a:ext>
                </a:extLst>
              </p:cNvPr>
              <p:cNvSpPr txBox="1">
                <a:spLocks noRot="1" noChangeAspect="1" noMove="1" noResize="1" noEditPoints="1" noAdjustHandles="1" noChangeArrowheads="1" noChangeShapeType="1" noTextEdit="1"/>
              </p:cNvSpPr>
              <p:nvPr/>
            </p:nvSpPr>
            <p:spPr>
              <a:xfrm>
                <a:off x="5033431" y="5002489"/>
                <a:ext cx="3745897" cy="1792607"/>
              </a:xfrm>
              <a:prstGeom prst="rect">
                <a:avLst/>
              </a:prstGeom>
              <a:blipFill>
                <a:blip r:embed="rId9"/>
                <a:stretch>
                  <a:fillRect l="-13192" t="-1020" r="-1303" b="-32313"/>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E5E6C463-3724-ED1F-72AB-E5564D944190}"/>
              </a:ext>
            </a:extLst>
          </p:cNvPr>
          <p:cNvSpPr txBox="1"/>
          <p:nvPr/>
        </p:nvSpPr>
        <p:spPr>
          <a:xfrm>
            <a:off x="5148421" y="4189592"/>
            <a:ext cx="371251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來自均勻矩形，透過積分計算變異數所得的結果</a:t>
            </a:r>
          </a:p>
        </p:txBody>
      </p:sp>
      <p:cxnSp>
        <p:nvCxnSpPr>
          <p:cNvPr id="35" name="直線單箭頭接點 34">
            <a:extLst>
              <a:ext uri="{FF2B5EF4-FFF2-40B4-BE49-F238E27FC236}">
                <a16:creationId xmlns:a16="http://schemas.microsoft.com/office/drawing/2014/main" id="{A1FF14F3-1CED-5422-9A85-2DFA87B034C0}"/>
              </a:ext>
            </a:extLst>
          </p:cNvPr>
          <p:cNvCxnSpPr>
            <a:cxnSpLocks/>
          </p:cNvCxnSpPr>
          <p:nvPr/>
        </p:nvCxnSpPr>
        <p:spPr>
          <a:xfrm>
            <a:off x="7195725" y="4887189"/>
            <a:ext cx="0" cy="109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4AA963EE-4F06-897C-BFB4-606366D40ED9}"/>
              </a:ext>
            </a:extLst>
          </p:cNvPr>
          <p:cNvCxnSpPr>
            <a:cxnSpLocks/>
          </p:cNvCxnSpPr>
          <p:nvPr/>
        </p:nvCxnSpPr>
        <p:spPr>
          <a:xfrm>
            <a:off x="7496715" y="4887189"/>
            <a:ext cx="0" cy="109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文字方塊 3">
            <a:extLst>
              <a:ext uri="{FF2B5EF4-FFF2-40B4-BE49-F238E27FC236}">
                <a16:creationId xmlns:a16="http://schemas.microsoft.com/office/drawing/2014/main" id="{93EE683C-A5E3-84E3-82B9-D562F70AF89C}"/>
              </a:ext>
            </a:extLst>
          </p:cNvPr>
          <p:cNvSpPr txBox="1"/>
          <p:nvPr/>
        </p:nvSpPr>
        <p:spPr>
          <a:xfrm>
            <a:off x="4703050" y="4403426"/>
            <a:ext cx="4305061" cy="5847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sz="160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Definition:</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Gaussian Distribution converted from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a:t>
            </a:r>
            <a:endPar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5" name="直線接點 14">
            <a:extLst>
              <a:ext uri="{FF2B5EF4-FFF2-40B4-BE49-F238E27FC236}">
                <a16:creationId xmlns:a16="http://schemas.microsoft.com/office/drawing/2014/main" id="{71B2FE56-2C88-295D-EB6F-763A2C5C3737}"/>
              </a:ext>
            </a:extLst>
          </p:cNvPr>
          <p:cNvCxnSpPr>
            <a:cxnSpLocks/>
          </p:cNvCxnSpPr>
          <p:nvPr/>
        </p:nvCxnSpPr>
        <p:spPr>
          <a:xfrm>
            <a:off x="4890607" y="1835378"/>
            <a:ext cx="0" cy="24011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B252EB6F-0082-CE63-F6B1-F8DA7CBF33A3}"/>
              </a:ext>
            </a:extLst>
          </p:cNvPr>
          <p:cNvCxnSpPr>
            <a:cxnSpLocks/>
          </p:cNvCxnSpPr>
          <p:nvPr/>
        </p:nvCxnSpPr>
        <p:spPr>
          <a:xfrm>
            <a:off x="170072" y="4221237"/>
            <a:ext cx="4720535" cy="5014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092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982B8-9D54-2131-1ACC-96C44E92F5C4}"/>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31254A81-C2D7-C96E-7E5F-BABD9E36DC32}"/>
              </a:ext>
            </a:extLst>
          </p:cNvPr>
          <p:cNvPicPr>
            <a:picLocks noChangeAspect="1"/>
          </p:cNvPicPr>
          <p:nvPr/>
        </p:nvPicPr>
        <p:blipFill>
          <a:blip r:embed="rId2"/>
          <a:stretch>
            <a:fillRect/>
          </a:stretch>
        </p:blipFill>
        <p:spPr>
          <a:xfrm>
            <a:off x="567685" y="1331490"/>
            <a:ext cx="1905266" cy="590632"/>
          </a:xfrm>
          <a:prstGeom prst="rect">
            <a:avLst/>
          </a:prstGeom>
        </p:spPr>
      </p:pic>
      <p:sp>
        <p:nvSpPr>
          <p:cNvPr id="6" name="文字方塊 5">
            <a:extLst>
              <a:ext uri="{FF2B5EF4-FFF2-40B4-BE49-F238E27FC236}">
                <a16:creationId xmlns:a16="http://schemas.microsoft.com/office/drawing/2014/main" id="{4BB6E697-CDB3-F115-CFFC-21BF853D3440}"/>
              </a:ext>
            </a:extLst>
          </p:cNvPr>
          <p:cNvSpPr txBox="1"/>
          <p:nvPr/>
        </p:nvSpPr>
        <p:spPr>
          <a:xfrm>
            <a:off x="-10337" y="631905"/>
            <a:ext cx="9144001" cy="4678204"/>
          </a:xfrm>
          <a:prstGeom prst="rect">
            <a:avLst/>
          </a:prstGeom>
          <a:noFill/>
        </p:spPr>
        <p:txBody>
          <a:bodyPr wrap="square" rtlCol="0">
            <a:spAutoFit/>
          </a:bodyPr>
          <a:lstStyle/>
          <a:p>
            <a:pPr marL="342900" indent="-342900">
              <a:buSzPct val="90000"/>
              <a:buFont typeface="+mj-lt"/>
              <a:buAutoNum type="arabicPeriod"/>
            </a:pPr>
            <a:r>
              <a:rPr lang="en-US" altLang="zh-TW" b="1" dirty="0">
                <a:solidFill>
                  <a:srgbClr val="00B0F0"/>
                </a:solidFill>
                <a:cs typeface="Times New Roman" panose="02020603050405020304" pitchFamily="18" charset="0"/>
              </a:rPr>
              <a:t>Original IoU Loss</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zh-TW" altLang="en-US" sz="1200" dirty="0">
                <a:solidFill>
                  <a:srgbClr val="000000"/>
                </a:solidFill>
                <a:cs typeface="Times New Roman" panose="02020603050405020304" pitchFamily="18" charset="0"/>
              </a:rPr>
              <a:t>能夠利用</a:t>
            </a:r>
            <a:r>
              <a:rPr lang="en-US" altLang="zh-TW" sz="1200" dirty="0">
                <a:solidFill>
                  <a:srgbClr val="FF0000"/>
                </a:solidFill>
                <a:cs typeface="Times New Roman" panose="02020603050405020304" pitchFamily="18" charset="0"/>
              </a:rPr>
              <a:t>overlapping</a:t>
            </a:r>
            <a:r>
              <a:rPr lang="zh-TW" altLang="en-US" sz="1200" dirty="0">
                <a:solidFill>
                  <a:srgbClr val="000000"/>
                </a:solidFill>
                <a:cs typeface="Times New Roman" panose="02020603050405020304" pitchFamily="18" charset="0"/>
              </a:rPr>
              <a:t>部分，判斷</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的好壞</a:t>
            </a:r>
            <a:endParaRPr lang="en-US" altLang="zh-TW" sz="1200" dirty="0">
              <a:solidFill>
                <a:srgbClr val="00B0F0"/>
              </a:solidFill>
              <a:cs typeface="Times New Roman" panose="02020603050405020304" pitchFamily="18" charset="0"/>
            </a:endParaRP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  </a:t>
            </a:r>
            <a:r>
              <a:rPr lang="en-US" altLang="zh-TW" sz="1200" dirty="0" err="1">
                <a:solidFill>
                  <a:srgbClr val="000000"/>
                </a:solidFill>
                <a:cs typeface="Times New Roman" panose="02020603050405020304" pitchFamily="18" charset="0"/>
              </a:rPr>
              <a:t>IoU</a:t>
            </a:r>
            <a:r>
              <a:rPr lang="zh-TW" altLang="en-US" sz="1200" dirty="0">
                <a:solidFill>
                  <a:srgbClr val="000000"/>
                </a:solidFill>
                <a:cs typeface="Times New Roman" panose="02020603050405020304" pitchFamily="18" charset="0"/>
              </a:rPr>
              <a:t>相同，但形狀、</a:t>
            </a:r>
            <a:r>
              <a:rPr lang="zh-TW" altLang="en-US" sz="1200" u="sng" dirty="0">
                <a:solidFill>
                  <a:srgbClr val="000000"/>
                </a:solidFill>
                <a:cs typeface="Times New Roman" panose="02020603050405020304" pitchFamily="18" charset="0"/>
              </a:rPr>
              <a:t>與</a:t>
            </a:r>
            <a:r>
              <a:rPr lang="en-US" altLang="zh-TW" sz="1200" u="sng" dirty="0">
                <a:solidFill>
                  <a:srgbClr val="000000"/>
                </a:solidFill>
                <a:cs typeface="Times New Roman" panose="02020603050405020304" pitchFamily="18" charset="0"/>
              </a:rPr>
              <a:t>GT</a:t>
            </a:r>
            <a:r>
              <a:rPr lang="zh-TW" altLang="en-US" sz="1200" u="sng" dirty="0">
                <a:solidFill>
                  <a:srgbClr val="000000"/>
                </a:solidFill>
                <a:cs typeface="Times New Roman" panose="02020603050405020304" pitchFamily="18" charset="0"/>
              </a:rPr>
              <a:t>中心距離不同</a:t>
            </a:r>
            <a:r>
              <a:rPr lang="zh-TW" altLang="en-US" sz="1200" dirty="0">
                <a:solidFill>
                  <a:srgbClr val="000000"/>
                </a:solidFill>
                <a:cs typeface="Times New Roman" panose="02020603050405020304" pitchFamily="18" charset="0"/>
              </a:rPr>
              <a:t>，將被視為一樣好</a:t>
            </a:r>
            <a:endParaRPr lang="en-US" altLang="zh-TW" sz="1600" dirty="0">
              <a:cs typeface="Times New Roman" panose="02020603050405020304" pitchFamily="18" charset="0"/>
            </a:endParaRPr>
          </a:p>
          <a:p>
            <a:pPr marL="265112">
              <a:buSzPct val="90000"/>
            </a:pPr>
            <a:endParaRPr lang="en-US" altLang="zh-TW" sz="1600" dirty="0">
              <a:cs typeface="Times New Roman" panose="02020603050405020304" pitchFamily="18" charset="0"/>
            </a:endParaRPr>
          </a:p>
          <a:p>
            <a:pPr marL="265112">
              <a:buSzPct val="90000"/>
            </a:pPr>
            <a:endParaRPr lang="en-US" altLang="zh-TW" sz="1600" dirty="0">
              <a:cs typeface="Times New Roman" panose="02020603050405020304" pitchFamily="18" charset="0"/>
            </a:endParaRPr>
          </a:p>
          <a:p>
            <a:pPr marL="342900" indent="-342900">
              <a:buSzPct val="90000"/>
              <a:buFont typeface="+mj-lt"/>
              <a:buAutoNum type="arabicPeriod" startAt="2"/>
            </a:pPr>
            <a:r>
              <a:rPr lang="en-US" altLang="zh-TW" b="1" dirty="0" err="1">
                <a:solidFill>
                  <a:srgbClr val="00B0F0"/>
                </a:solidFill>
                <a:cs typeface="Times New Roman" panose="02020603050405020304" pitchFamily="18" charset="0"/>
              </a:rPr>
              <a:t>GIoU</a:t>
            </a:r>
            <a:r>
              <a:rPr lang="en-US" altLang="zh-TW" b="1" dirty="0">
                <a:solidFill>
                  <a:srgbClr val="00B0F0"/>
                </a:solidFill>
                <a:cs typeface="Times New Roman" panose="02020603050405020304" pitchFamily="18" charset="0"/>
              </a:rPr>
              <a:t> Loss (Generalized </a:t>
            </a:r>
            <a:r>
              <a:rPr lang="en-US" altLang="zh-TW" b="1" dirty="0" err="1">
                <a:solidFill>
                  <a:srgbClr val="00B0F0"/>
                </a:solidFill>
                <a:cs typeface="Times New Roman" panose="02020603050405020304" pitchFamily="18" charset="0"/>
              </a:rPr>
              <a:t>IoU</a:t>
            </a:r>
            <a:r>
              <a:rPr lang="en-US" altLang="zh-TW" b="1" dirty="0">
                <a:solidFill>
                  <a:srgbClr val="00B0F0"/>
                </a:solidFill>
                <a:cs typeface="Times New Roman" panose="02020603050405020304" pitchFamily="18" charset="0"/>
              </a:rPr>
              <a:t>)</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zh-TW" altLang="en-US" sz="1200" dirty="0">
                <a:solidFill>
                  <a:srgbClr val="000000"/>
                </a:solidFill>
                <a:cs typeface="Times New Roman" panose="02020603050405020304" pitchFamily="18" charset="0"/>
              </a:rPr>
              <a:t>利用</a:t>
            </a:r>
            <a:r>
              <a:rPr lang="en-US" altLang="zh-TW" sz="1200" dirty="0">
                <a:solidFill>
                  <a:srgbClr val="FF0000"/>
                </a:solidFill>
              </a:rPr>
              <a:t>overlapping</a:t>
            </a:r>
            <a:r>
              <a:rPr lang="en-US" altLang="zh-TW" sz="1200" dirty="0"/>
              <a:t> </a:t>
            </a:r>
            <a:r>
              <a:rPr lang="zh-TW" altLang="en-US" sz="1200" dirty="0"/>
              <a:t>、</a:t>
            </a:r>
            <a:r>
              <a:rPr lang="en-US" altLang="zh-TW" sz="1200" dirty="0"/>
              <a:t> </a:t>
            </a:r>
            <a:r>
              <a:rPr lang="en-US" altLang="zh-TW" sz="1200" dirty="0">
                <a:solidFill>
                  <a:srgbClr val="FF0000"/>
                </a:solidFill>
              </a:rPr>
              <a:t>non-overlapping</a:t>
            </a:r>
            <a:r>
              <a:rPr lang="zh-TW" altLang="en-US" sz="1200" dirty="0">
                <a:solidFill>
                  <a:srgbClr val="000000"/>
                </a:solidFill>
                <a:cs typeface="Times New Roman" panose="02020603050405020304" pitchFamily="18" charset="0"/>
              </a:rPr>
              <a:t>判斷</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的好壞，增加衡量精準</a:t>
            </a:r>
            <a:endParaRPr lang="en-US" altLang="zh-TW" sz="1200" dirty="0">
              <a:solidFill>
                <a:srgbClr val="00B0F0"/>
              </a:solidFill>
              <a:cs typeface="Times New Roman" panose="02020603050405020304" pitchFamily="18" charset="0"/>
            </a:endParaRP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a:t>
            </a:r>
            <a:r>
              <a:rPr lang="zh-TW" altLang="en-US" sz="1200" b="1" dirty="0">
                <a:solidFill>
                  <a:srgbClr val="00B0F0"/>
                </a:solidFill>
                <a:cs typeface="Times New Roman" panose="02020603050405020304" pitchFamily="18" charset="0"/>
              </a:rPr>
              <a:t>  </a:t>
            </a:r>
            <a:r>
              <a:rPr lang="zh-TW" altLang="en-US" sz="1200" dirty="0">
                <a:solidFill>
                  <a:srgbClr val="000000"/>
                </a:solidFill>
                <a:cs typeface="Times New Roman" panose="02020603050405020304" pitchFamily="18" charset="0"/>
              </a:rPr>
              <a:t>當</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有包含關係時</a:t>
            </a:r>
            <a:r>
              <a:rPr lang="en-US" altLang="zh-TW" sz="1200" dirty="0">
                <a:solidFill>
                  <a:srgbClr val="000000"/>
                </a:solidFill>
                <a:cs typeface="Times New Roman" panose="02020603050405020304" pitchFamily="18" charset="0"/>
              </a:rPr>
              <a:t>(non-overlapping</a:t>
            </a:r>
            <a:r>
              <a:rPr lang="zh-TW" altLang="en-US" sz="1200" dirty="0">
                <a:solidFill>
                  <a:srgbClr val="000000"/>
                </a:solidFill>
                <a:cs typeface="Times New Roman" panose="02020603050405020304" pitchFamily="18" charset="0"/>
              </a:rPr>
              <a:t>範圍為</a:t>
            </a:r>
            <a:r>
              <a:rPr lang="en-US" altLang="zh-TW" sz="1200" dirty="0">
                <a:solidFill>
                  <a:srgbClr val="000000"/>
                </a:solidFill>
                <a:cs typeface="Times New Roman" panose="02020603050405020304" pitchFamily="18" charset="0"/>
              </a:rPr>
              <a:t>0)</a:t>
            </a:r>
            <a:r>
              <a:rPr lang="zh-TW" altLang="en-US" sz="1200" dirty="0">
                <a:solidFill>
                  <a:srgbClr val="000000"/>
                </a:solidFill>
                <a:cs typeface="Times New Roman" panose="02020603050405020304" pitchFamily="18" charset="0"/>
              </a:rPr>
              <a:t>，退化為</a:t>
            </a:r>
            <a:r>
              <a:rPr lang="en-US" altLang="zh-TW" sz="1200" dirty="0">
                <a:solidFill>
                  <a:srgbClr val="000000"/>
                </a:solidFill>
                <a:cs typeface="Times New Roman" panose="02020603050405020304" pitchFamily="18" charset="0"/>
              </a:rPr>
              <a:t>IoU Loss</a:t>
            </a:r>
          </a:p>
          <a:p>
            <a:pPr marL="268287" lvl="1">
              <a:buSzPct val="90000"/>
            </a:pPr>
            <a:endParaRPr lang="en-US" altLang="zh-TW" dirty="0">
              <a:solidFill>
                <a:srgbClr val="00B0F0"/>
              </a:solidFill>
              <a:cs typeface="Times New Roman" panose="02020603050405020304" pitchFamily="18" charset="0"/>
            </a:endParaRPr>
          </a:p>
          <a:p>
            <a:pPr marL="101600" indent="-285750">
              <a:buSzPct val="90000"/>
              <a:buFont typeface="Wingdings" panose="05000000000000000000" pitchFamily="2" charset="2"/>
              <a:buChar char="n"/>
            </a:pPr>
            <a:endParaRPr lang="en-US" altLang="zh-TW" sz="1600" b="1" dirty="0">
              <a:solidFill>
                <a:srgbClr val="00B0F0"/>
              </a:solidFill>
              <a:cs typeface="Times New Roman" panose="02020603050405020304" pitchFamily="18" charset="0"/>
            </a:endParaRPr>
          </a:p>
          <a:p>
            <a:pPr marL="342900" indent="-342900">
              <a:buSzPct val="90000"/>
              <a:buFont typeface="+mj-lt"/>
              <a:buAutoNum type="arabicPeriod"/>
            </a:pPr>
            <a:endParaRPr lang="en-US" altLang="zh-TW" sz="1600" dirty="0">
              <a:cs typeface="Times New Roman" panose="02020603050405020304" pitchFamily="18" charset="0"/>
            </a:endParaRPr>
          </a:p>
          <a:p>
            <a:pPr marL="342900" indent="-342900">
              <a:buSzPct val="90000"/>
              <a:buFont typeface="+mj-lt"/>
              <a:buAutoNum type="arabicPeriod" startAt="3"/>
            </a:pPr>
            <a:r>
              <a:rPr lang="en-US" altLang="zh-TW" b="1" dirty="0" err="1">
                <a:solidFill>
                  <a:srgbClr val="00B0F0"/>
                </a:solidFill>
                <a:cs typeface="Times New Roman" panose="02020603050405020304" pitchFamily="18" charset="0"/>
              </a:rPr>
              <a:t>DIoU</a:t>
            </a:r>
            <a:r>
              <a:rPr lang="en-US" altLang="zh-TW" b="1" dirty="0">
                <a:solidFill>
                  <a:srgbClr val="00B0F0"/>
                </a:solidFill>
                <a:cs typeface="Times New Roman" panose="02020603050405020304" pitchFamily="18" charset="0"/>
              </a:rPr>
              <a:t> Loss (Distance </a:t>
            </a:r>
            <a:r>
              <a:rPr lang="en-US" altLang="zh-TW" b="1" dirty="0" err="1">
                <a:solidFill>
                  <a:srgbClr val="00B0F0"/>
                </a:solidFill>
                <a:cs typeface="Times New Roman" panose="02020603050405020304" pitchFamily="18" charset="0"/>
              </a:rPr>
              <a:t>IoU</a:t>
            </a:r>
            <a:r>
              <a:rPr lang="en-US" altLang="zh-TW" b="1" dirty="0">
                <a:solidFill>
                  <a:srgbClr val="00B0F0"/>
                </a:solidFill>
                <a:cs typeface="Times New Roman" panose="02020603050405020304" pitchFamily="18" charset="0"/>
              </a:rPr>
              <a:t>)</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zh-TW" altLang="en-US" sz="1200" b="1" dirty="0">
                <a:solidFill>
                  <a:srgbClr val="00B0F0"/>
                </a:solidFill>
                <a:cs typeface="Times New Roman" panose="02020603050405020304" pitchFamily="18" charset="0"/>
              </a:rPr>
              <a:t> </a:t>
            </a:r>
            <a:r>
              <a:rPr lang="zh-TW" altLang="en-US" sz="1200" dirty="0">
                <a:solidFill>
                  <a:srgbClr val="000000"/>
                </a:solidFill>
                <a:cs typeface="Times New Roman" panose="02020603050405020304" pitchFamily="18" charset="0"/>
              </a:rPr>
              <a:t>利用</a:t>
            </a:r>
            <a:r>
              <a:rPr lang="en-US" altLang="zh-TW" sz="1200" dirty="0">
                <a:solidFill>
                  <a:srgbClr val="FF0000"/>
                </a:solidFill>
                <a:cs typeface="Times New Roman" panose="02020603050405020304" pitchFamily="18" charset="0"/>
              </a:rPr>
              <a:t>overlapping</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與</a:t>
            </a:r>
            <a:r>
              <a:rPr lang="en-US" altLang="zh-TW" sz="1200" dirty="0">
                <a:solidFill>
                  <a:srgbClr val="000000"/>
                </a:solidFill>
                <a:cs typeface="Times New Roman" panose="02020603050405020304" pitchFamily="18" charset="0"/>
              </a:rPr>
              <a:t>GT</a:t>
            </a:r>
            <a:r>
              <a:rPr lang="zh-TW" altLang="en-US" sz="1200" dirty="0">
                <a:solidFill>
                  <a:srgbClr val="FF0000"/>
                </a:solidFill>
                <a:cs typeface="Times New Roman" panose="02020603050405020304" pitchFamily="18" charset="0"/>
              </a:rPr>
              <a:t>中心點距離</a:t>
            </a:r>
            <a:r>
              <a:rPr lang="zh-TW" altLang="en-US" sz="1200" dirty="0">
                <a:solidFill>
                  <a:srgbClr val="000000"/>
                </a:solidFill>
                <a:cs typeface="Times New Roman" panose="02020603050405020304" pitchFamily="18" charset="0"/>
              </a:rPr>
              <a:t>進行判斷，改善</a:t>
            </a:r>
            <a:r>
              <a:rPr lang="en-US" altLang="zh-TW" sz="1200" dirty="0">
                <a:solidFill>
                  <a:srgbClr val="000000"/>
                </a:solidFill>
                <a:cs typeface="Times New Roman" panose="02020603050405020304" pitchFamily="18" charset="0"/>
              </a:rPr>
              <a:t>GIoU</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在</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內退化為</a:t>
            </a:r>
            <a:r>
              <a:rPr lang="en-US" altLang="zh-TW" sz="1200" dirty="0">
                <a:solidFill>
                  <a:srgbClr val="000000"/>
                </a:solidFill>
                <a:cs typeface="Times New Roman" panose="02020603050405020304" pitchFamily="18" charset="0"/>
              </a:rPr>
              <a:t>IoU Loss</a:t>
            </a:r>
            <a:r>
              <a:rPr lang="zh-TW" altLang="en-US" sz="1200" dirty="0">
                <a:solidFill>
                  <a:srgbClr val="000000"/>
                </a:solidFill>
                <a:cs typeface="Times New Roman" panose="02020603050405020304" pitchFamily="18" charset="0"/>
              </a:rPr>
              <a:t>問題</a:t>
            </a:r>
            <a:endParaRPr lang="en-US" altLang="zh-TW" sz="1200" b="1" dirty="0">
              <a:solidFill>
                <a:srgbClr val="00B0F0"/>
              </a:solidFill>
              <a:cs typeface="Times New Roman" panose="02020603050405020304" pitchFamily="18" charset="0"/>
            </a:endParaRP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a:t>
            </a:r>
            <a:r>
              <a:rPr lang="zh-TW" altLang="en-US" sz="1200" b="1" dirty="0">
                <a:solidFill>
                  <a:srgbClr val="00B0F0"/>
                </a:solidFill>
                <a:cs typeface="Times New Roman" panose="02020603050405020304" pitchFamily="18" charset="0"/>
              </a:rPr>
              <a:t>   </a:t>
            </a:r>
            <a:r>
              <a:rPr lang="zh-TW" altLang="en-US" sz="1200" dirty="0">
                <a:solidFill>
                  <a:srgbClr val="000000"/>
                </a:solidFill>
                <a:cs typeface="Times New Roman" panose="02020603050405020304" pitchFamily="18" charset="0"/>
              </a:rPr>
              <a:t>無法分辨與</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中心點距離相同的</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好壞</a:t>
            </a:r>
            <a:endParaRPr lang="en-US" altLang="zh-TW" dirty="0">
              <a:solidFill>
                <a:srgbClr val="00000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a:buSzPct val="90000"/>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p:txBody>
      </p:sp>
      <p:sp>
        <p:nvSpPr>
          <p:cNvPr id="5" name="標題 1">
            <a:extLst>
              <a:ext uri="{FF2B5EF4-FFF2-40B4-BE49-F238E27FC236}">
                <a16:creationId xmlns:a16="http://schemas.microsoft.com/office/drawing/2014/main" id="{36E3D516-DC06-D578-DD71-5BEDDBA612D2}"/>
              </a:ext>
            </a:extLst>
          </p:cNvPr>
          <p:cNvSpPr>
            <a:spLocks noGrp="1"/>
          </p:cNvSpPr>
          <p:nvPr>
            <p:ph type="title"/>
          </p:nvPr>
        </p:nvSpPr>
        <p:spPr>
          <a:xfrm>
            <a:off x="-1" y="1"/>
            <a:ext cx="9144001" cy="396894"/>
          </a:xfrm>
        </p:spPr>
        <p:txBody>
          <a:bodyPr>
            <a:noAutofit/>
          </a:bodyPr>
          <a:lstStyle/>
          <a:p>
            <a:pPr defTabSz="538163"/>
            <a:r>
              <a:rPr lang="en-US" altLang="zh-TW" sz="2400" b="1" dirty="0">
                <a:latin typeface="Times New Roman" panose="02020603050405020304" pitchFamily="18" charset="0"/>
                <a:cs typeface="Times New Roman" panose="02020603050405020304" pitchFamily="18" charset="0"/>
              </a:rPr>
              <a:t>3.1.3 Loss Function: </a:t>
            </a:r>
            <a:r>
              <a:rPr lang="en-US" altLang="zh-TW" sz="2400" b="1" dirty="0" err="1">
                <a:latin typeface="Times New Roman" panose="02020603050405020304" pitchFamily="18" charset="0"/>
                <a:cs typeface="Times New Roman" panose="02020603050405020304" pitchFamily="18" charset="0"/>
              </a:rPr>
              <a:t>IoU</a:t>
            </a:r>
            <a:r>
              <a:rPr lang="en-US" altLang="zh-TW" sz="2400" b="1" dirty="0">
                <a:latin typeface="Times New Roman" panose="02020603050405020304" pitchFamily="18" charset="0"/>
                <a:cs typeface="Times New Roman" panose="02020603050405020304" pitchFamily="18" charset="0"/>
              </a:rPr>
              <a:t>-based Loss</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(1/3)</a:t>
            </a:r>
            <a:endParaRPr lang="zh-TW" altLang="en-US" sz="2400" b="1"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58D089D-1530-6302-98FE-51A6CF244B86}"/>
              </a:ext>
            </a:extLst>
          </p:cNvPr>
          <p:cNvPicPr>
            <a:picLocks noChangeAspect="1"/>
          </p:cNvPicPr>
          <p:nvPr/>
        </p:nvPicPr>
        <p:blipFill>
          <a:blip r:embed="rId3"/>
          <a:stretch>
            <a:fillRect/>
          </a:stretch>
        </p:blipFill>
        <p:spPr>
          <a:xfrm>
            <a:off x="466085" y="2573295"/>
            <a:ext cx="2838846" cy="495369"/>
          </a:xfrm>
          <a:prstGeom prst="rect">
            <a:avLst/>
          </a:prstGeom>
        </p:spPr>
      </p:pic>
      <p:pic>
        <p:nvPicPr>
          <p:cNvPr id="12" name="圖片 11">
            <a:extLst>
              <a:ext uri="{FF2B5EF4-FFF2-40B4-BE49-F238E27FC236}">
                <a16:creationId xmlns:a16="http://schemas.microsoft.com/office/drawing/2014/main" id="{5AA4582E-1D4E-7B99-BF50-266314B4B50E}"/>
              </a:ext>
            </a:extLst>
          </p:cNvPr>
          <p:cNvPicPr>
            <a:picLocks noChangeAspect="1"/>
          </p:cNvPicPr>
          <p:nvPr/>
        </p:nvPicPr>
        <p:blipFill>
          <a:blip r:embed="rId4"/>
          <a:stretch>
            <a:fillRect/>
          </a:stretch>
        </p:blipFill>
        <p:spPr>
          <a:xfrm>
            <a:off x="567685" y="4250944"/>
            <a:ext cx="1629002" cy="647790"/>
          </a:xfrm>
          <a:prstGeom prst="rect">
            <a:avLst/>
          </a:prstGeom>
        </p:spPr>
      </p:pic>
      <p:pic>
        <p:nvPicPr>
          <p:cNvPr id="3" name="圖片 2">
            <a:extLst>
              <a:ext uri="{FF2B5EF4-FFF2-40B4-BE49-F238E27FC236}">
                <a16:creationId xmlns:a16="http://schemas.microsoft.com/office/drawing/2014/main" id="{85957BEF-24A7-54D3-B6C5-B25454B1FAF4}"/>
              </a:ext>
            </a:extLst>
          </p:cNvPr>
          <p:cNvPicPr>
            <a:picLocks noChangeAspect="1"/>
          </p:cNvPicPr>
          <p:nvPr/>
        </p:nvPicPr>
        <p:blipFill>
          <a:blip r:embed="rId5"/>
          <a:stretch>
            <a:fillRect/>
          </a:stretch>
        </p:blipFill>
        <p:spPr>
          <a:xfrm>
            <a:off x="3520013" y="4266666"/>
            <a:ext cx="5057106" cy="2440914"/>
          </a:xfrm>
          <a:prstGeom prst="rect">
            <a:avLst/>
          </a:prstGeom>
        </p:spPr>
      </p:pic>
      <p:sp>
        <p:nvSpPr>
          <p:cNvPr id="19" name="文字方塊 18">
            <a:extLst>
              <a:ext uri="{FF2B5EF4-FFF2-40B4-BE49-F238E27FC236}">
                <a16:creationId xmlns:a16="http://schemas.microsoft.com/office/drawing/2014/main" id="{3C7E2D8D-A040-D709-DADA-3BF230AFCE8D}"/>
              </a:ext>
            </a:extLst>
          </p:cNvPr>
          <p:cNvSpPr txBox="1"/>
          <p:nvPr/>
        </p:nvSpPr>
        <p:spPr>
          <a:xfrm>
            <a:off x="-219237" y="5146017"/>
            <a:ext cx="3479109" cy="1015663"/>
          </a:xfrm>
          <a:prstGeom prst="rect">
            <a:avLst/>
          </a:prstGeom>
          <a:noFill/>
        </p:spPr>
        <p:txBody>
          <a:bodyPr wrap="square">
            <a:spAutoFit/>
          </a:bodyPr>
          <a:lstStyle/>
          <a:p>
            <a:pPr lvl="1"/>
            <a:r>
              <a:rPr lang="en-US" altLang="zh-TW" sz="1200" i="1" dirty="0">
                <a:solidFill>
                  <a:srgbClr val="00A1E9"/>
                </a:solidFill>
              </a:rPr>
              <a:t>d: </a:t>
            </a:r>
            <a:r>
              <a:rPr lang="en-US" altLang="zh-TW" sz="1200" dirty="0">
                <a:solidFill>
                  <a:srgbClr val="FF0000"/>
                </a:solidFill>
              </a:rPr>
              <a:t>distances</a:t>
            </a:r>
            <a:r>
              <a:rPr lang="en-US" altLang="zh-TW" sz="1200" dirty="0"/>
              <a:t> between the </a:t>
            </a:r>
            <a:r>
              <a:rPr lang="en-US" altLang="zh-TW" sz="1200" dirty="0">
                <a:solidFill>
                  <a:srgbClr val="FF0000"/>
                </a:solidFill>
              </a:rPr>
              <a:t>center points </a:t>
            </a:r>
            <a:r>
              <a:rPr lang="en-US" altLang="zh-TW" sz="1200" dirty="0"/>
              <a:t>of RP and GT, </a:t>
            </a:r>
          </a:p>
          <a:p>
            <a:pPr lvl="1"/>
            <a:r>
              <a:rPr lang="en-US" altLang="zh-TW" sz="1200" i="1" dirty="0">
                <a:solidFill>
                  <a:srgbClr val="00A1E9"/>
                </a:solidFill>
              </a:rPr>
              <a:t>c: </a:t>
            </a:r>
            <a:r>
              <a:rPr lang="en-US" altLang="zh-TW" sz="1200" dirty="0">
                <a:solidFill>
                  <a:srgbClr val="FF0000"/>
                </a:solidFill>
              </a:rPr>
              <a:t>diagonal</a:t>
            </a:r>
            <a:r>
              <a:rPr lang="en-US" altLang="zh-TW" sz="1200" dirty="0"/>
              <a:t> </a:t>
            </a:r>
            <a:r>
              <a:rPr lang="en-US" altLang="zh-TW" sz="1200" dirty="0">
                <a:solidFill>
                  <a:srgbClr val="FF0000"/>
                </a:solidFill>
              </a:rPr>
              <a:t>length</a:t>
            </a:r>
            <a:r>
              <a:rPr lang="en-US" altLang="zh-TW" sz="1200" dirty="0"/>
              <a:t> of the Minimum Bounding Rectangle (</a:t>
            </a:r>
            <a:r>
              <a:rPr lang="en-US" altLang="zh-TW" sz="1200" dirty="0">
                <a:solidFill>
                  <a:srgbClr val="00A1E9"/>
                </a:solidFill>
              </a:rPr>
              <a:t>MBR</a:t>
            </a:r>
            <a:r>
              <a:rPr lang="en-US" altLang="zh-TW" sz="1200" dirty="0"/>
              <a:t>) of RP and GT</a:t>
            </a:r>
          </a:p>
          <a:p>
            <a:pPr lvl="1"/>
            <a:endParaRPr lang="en-US" altLang="zh-TW" sz="1200" dirty="0"/>
          </a:p>
        </p:txBody>
      </p:sp>
      <p:sp>
        <p:nvSpPr>
          <p:cNvPr id="24" name="矩形 23">
            <a:extLst>
              <a:ext uri="{FF2B5EF4-FFF2-40B4-BE49-F238E27FC236}">
                <a16:creationId xmlns:a16="http://schemas.microsoft.com/office/drawing/2014/main" id="{055FDE9C-231C-1BB6-CA84-EA8045B4B425}"/>
              </a:ext>
            </a:extLst>
          </p:cNvPr>
          <p:cNvSpPr/>
          <p:nvPr/>
        </p:nvSpPr>
        <p:spPr>
          <a:xfrm>
            <a:off x="3771900" y="6099089"/>
            <a:ext cx="2019300" cy="23340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B6219593-F351-705F-1223-3CF6F54F1FC1}"/>
              </a:ext>
            </a:extLst>
          </p:cNvPr>
          <p:cNvSpPr/>
          <p:nvPr/>
        </p:nvSpPr>
        <p:spPr>
          <a:xfrm>
            <a:off x="6280150" y="6099090"/>
            <a:ext cx="2019300" cy="23340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A3139583-B55E-3E4A-B269-7CE51BD0F111}"/>
              </a:ext>
            </a:extLst>
          </p:cNvPr>
          <p:cNvSpPr/>
          <p:nvPr/>
        </p:nvSpPr>
        <p:spPr>
          <a:xfrm>
            <a:off x="3816350" y="5753100"/>
            <a:ext cx="4540250" cy="16621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748112DA-AC3B-842E-1DC1-5C5493849A0F}"/>
              </a:ext>
            </a:extLst>
          </p:cNvPr>
          <p:cNvPicPr>
            <a:picLocks noChangeAspect="1"/>
          </p:cNvPicPr>
          <p:nvPr/>
        </p:nvPicPr>
        <p:blipFill>
          <a:blip r:embed="rId6"/>
          <a:stretch>
            <a:fillRect/>
          </a:stretch>
        </p:blipFill>
        <p:spPr>
          <a:xfrm>
            <a:off x="6379220" y="46345"/>
            <a:ext cx="2717061" cy="2156733"/>
          </a:xfrm>
          <a:prstGeom prst="rect">
            <a:avLst/>
          </a:prstGeom>
        </p:spPr>
      </p:pic>
      <p:sp>
        <p:nvSpPr>
          <p:cNvPr id="4" name="文字方塊 3">
            <a:extLst>
              <a:ext uri="{FF2B5EF4-FFF2-40B4-BE49-F238E27FC236}">
                <a16:creationId xmlns:a16="http://schemas.microsoft.com/office/drawing/2014/main" id="{AB71C830-D232-16A0-2F89-C1140EA4F465}"/>
              </a:ext>
            </a:extLst>
          </p:cNvPr>
          <p:cNvSpPr txBox="1"/>
          <p:nvPr/>
        </p:nvSpPr>
        <p:spPr>
          <a:xfrm>
            <a:off x="6436633" y="2249422"/>
            <a:ext cx="2602233" cy="523220"/>
          </a:xfrm>
          <a:prstGeom prst="rect">
            <a:avLst/>
          </a:prstGeom>
          <a:noFill/>
        </p:spPr>
        <p:txBody>
          <a:bodyPr wrap="square" rtlCol="0">
            <a:spAutoFit/>
          </a:bodyPr>
          <a:lstStyle/>
          <a:p>
            <a:r>
              <a:rPr lang="en-US" sz="1400" dirty="0">
                <a:solidFill>
                  <a:srgbClr val="00B0F0"/>
                </a:solidFill>
              </a:rPr>
              <a:t>MBR: </a:t>
            </a:r>
            <a:r>
              <a:rPr lang="zh-TW" altLang="en-US" sz="1400" dirty="0"/>
              <a:t>能夠同時框住</a:t>
            </a:r>
            <a:r>
              <a:rPr lang="en-US" altLang="zh-TW" sz="1400" dirty="0"/>
              <a:t>GT</a:t>
            </a:r>
            <a:r>
              <a:rPr lang="zh-TW" altLang="en-US" sz="1400" dirty="0"/>
              <a:t>、</a:t>
            </a:r>
            <a:r>
              <a:rPr lang="en-US" altLang="zh-TW" sz="1400" dirty="0"/>
              <a:t>RP</a:t>
            </a:r>
            <a:r>
              <a:rPr lang="zh-TW" altLang="en-US" sz="1400" dirty="0"/>
              <a:t>的最小矩形</a:t>
            </a:r>
            <a:endParaRPr lang="en-US" sz="1400" dirty="0"/>
          </a:p>
        </p:txBody>
      </p:sp>
      <p:sp>
        <p:nvSpPr>
          <p:cNvPr id="7" name="文字方塊 6">
            <a:extLst>
              <a:ext uri="{FF2B5EF4-FFF2-40B4-BE49-F238E27FC236}">
                <a16:creationId xmlns:a16="http://schemas.microsoft.com/office/drawing/2014/main" id="{9066CB3C-F423-2D35-0BD6-1B4095E42CE7}"/>
              </a:ext>
            </a:extLst>
          </p:cNvPr>
          <p:cNvSpPr txBox="1"/>
          <p:nvPr/>
        </p:nvSpPr>
        <p:spPr>
          <a:xfrm>
            <a:off x="6436633" y="2686547"/>
            <a:ext cx="1819031" cy="523220"/>
          </a:xfrm>
          <a:prstGeom prst="rect">
            <a:avLst/>
          </a:prstGeom>
          <a:noFill/>
        </p:spPr>
        <p:txBody>
          <a:bodyPr wrap="square" rtlCol="0">
            <a:spAutoFit/>
          </a:bodyPr>
          <a:lstStyle/>
          <a:p>
            <a:r>
              <a:rPr lang="en-US" altLang="zh-TW" sz="1400" dirty="0">
                <a:solidFill>
                  <a:srgbClr val="00A1E9"/>
                </a:solidFill>
              </a:rPr>
              <a:t>RP</a:t>
            </a:r>
            <a:r>
              <a:rPr lang="en-US" altLang="zh-TW" sz="1400" dirty="0"/>
              <a:t>:</a:t>
            </a:r>
            <a:r>
              <a:rPr lang="zh-TW" altLang="en-US" sz="1400" dirty="0"/>
              <a:t> </a:t>
            </a:r>
            <a:r>
              <a:rPr lang="en-US" altLang="zh-TW" sz="1400" dirty="0"/>
              <a:t>Region proposal</a:t>
            </a:r>
          </a:p>
          <a:p>
            <a:r>
              <a:rPr lang="en-US" altLang="zh-TW" sz="1400" dirty="0">
                <a:solidFill>
                  <a:srgbClr val="00A1E9"/>
                </a:solidFill>
              </a:rPr>
              <a:t>GT</a:t>
            </a:r>
            <a:r>
              <a:rPr lang="en-US" altLang="zh-TW" sz="1400" dirty="0"/>
              <a:t>: Ground truth</a:t>
            </a:r>
            <a:endParaRPr lang="zh-TW" altLang="en-US" sz="1400" dirty="0"/>
          </a:p>
        </p:txBody>
      </p:sp>
      <p:sp>
        <p:nvSpPr>
          <p:cNvPr id="11" name="文字方塊 10">
            <a:extLst>
              <a:ext uri="{FF2B5EF4-FFF2-40B4-BE49-F238E27FC236}">
                <a16:creationId xmlns:a16="http://schemas.microsoft.com/office/drawing/2014/main" id="{CD70CC7B-A9D4-AE09-8F4C-FA48CB0743D8}"/>
              </a:ext>
            </a:extLst>
          </p:cNvPr>
          <p:cNvSpPr txBox="1"/>
          <p:nvPr/>
        </p:nvSpPr>
        <p:spPr>
          <a:xfrm>
            <a:off x="1824474" y="2386126"/>
            <a:ext cx="1480457" cy="261610"/>
          </a:xfrm>
          <a:prstGeom prst="rect">
            <a:avLst/>
          </a:prstGeom>
          <a:noFill/>
        </p:spPr>
        <p:txBody>
          <a:bodyPr wrap="square" rtlCol="0">
            <a:spAutoFit/>
          </a:bodyPr>
          <a:lstStyle/>
          <a:p>
            <a:r>
              <a:rPr lang="en-US" altLang="zh-TW" sz="1100" dirty="0">
                <a:solidFill>
                  <a:srgbClr val="FF0000"/>
                </a:solidFill>
              </a:rPr>
              <a:t>Non-overlapping</a:t>
            </a:r>
            <a:endParaRPr lang="zh-TW" altLang="en-US" sz="1100" dirty="0">
              <a:solidFill>
                <a:srgbClr val="FF0000"/>
              </a:solidFill>
            </a:endParaRPr>
          </a:p>
        </p:txBody>
      </p:sp>
      <p:sp>
        <p:nvSpPr>
          <p:cNvPr id="9" name="文字方塊 8">
            <a:extLst>
              <a:ext uri="{FF2B5EF4-FFF2-40B4-BE49-F238E27FC236}">
                <a16:creationId xmlns:a16="http://schemas.microsoft.com/office/drawing/2014/main" id="{B2AB2FAA-2C66-152E-4E29-CC71F22B4F0F}"/>
              </a:ext>
            </a:extLst>
          </p:cNvPr>
          <p:cNvSpPr txBox="1"/>
          <p:nvPr/>
        </p:nvSpPr>
        <p:spPr>
          <a:xfrm>
            <a:off x="3474933" y="3856709"/>
            <a:ext cx="3241963" cy="738664"/>
          </a:xfrm>
          <a:prstGeom prst="rect">
            <a:avLst/>
          </a:prstGeom>
          <a:noFill/>
        </p:spPr>
        <p:txBody>
          <a:bodyPr wrap="square" rtlCol="0">
            <a:spAutoFit/>
          </a:bodyPr>
          <a:lstStyle/>
          <a:p>
            <a:r>
              <a:rPr lang="zh-TW" altLang="en-US" sz="1400" dirty="0"/>
              <a:t>藍框</a:t>
            </a:r>
            <a:r>
              <a:rPr lang="en-US" altLang="zh-TW" sz="1400" dirty="0"/>
              <a:t>:</a:t>
            </a:r>
            <a:r>
              <a:rPr lang="zh-TW" altLang="en-US" sz="1400" dirty="0"/>
              <a:t> </a:t>
            </a:r>
            <a:r>
              <a:rPr lang="en-US" altLang="zh-TW" sz="1400" dirty="0"/>
              <a:t>ground truth</a:t>
            </a:r>
          </a:p>
          <a:p>
            <a:r>
              <a:rPr lang="zh-TW" altLang="en-US" sz="1400" dirty="0"/>
              <a:t>綠框</a:t>
            </a:r>
            <a:r>
              <a:rPr lang="en-US" altLang="zh-TW" sz="1400" dirty="0"/>
              <a:t>:</a:t>
            </a:r>
            <a:r>
              <a:rPr lang="zh-TW" altLang="en-US" sz="1400" dirty="0"/>
              <a:t> </a:t>
            </a:r>
            <a:r>
              <a:rPr lang="en-US" altLang="zh-TW" sz="1400" dirty="0"/>
              <a:t>region proposal</a:t>
            </a:r>
          </a:p>
          <a:p>
            <a:endParaRPr lang="zh-TW" altLang="en-US" sz="1400" dirty="0"/>
          </a:p>
        </p:txBody>
      </p:sp>
      <p:sp>
        <p:nvSpPr>
          <p:cNvPr id="13" name="文字方塊 12">
            <a:extLst>
              <a:ext uri="{FF2B5EF4-FFF2-40B4-BE49-F238E27FC236}">
                <a16:creationId xmlns:a16="http://schemas.microsoft.com/office/drawing/2014/main" id="{01621F3E-2577-C8A7-7AC2-A9959E0CE530}"/>
              </a:ext>
            </a:extLst>
          </p:cNvPr>
          <p:cNvSpPr txBox="1"/>
          <p:nvPr/>
        </p:nvSpPr>
        <p:spPr>
          <a:xfrm>
            <a:off x="3275038" y="2536833"/>
            <a:ext cx="2516161" cy="646331"/>
          </a:xfrm>
          <a:prstGeom prst="rect">
            <a:avLst/>
          </a:prstGeom>
          <a:noFill/>
        </p:spPr>
        <p:txBody>
          <a:bodyPr wrap="square" rtlCol="0">
            <a:spAutoFit/>
          </a:bodyPr>
          <a:lstStyle/>
          <a:p>
            <a:r>
              <a:rPr lang="en-US" altLang="zh-TW" sz="1200" dirty="0">
                <a:solidFill>
                  <a:srgbClr val="FF0000"/>
                </a:solidFill>
              </a:rPr>
              <a:t>MBR</a:t>
            </a:r>
            <a:r>
              <a:rPr lang="zh-TW" altLang="en-US" sz="1200" dirty="0">
                <a:solidFill>
                  <a:srgbClr val="FF0000"/>
                </a:solidFill>
              </a:rPr>
              <a:t>包含白色區域</a:t>
            </a:r>
            <a:endParaRPr lang="en-US" altLang="zh-TW" sz="1200" dirty="0">
              <a:solidFill>
                <a:srgbClr val="FF0000"/>
              </a:solidFill>
            </a:endParaRPr>
          </a:p>
          <a:p>
            <a:r>
              <a:rPr lang="en-US" altLang="zh-TW" sz="1200" dirty="0">
                <a:solidFill>
                  <a:srgbClr val="FF0000"/>
                </a:solidFill>
              </a:rPr>
              <a:t>GT</a:t>
            </a:r>
            <a:r>
              <a:rPr lang="zh-TW" altLang="en-US" sz="1200" dirty="0">
                <a:solidFill>
                  <a:srgbClr val="FF0000"/>
                </a:solidFill>
              </a:rPr>
              <a:t>、</a:t>
            </a:r>
            <a:r>
              <a:rPr lang="en-US" altLang="zh-TW" sz="1200" dirty="0">
                <a:solidFill>
                  <a:srgbClr val="FF0000"/>
                </a:solidFill>
              </a:rPr>
              <a:t>RP</a:t>
            </a:r>
            <a:r>
              <a:rPr lang="zh-TW" altLang="en-US" sz="1200" dirty="0">
                <a:solidFill>
                  <a:srgbClr val="FF0000"/>
                </a:solidFill>
              </a:rPr>
              <a:t>不包含白色區域</a:t>
            </a:r>
            <a:endParaRPr lang="en-US" altLang="zh-TW" sz="1200" dirty="0">
              <a:solidFill>
                <a:srgbClr val="FF0000"/>
              </a:solidFill>
            </a:endParaRPr>
          </a:p>
          <a:p>
            <a:r>
              <a:rPr lang="en-US" altLang="zh-TW" sz="1200" dirty="0">
                <a:solidFill>
                  <a:srgbClr val="FF0000"/>
                </a:solidFill>
                <a:sym typeface="Wingdings" panose="05000000000000000000" pitchFamily="2" charset="2"/>
              </a:rPr>
              <a:t> </a:t>
            </a:r>
            <a:r>
              <a:rPr lang="zh-TW" altLang="en-US" sz="1200" dirty="0">
                <a:solidFill>
                  <a:srgbClr val="FF0000"/>
                </a:solidFill>
              </a:rPr>
              <a:t>白色區域越小越好</a:t>
            </a:r>
            <a:r>
              <a:rPr lang="en-US" altLang="zh-TW" sz="1200" dirty="0">
                <a:solidFill>
                  <a:srgbClr val="FF0000"/>
                </a:solidFill>
              </a:rPr>
              <a:t>, Loss</a:t>
            </a:r>
            <a:r>
              <a:rPr lang="zh-TW" altLang="en-US" sz="1200" dirty="0">
                <a:solidFill>
                  <a:srgbClr val="FF0000"/>
                </a:solidFill>
              </a:rPr>
              <a:t>越小</a:t>
            </a:r>
          </a:p>
        </p:txBody>
      </p:sp>
      <p:sp>
        <p:nvSpPr>
          <p:cNvPr id="14" name="文字方塊 13">
            <a:extLst>
              <a:ext uri="{FF2B5EF4-FFF2-40B4-BE49-F238E27FC236}">
                <a16:creationId xmlns:a16="http://schemas.microsoft.com/office/drawing/2014/main" id="{956BDDBF-47E0-B6D5-771C-266C991950B6}"/>
              </a:ext>
            </a:extLst>
          </p:cNvPr>
          <p:cNvSpPr txBox="1"/>
          <p:nvPr/>
        </p:nvSpPr>
        <p:spPr>
          <a:xfrm>
            <a:off x="5837325" y="31760"/>
            <a:ext cx="1083789" cy="369332"/>
          </a:xfrm>
          <a:prstGeom prst="rect">
            <a:avLst/>
          </a:prstGeom>
          <a:noFill/>
        </p:spPr>
        <p:txBody>
          <a:bodyPr wrap="square" rtlCol="0">
            <a:spAutoFit/>
          </a:bodyPr>
          <a:lstStyle/>
          <a:p>
            <a:r>
              <a:rPr lang="en-US" altLang="zh-TW" dirty="0"/>
              <a:t>Ray</a:t>
            </a:r>
            <a:endParaRPr lang="zh-TW" altLang="en-US" dirty="0"/>
          </a:p>
        </p:txBody>
      </p:sp>
      <p:sp>
        <p:nvSpPr>
          <p:cNvPr id="15" name="箭號: 向右 14">
            <a:extLst>
              <a:ext uri="{FF2B5EF4-FFF2-40B4-BE49-F238E27FC236}">
                <a16:creationId xmlns:a16="http://schemas.microsoft.com/office/drawing/2014/main" id="{B1C8320E-561C-5CF6-2E1C-8CA9B4403D70}"/>
              </a:ext>
            </a:extLst>
          </p:cNvPr>
          <p:cNvSpPr/>
          <p:nvPr/>
        </p:nvSpPr>
        <p:spPr>
          <a:xfrm flipH="1">
            <a:off x="3377359" y="1818750"/>
            <a:ext cx="285308" cy="268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1323F5CB-D85E-418D-1D34-303698DBFD69}"/>
                  </a:ext>
                </a:extLst>
              </p:cNvPr>
              <p:cNvSpPr txBox="1"/>
              <p:nvPr/>
            </p:nvSpPr>
            <p:spPr>
              <a:xfrm>
                <a:off x="3474933" y="1737195"/>
                <a:ext cx="126661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en-US" altLang="zh-TW" sz="1800" i="1">
                              <a:latin typeface="Cambria Math" panose="02040503050406030204" pitchFamily="18" charset="0"/>
                              <a:cs typeface="Times New Roman" panose="02020603050405020304" pitchFamily="18" charset="0"/>
                            </a:rPr>
                            <m:t>𝐿</m:t>
                          </m:r>
                        </m:e>
                        <m:sub>
                          <m:r>
                            <a:rPr lang="en-US" altLang="zh-TW" sz="1800" b="0" i="1" smtClean="0">
                              <a:latin typeface="Cambria Math" panose="02040503050406030204" pitchFamily="18" charset="0"/>
                              <a:cs typeface="Times New Roman" panose="02020603050405020304" pitchFamily="18" charset="0"/>
                            </a:rPr>
                            <m:t>𝑟𝑒𝑔</m:t>
                          </m:r>
                        </m:sub>
                      </m:sSub>
                    </m:oMath>
                  </m:oMathPara>
                </a14:m>
                <a:endParaRPr lang="zh-TW" altLang="en-US" dirty="0"/>
              </a:p>
            </p:txBody>
          </p:sp>
        </mc:Choice>
        <mc:Fallback xmlns="">
          <p:sp>
            <p:nvSpPr>
              <p:cNvPr id="17" name="文字方塊 16">
                <a:extLst>
                  <a:ext uri="{FF2B5EF4-FFF2-40B4-BE49-F238E27FC236}">
                    <a16:creationId xmlns:a16="http://schemas.microsoft.com/office/drawing/2014/main" id="{1323F5CB-D85E-418D-1D34-303698DBFD69}"/>
                  </a:ext>
                </a:extLst>
              </p:cNvPr>
              <p:cNvSpPr txBox="1">
                <a:spLocks noRot="1" noChangeAspect="1" noMove="1" noResize="1" noEditPoints="1" noAdjustHandles="1" noChangeArrowheads="1" noChangeShapeType="1" noTextEdit="1"/>
              </p:cNvSpPr>
              <p:nvPr/>
            </p:nvSpPr>
            <p:spPr>
              <a:xfrm>
                <a:off x="3474933" y="1737195"/>
                <a:ext cx="1266612" cy="391902"/>
              </a:xfrm>
              <a:prstGeom prst="rect">
                <a:avLst/>
              </a:prstGeom>
              <a:blipFill>
                <a:blip r:embed="rId7"/>
                <a:stretch>
                  <a:fillRect b="-625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CDB07BA0-0D3A-C8C5-190B-7DD01571FC6B}"/>
              </a:ext>
            </a:extLst>
          </p:cNvPr>
          <p:cNvSpPr txBox="1"/>
          <p:nvPr/>
        </p:nvSpPr>
        <p:spPr>
          <a:xfrm>
            <a:off x="1710249" y="4763833"/>
            <a:ext cx="746580" cy="246221"/>
          </a:xfrm>
          <a:prstGeom prst="rect">
            <a:avLst/>
          </a:prstGeom>
          <a:noFill/>
        </p:spPr>
        <p:txBody>
          <a:bodyPr wrap="square" rtlCol="0">
            <a:spAutoFit/>
          </a:bodyPr>
          <a:lstStyle/>
          <a:p>
            <a:r>
              <a:rPr lang="zh-TW" altLang="en-US" sz="1000" dirty="0"/>
              <a:t>幾何關係</a:t>
            </a:r>
          </a:p>
        </p:txBody>
      </p:sp>
    </p:spTree>
    <p:extLst>
      <p:ext uri="{BB962C8B-B14F-4D97-AF65-F5344CB8AC3E}">
        <p14:creationId xmlns:p14="http://schemas.microsoft.com/office/powerpoint/2010/main" val="25231824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CF2FC-0297-650F-C33D-066A1076A761}"/>
            </a:ext>
          </a:extLst>
        </p:cNvPr>
        <p:cNvGrpSpPr/>
        <p:nvPr/>
      </p:nvGrpSpPr>
      <p:grpSpPr>
        <a:xfrm>
          <a:off x="0" y="0"/>
          <a:ext cx="0" cy="0"/>
          <a:chOff x="0" y="0"/>
          <a:chExt cx="0" cy="0"/>
        </a:xfrm>
      </p:grpSpPr>
      <p:pic>
        <p:nvPicPr>
          <p:cNvPr id="10" name="Picture 4" descr="Distance-IOU Loss : Faster and Better Learning for Box Regression | by  Jackson Chou | Medium">
            <a:extLst>
              <a:ext uri="{FF2B5EF4-FFF2-40B4-BE49-F238E27FC236}">
                <a16:creationId xmlns:a16="http://schemas.microsoft.com/office/drawing/2014/main" id="{57CBA5FD-197E-75FC-6115-D93AF7B241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8700" y="966364"/>
            <a:ext cx="1760719" cy="1344895"/>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3A89F1DC-B9F6-507B-8380-6D7FDFE02AAC}"/>
              </a:ext>
            </a:extLst>
          </p:cNvPr>
          <p:cNvPicPr>
            <a:picLocks noChangeAspect="1"/>
          </p:cNvPicPr>
          <p:nvPr/>
        </p:nvPicPr>
        <p:blipFill>
          <a:blip r:embed="rId3"/>
          <a:stretch>
            <a:fillRect/>
          </a:stretch>
        </p:blipFill>
        <p:spPr>
          <a:xfrm>
            <a:off x="499500" y="2382602"/>
            <a:ext cx="3458058" cy="743054"/>
          </a:xfrm>
          <a:prstGeom prst="rect">
            <a:avLst/>
          </a:prstGeom>
        </p:spPr>
      </p:pic>
      <p:sp>
        <p:nvSpPr>
          <p:cNvPr id="6" name="文字方塊 5">
            <a:extLst>
              <a:ext uri="{FF2B5EF4-FFF2-40B4-BE49-F238E27FC236}">
                <a16:creationId xmlns:a16="http://schemas.microsoft.com/office/drawing/2014/main" id="{5CF1DEAF-F2E3-C5DC-AA68-94B945E2D7E4}"/>
              </a:ext>
            </a:extLst>
          </p:cNvPr>
          <p:cNvSpPr txBox="1"/>
          <p:nvPr/>
        </p:nvSpPr>
        <p:spPr>
          <a:xfrm>
            <a:off x="26600" y="631905"/>
            <a:ext cx="8753334" cy="3693319"/>
          </a:xfrm>
          <a:prstGeom prst="rect">
            <a:avLst/>
          </a:prstGeom>
          <a:noFill/>
        </p:spPr>
        <p:txBody>
          <a:bodyPr wrap="square" rtlCol="0">
            <a:spAutoFit/>
          </a:bodyPr>
          <a:lstStyle/>
          <a:p>
            <a:pPr marL="342900" indent="-342900">
              <a:buSzPct val="90000"/>
              <a:buFont typeface="+mj-lt"/>
              <a:buAutoNum type="arabicPeriod" startAt="4"/>
            </a:pPr>
            <a:r>
              <a:rPr lang="en-US" altLang="zh-TW" b="1" dirty="0" err="1">
                <a:solidFill>
                  <a:srgbClr val="00B0F0"/>
                </a:solidFill>
                <a:cs typeface="Times New Roman" panose="02020603050405020304" pitchFamily="18" charset="0"/>
              </a:rPr>
              <a:t>CIoU</a:t>
            </a:r>
            <a:r>
              <a:rPr lang="en-US" altLang="zh-TW" b="1" dirty="0">
                <a:solidFill>
                  <a:srgbClr val="00B0F0"/>
                </a:solidFill>
                <a:cs typeface="Times New Roman" panose="02020603050405020304" pitchFamily="18" charset="0"/>
              </a:rPr>
              <a:t> Loss (Complete-</a:t>
            </a:r>
            <a:r>
              <a:rPr lang="en-US" altLang="zh-TW" b="1" dirty="0" err="1">
                <a:solidFill>
                  <a:srgbClr val="00B0F0"/>
                </a:solidFill>
                <a:cs typeface="Times New Roman" panose="02020603050405020304" pitchFamily="18" charset="0"/>
              </a:rPr>
              <a:t>IoU</a:t>
            </a:r>
            <a:r>
              <a:rPr lang="en-US" altLang="zh-TW" b="1" dirty="0">
                <a:solidFill>
                  <a:srgbClr val="00B0F0"/>
                </a:solidFill>
                <a:cs typeface="Times New Roman" panose="02020603050405020304" pitchFamily="18" charset="0"/>
              </a:rPr>
              <a:t>)</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en-US" altLang="zh-TW" sz="1200" b="1" dirty="0">
                <a:solidFill>
                  <a:srgbClr val="000000"/>
                </a:solidFill>
                <a:cs typeface="Times New Roman" panose="02020603050405020304" pitchFamily="18" charset="0"/>
              </a:rPr>
              <a:t> </a:t>
            </a:r>
            <a:r>
              <a:rPr lang="zh-TW" altLang="en-US" sz="1200" dirty="0">
                <a:solidFill>
                  <a:srgbClr val="000000"/>
                </a:solidFill>
                <a:cs typeface="Times New Roman" panose="02020603050405020304" pitchFamily="18" charset="0"/>
              </a:rPr>
              <a:t>基於</a:t>
            </a:r>
            <a:r>
              <a:rPr lang="en-US" altLang="zh-TW" sz="1200" dirty="0">
                <a:solidFill>
                  <a:srgbClr val="000000"/>
                </a:solidFill>
                <a:cs typeface="Times New Roman" panose="02020603050405020304" pitchFamily="18" charset="0"/>
              </a:rPr>
              <a:t>DIoU Loss</a:t>
            </a:r>
            <a:r>
              <a:rPr lang="zh-TW" altLang="en-US" sz="1200" dirty="0">
                <a:solidFill>
                  <a:srgbClr val="000000"/>
                </a:solidFill>
                <a:cs typeface="Times New Roman" panose="02020603050405020304" pitchFamily="18" charset="0"/>
              </a:rPr>
              <a:t>，加上</a:t>
            </a:r>
            <a:r>
              <a:rPr lang="en-US" altLang="zh-TW" sz="1200" dirty="0">
                <a:solidFill>
                  <a:srgbClr val="FF0000"/>
                </a:solidFill>
                <a:cs typeface="Times New Roman" panose="02020603050405020304" pitchFamily="18" charset="0"/>
              </a:rPr>
              <a:t>aspect ratio</a:t>
            </a:r>
            <a:r>
              <a:rPr lang="zh-TW" altLang="en-US" sz="1200" dirty="0">
                <a:solidFill>
                  <a:srgbClr val="000000"/>
                </a:solidFill>
                <a:cs typeface="Times New Roman" panose="02020603050405020304" pitchFamily="18" charset="0"/>
              </a:rPr>
              <a:t>，判斷</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好壞，增加分辨</a:t>
            </a:r>
            <a:r>
              <a:rPr lang="zh-TW" altLang="en-US" sz="1200" dirty="0">
                <a:solidFill>
                  <a:srgbClr val="FF0000"/>
                </a:solidFill>
                <a:cs typeface="Times New Roman" panose="02020603050405020304" pitchFamily="18" charset="0"/>
              </a:rPr>
              <a:t>中心點位置相同</a:t>
            </a:r>
            <a:r>
              <a:rPr lang="zh-TW" altLang="en-US" sz="1200" dirty="0">
                <a:solidFill>
                  <a:srgbClr val="000000"/>
                </a:solidFill>
                <a:cs typeface="Times New Roman" panose="02020603050405020304" pitchFamily="18" charset="0"/>
              </a:rPr>
              <a:t>的</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好壞的能力</a:t>
            </a:r>
            <a:endParaRPr lang="en-US" altLang="zh-TW" sz="1200" dirty="0"/>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 </a:t>
            </a:r>
            <a:r>
              <a:rPr lang="zh-TW" altLang="en-US" sz="1200" b="1" dirty="0">
                <a:solidFill>
                  <a:srgbClr val="00B0F0"/>
                </a:solidFill>
                <a:cs typeface="Times New Roman" panose="02020603050405020304" pitchFamily="18" charset="0"/>
              </a:rPr>
              <a:t>  </a:t>
            </a:r>
            <a:r>
              <a:rPr lang="en-US" altLang="zh-TW" sz="1200" dirty="0">
                <a:solidFill>
                  <a:srgbClr val="000000"/>
                </a:solidFill>
                <a:cs typeface="Times New Roman" panose="02020603050405020304" pitchFamily="18" charset="0"/>
              </a:rPr>
              <a:t>arctan</a:t>
            </a:r>
            <a:r>
              <a:rPr lang="zh-TW" altLang="en-US" sz="1200" dirty="0">
                <a:solidFill>
                  <a:srgbClr val="FF0000"/>
                </a:solidFill>
                <a:cs typeface="Times New Roman" panose="02020603050405020304" pitchFamily="18" charset="0"/>
              </a:rPr>
              <a:t>計算複雜度</a:t>
            </a:r>
            <a:r>
              <a:rPr lang="zh-TW" altLang="en-US" sz="1200" dirty="0">
                <a:solidFill>
                  <a:srgbClr val="000000"/>
                </a:solidFill>
                <a:cs typeface="Times New Roman" panose="02020603050405020304" pitchFamily="18" charset="0"/>
              </a:rPr>
              <a:t>較</a:t>
            </a:r>
            <a:r>
              <a:rPr lang="zh-TW" altLang="en-US" sz="1200" dirty="0">
                <a:solidFill>
                  <a:srgbClr val="FF0000"/>
                </a:solidFill>
                <a:cs typeface="Times New Roman" panose="02020603050405020304" pitchFamily="18" charset="0"/>
              </a:rPr>
              <a:t>大</a:t>
            </a:r>
            <a:r>
              <a:rPr lang="zh-TW" altLang="en-US" sz="1200" dirty="0">
                <a:solidFill>
                  <a:srgbClr val="000000"/>
                </a:solidFill>
                <a:cs typeface="Times New Roman" panose="02020603050405020304" pitchFamily="18" charset="0"/>
              </a:rPr>
              <a:t>，且無法分辨</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長寬比例相同的情況</a:t>
            </a:r>
            <a:endParaRPr lang="en-US" altLang="zh-TW" b="1" dirty="0">
              <a:solidFill>
                <a:srgbClr val="00B0F0"/>
              </a:solidFill>
              <a:cs typeface="Times New Roman" panose="02020603050405020304" pitchFamily="18" charset="0"/>
            </a:endParaRPr>
          </a:p>
          <a:p>
            <a:pPr>
              <a:buSzPct val="90000"/>
            </a:pPr>
            <a:endParaRPr lang="en-US" altLang="zh-TW" b="1" dirty="0">
              <a:solidFill>
                <a:srgbClr val="00B0F0"/>
              </a:solidFill>
              <a:cs typeface="Times New Roman" panose="02020603050405020304" pitchFamily="18" charset="0"/>
            </a:endParaRPr>
          </a:p>
          <a:p>
            <a:pPr>
              <a:buSzPct val="90000"/>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342900" indent="-342900">
              <a:buSzPct val="90000"/>
              <a:buFont typeface="+mj-lt"/>
              <a:buAutoNum type="arabicPeriod" startAt="5"/>
            </a:pPr>
            <a:r>
              <a:rPr lang="en-US" altLang="zh-TW" b="1" dirty="0">
                <a:solidFill>
                  <a:srgbClr val="00B0F0"/>
                </a:solidFill>
                <a:cs typeface="Times New Roman" panose="02020603050405020304" pitchFamily="18" charset="0"/>
              </a:rPr>
              <a:t>VDIoU Loss</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en-US" altLang="zh-TW" sz="1200" dirty="0" err="1"/>
              <a:t>VDIoU</a:t>
            </a:r>
            <a:r>
              <a:rPr lang="en-US" altLang="zh-TW" sz="1200" dirty="0"/>
              <a:t> </a:t>
            </a:r>
            <a:r>
              <a:rPr lang="zh-TW" altLang="en-US" sz="1200" dirty="0"/>
              <a:t>收斂</a:t>
            </a:r>
            <a:r>
              <a:rPr lang="zh-TW" altLang="en-US" sz="1200" dirty="0">
                <a:solidFill>
                  <a:srgbClr val="FF0000"/>
                </a:solidFill>
              </a:rPr>
              <a:t>快速</a:t>
            </a:r>
            <a:r>
              <a:rPr lang="zh-TW" altLang="en-US" sz="1200" dirty="0"/>
              <a:t>，計算量</a:t>
            </a:r>
            <a:r>
              <a:rPr lang="zh-TW" altLang="en-US" sz="1200" dirty="0">
                <a:solidFill>
                  <a:srgbClr val="FF0000"/>
                </a:solidFill>
              </a:rPr>
              <a:t>小</a:t>
            </a:r>
            <a:r>
              <a:rPr lang="zh-TW" altLang="en-US" sz="1200" dirty="0"/>
              <a:t>，且能分辨</a:t>
            </a:r>
            <a:r>
              <a:rPr lang="zh-TW" altLang="en-US" sz="1200" dirty="0">
                <a:solidFill>
                  <a:srgbClr val="FF0000"/>
                </a:solidFill>
              </a:rPr>
              <a:t>中心點</a:t>
            </a:r>
            <a:r>
              <a:rPr lang="zh-TW" altLang="en-US" sz="1200" dirty="0"/>
              <a:t>不同、</a:t>
            </a:r>
            <a:r>
              <a:rPr lang="zh-TW" altLang="en-US" sz="1200" dirty="0">
                <a:solidFill>
                  <a:srgbClr val="FF0000"/>
                </a:solidFill>
              </a:rPr>
              <a:t>長寬比例</a:t>
            </a:r>
            <a:r>
              <a:rPr lang="zh-TW" altLang="en-US" sz="1200" dirty="0"/>
              <a:t>不同的情況</a:t>
            </a:r>
            <a:endParaRPr lang="en-US" altLang="zh-TW" sz="1200" dirty="0"/>
          </a:p>
          <a:p>
            <a:pPr marL="742950" lvl="1"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p:txBody>
      </p:sp>
      <p:pic>
        <p:nvPicPr>
          <p:cNvPr id="14" name="圖片 13">
            <a:extLst>
              <a:ext uri="{FF2B5EF4-FFF2-40B4-BE49-F238E27FC236}">
                <a16:creationId xmlns:a16="http://schemas.microsoft.com/office/drawing/2014/main" id="{9D2134CD-55E8-9731-4728-FE9C9B80645A}"/>
              </a:ext>
            </a:extLst>
          </p:cNvPr>
          <p:cNvPicPr>
            <a:picLocks noChangeAspect="1"/>
          </p:cNvPicPr>
          <p:nvPr/>
        </p:nvPicPr>
        <p:blipFill>
          <a:blip r:embed="rId4"/>
          <a:stretch>
            <a:fillRect/>
          </a:stretch>
        </p:blipFill>
        <p:spPr>
          <a:xfrm>
            <a:off x="499500" y="1389627"/>
            <a:ext cx="2019582" cy="581106"/>
          </a:xfrm>
          <a:prstGeom prst="rect">
            <a:avLst/>
          </a:prstGeom>
        </p:spPr>
      </p:pic>
      <p:pic>
        <p:nvPicPr>
          <p:cNvPr id="18" name="圖片 17">
            <a:extLst>
              <a:ext uri="{FF2B5EF4-FFF2-40B4-BE49-F238E27FC236}">
                <a16:creationId xmlns:a16="http://schemas.microsoft.com/office/drawing/2014/main" id="{5C127A20-A31F-3F92-ADE1-190DDCC630A7}"/>
              </a:ext>
            </a:extLst>
          </p:cNvPr>
          <p:cNvPicPr>
            <a:picLocks noChangeAspect="1"/>
          </p:cNvPicPr>
          <p:nvPr/>
        </p:nvPicPr>
        <p:blipFill>
          <a:blip r:embed="rId5"/>
          <a:stretch>
            <a:fillRect/>
          </a:stretch>
        </p:blipFill>
        <p:spPr>
          <a:xfrm>
            <a:off x="499500" y="1929706"/>
            <a:ext cx="1305107" cy="628738"/>
          </a:xfrm>
          <a:prstGeom prst="rect">
            <a:avLst/>
          </a:prstGeom>
        </p:spPr>
      </p:pic>
      <p:pic>
        <p:nvPicPr>
          <p:cNvPr id="20" name="圖片 19">
            <a:extLst>
              <a:ext uri="{FF2B5EF4-FFF2-40B4-BE49-F238E27FC236}">
                <a16:creationId xmlns:a16="http://schemas.microsoft.com/office/drawing/2014/main" id="{FECD0E32-5F17-767C-BAC4-44032C3B267E}"/>
              </a:ext>
            </a:extLst>
          </p:cNvPr>
          <p:cNvPicPr>
            <a:picLocks noChangeAspect="1"/>
          </p:cNvPicPr>
          <p:nvPr/>
        </p:nvPicPr>
        <p:blipFill>
          <a:blip r:embed="rId6"/>
          <a:stretch>
            <a:fillRect/>
          </a:stretch>
        </p:blipFill>
        <p:spPr>
          <a:xfrm>
            <a:off x="499500" y="3768128"/>
            <a:ext cx="2152950" cy="438211"/>
          </a:xfrm>
          <a:prstGeom prst="rect">
            <a:avLst/>
          </a:prstGeom>
        </p:spPr>
      </p:pic>
      <p:pic>
        <p:nvPicPr>
          <p:cNvPr id="23" name="圖片 22">
            <a:extLst>
              <a:ext uri="{FF2B5EF4-FFF2-40B4-BE49-F238E27FC236}">
                <a16:creationId xmlns:a16="http://schemas.microsoft.com/office/drawing/2014/main" id="{23EAF8A1-3F50-1F09-DAE9-38DCF59B7F3B}"/>
              </a:ext>
            </a:extLst>
          </p:cNvPr>
          <p:cNvPicPr>
            <a:picLocks noChangeAspect="1"/>
          </p:cNvPicPr>
          <p:nvPr/>
        </p:nvPicPr>
        <p:blipFill>
          <a:blip r:embed="rId7"/>
          <a:stretch>
            <a:fillRect/>
          </a:stretch>
        </p:blipFill>
        <p:spPr>
          <a:xfrm>
            <a:off x="3624908" y="3912316"/>
            <a:ext cx="5057106" cy="2440914"/>
          </a:xfrm>
          <a:prstGeom prst="rect">
            <a:avLst/>
          </a:prstGeom>
        </p:spPr>
      </p:pic>
      <p:pic>
        <p:nvPicPr>
          <p:cNvPr id="24" name="圖片 23">
            <a:extLst>
              <a:ext uri="{FF2B5EF4-FFF2-40B4-BE49-F238E27FC236}">
                <a16:creationId xmlns:a16="http://schemas.microsoft.com/office/drawing/2014/main" id="{C0D9592A-D435-5B14-8224-D19EF0BC8B26}"/>
              </a:ext>
            </a:extLst>
          </p:cNvPr>
          <p:cNvPicPr>
            <a:picLocks noChangeAspect="1"/>
          </p:cNvPicPr>
          <p:nvPr/>
        </p:nvPicPr>
        <p:blipFill>
          <a:blip r:embed="rId8"/>
          <a:stretch>
            <a:fillRect/>
          </a:stretch>
        </p:blipFill>
        <p:spPr>
          <a:xfrm>
            <a:off x="755650" y="5268751"/>
            <a:ext cx="2743583" cy="619211"/>
          </a:xfrm>
          <a:prstGeom prst="rect">
            <a:avLst/>
          </a:prstGeom>
        </p:spPr>
      </p:pic>
      <p:sp>
        <p:nvSpPr>
          <p:cNvPr id="25" name="文字方塊 24">
            <a:extLst>
              <a:ext uri="{FF2B5EF4-FFF2-40B4-BE49-F238E27FC236}">
                <a16:creationId xmlns:a16="http://schemas.microsoft.com/office/drawing/2014/main" id="{4762F590-02B8-8F4C-8A56-97CC5CEE190F}"/>
              </a:ext>
            </a:extLst>
          </p:cNvPr>
          <p:cNvSpPr txBox="1"/>
          <p:nvPr/>
        </p:nvSpPr>
        <p:spPr>
          <a:xfrm>
            <a:off x="-261367" y="4482781"/>
            <a:ext cx="3304440" cy="1200329"/>
          </a:xfrm>
          <a:prstGeom prst="rect">
            <a:avLst/>
          </a:prstGeom>
          <a:noFill/>
        </p:spPr>
        <p:txBody>
          <a:bodyPr wrap="square">
            <a:spAutoFit/>
          </a:bodyPr>
          <a:lstStyle/>
          <a:p>
            <a:pPr lvl="1"/>
            <a:r>
              <a:rPr lang="en-US" altLang="zh-TW" sz="1200" i="1" dirty="0">
                <a:solidFill>
                  <a:srgbClr val="00A1E9"/>
                </a:solidFill>
              </a:rPr>
              <a:t>AE, BF, CG, DH: </a:t>
            </a:r>
            <a:r>
              <a:rPr lang="en-US" altLang="zh-TW" sz="1200" dirty="0">
                <a:solidFill>
                  <a:srgbClr val="FF0000"/>
                </a:solidFill>
              </a:rPr>
              <a:t>distances</a:t>
            </a:r>
            <a:r>
              <a:rPr lang="en-US" altLang="zh-TW" sz="1200" dirty="0"/>
              <a:t> between the </a:t>
            </a:r>
            <a:r>
              <a:rPr lang="en-US" altLang="zh-TW" sz="1200" dirty="0">
                <a:solidFill>
                  <a:srgbClr val="FF0000"/>
                </a:solidFill>
              </a:rPr>
              <a:t>four</a:t>
            </a:r>
            <a:r>
              <a:rPr lang="en-US" altLang="zh-TW" sz="1200" dirty="0"/>
              <a:t> vertices of RP and GT, </a:t>
            </a:r>
          </a:p>
          <a:p>
            <a:pPr lvl="1"/>
            <a:r>
              <a:rPr lang="en-US" altLang="zh-TW" sz="1200" i="1" dirty="0">
                <a:solidFill>
                  <a:srgbClr val="00A1E9"/>
                </a:solidFill>
              </a:rPr>
              <a:t>XY: </a:t>
            </a:r>
            <a:r>
              <a:rPr lang="en-US" altLang="zh-TW" sz="1200" dirty="0">
                <a:solidFill>
                  <a:srgbClr val="FF0000"/>
                </a:solidFill>
              </a:rPr>
              <a:t>diagonal</a:t>
            </a:r>
            <a:r>
              <a:rPr lang="en-US" altLang="zh-TW" sz="1200" dirty="0"/>
              <a:t> </a:t>
            </a:r>
            <a:r>
              <a:rPr lang="en-US" altLang="zh-TW" sz="1200" dirty="0">
                <a:solidFill>
                  <a:srgbClr val="FF0000"/>
                </a:solidFill>
              </a:rPr>
              <a:t>length</a:t>
            </a:r>
            <a:r>
              <a:rPr lang="en-US" altLang="zh-TW" sz="1200" dirty="0"/>
              <a:t> of the Minimum Bounding Rectangle (</a:t>
            </a:r>
            <a:r>
              <a:rPr lang="en-US" altLang="zh-TW" sz="1200" dirty="0">
                <a:solidFill>
                  <a:srgbClr val="00A1E9"/>
                </a:solidFill>
              </a:rPr>
              <a:t>MBR</a:t>
            </a:r>
            <a:r>
              <a:rPr lang="en-US" altLang="zh-TW" sz="1200" dirty="0"/>
              <a:t>) of RP and GT</a:t>
            </a:r>
          </a:p>
          <a:p>
            <a:pPr lvl="1"/>
            <a:endParaRPr lang="en-US" altLang="zh-TW" sz="1200" dirty="0"/>
          </a:p>
          <a:p>
            <a:pPr lvl="1"/>
            <a:r>
              <a:rPr lang="en-US" altLang="zh-TW" sz="1200" i="1" dirty="0">
                <a:solidFill>
                  <a:srgbClr val="00A1E9"/>
                </a:solidFill>
                <a:cs typeface="Times New Roman" panose="02020603050405020304" pitchFamily="18" charset="0"/>
              </a:rPr>
              <a:t>VDIoU: </a:t>
            </a:r>
          </a:p>
        </p:txBody>
      </p:sp>
      <p:sp>
        <p:nvSpPr>
          <p:cNvPr id="26" name="文字方塊 25">
            <a:extLst>
              <a:ext uri="{FF2B5EF4-FFF2-40B4-BE49-F238E27FC236}">
                <a16:creationId xmlns:a16="http://schemas.microsoft.com/office/drawing/2014/main" id="{E765C95B-360B-80D4-6863-898046D1910E}"/>
              </a:ext>
            </a:extLst>
          </p:cNvPr>
          <p:cNvSpPr txBox="1"/>
          <p:nvPr/>
        </p:nvSpPr>
        <p:spPr>
          <a:xfrm>
            <a:off x="3499233" y="2078074"/>
            <a:ext cx="4088791" cy="1200329"/>
          </a:xfrm>
          <a:prstGeom prst="rect">
            <a:avLst/>
          </a:prstGeom>
          <a:noFill/>
        </p:spPr>
        <p:txBody>
          <a:bodyPr wrap="square">
            <a:spAutoFit/>
          </a:bodyPr>
          <a:lstStyle/>
          <a:p>
            <a:pPr lvl="1"/>
            <a:r>
              <a:rPr lang="en-US" altLang="zh-TW" sz="1200" i="1" dirty="0">
                <a:solidFill>
                  <a:srgbClr val="00A1E9"/>
                </a:solidFill>
              </a:rPr>
              <a:t>d: </a:t>
            </a:r>
            <a:r>
              <a:rPr lang="en-US" altLang="zh-TW" sz="1200" dirty="0">
                <a:solidFill>
                  <a:srgbClr val="FF0000"/>
                </a:solidFill>
              </a:rPr>
              <a:t>distances</a:t>
            </a:r>
            <a:r>
              <a:rPr lang="en-US" altLang="zh-TW" sz="1200" dirty="0"/>
              <a:t> between the </a:t>
            </a:r>
            <a:r>
              <a:rPr lang="en-US" altLang="zh-TW" sz="1200" dirty="0">
                <a:solidFill>
                  <a:srgbClr val="FF0000"/>
                </a:solidFill>
              </a:rPr>
              <a:t>center points </a:t>
            </a:r>
            <a:r>
              <a:rPr lang="en-US" altLang="zh-TW" sz="1200" dirty="0"/>
              <a:t>of RP and GT, </a:t>
            </a:r>
          </a:p>
          <a:p>
            <a:pPr lvl="1"/>
            <a:r>
              <a:rPr lang="en-US" altLang="zh-TW" sz="1200" i="1" dirty="0">
                <a:solidFill>
                  <a:srgbClr val="00A1E9"/>
                </a:solidFill>
              </a:rPr>
              <a:t>c: </a:t>
            </a:r>
            <a:r>
              <a:rPr lang="en-US" altLang="zh-TW" sz="1200" dirty="0">
                <a:solidFill>
                  <a:srgbClr val="FF0000"/>
                </a:solidFill>
              </a:rPr>
              <a:t>diagonal</a:t>
            </a:r>
            <a:r>
              <a:rPr lang="en-US" altLang="zh-TW" sz="1200" dirty="0"/>
              <a:t> </a:t>
            </a:r>
            <a:r>
              <a:rPr lang="en-US" altLang="zh-TW" sz="1200" dirty="0">
                <a:solidFill>
                  <a:srgbClr val="FF0000"/>
                </a:solidFill>
              </a:rPr>
              <a:t>length</a:t>
            </a:r>
            <a:r>
              <a:rPr lang="en-US" altLang="zh-TW" sz="1200" dirty="0"/>
              <a:t> of the Minimum Bounding Rectangle (</a:t>
            </a:r>
            <a:r>
              <a:rPr lang="en-US" altLang="zh-TW" sz="1200" dirty="0">
                <a:solidFill>
                  <a:srgbClr val="00A1E9"/>
                </a:solidFill>
              </a:rPr>
              <a:t>MBR</a:t>
            </a:r>
            <a:r>
              <a:rPr lang="en-US" altLang="zh-TW" sz="1200" dirty="0"/>
              <a:t>) of RP and GT</a:t>
            </a:r>
          </a:p>
          <a:p>
            <a:pPr lvl="1"/>
            <a:r>
              <a:rPr lang="en-US" altLang="zh-TW" sz="1200" i="1" dirty="0" err="1">
                <a:solidFill>
                  <a:srgbClr val="00A1E9"/>
                </a:solidFill>
              </a:rPr>
              <a:t>wGT</a:t>
            </a:r>
            <a:r>
              <a:rPr lang="en-US" altLang="zh-TW" sz="1200" i="1" dirty="0">
                <a:solidFill>
                  <a:srgbClr val="00A1E9"/>
                </a:solidFill>
              </a:rPr>
              <a:t>, </a:t>
            </a:r>
            <a:r>
              <a:rPr lang="en-US" altLang="zh-TW" sz="1200" i="1" dirty="0" err="1">
                <a:solidFill>
                  <a:srgbClr val="00A1E9"/>
                </a:solidFill>
              </a:rPr>
              <a:t>hGT</a:t>
            </a:r>
            <a:r>
              <a:rPr lang="en-US" altLang="zh-TW" sz="1200" dirty="0"/>
              <a:t>: width and height of GT,</a:t>
            </a:r>
          </a:p>
          <a:p>
            <a:pPr lvl="1"/>
            <a:r>
              <a:rPr lang="en-US" altLang="zh-TW" sz="1200" i="1" dirty="0" err="1">
                <a:solidFill>
                  <a:srgbClr val="00A1E9"/>
                </a:solidFill>
              </a:rPr>
              <a:t>wRP</a:t>
            </a:r>
            <a:r>
              <a:rPr lang="en-US" altLang="zh-TW" sz="1200" i="1" dirty="0">
                <a:solidFill>
                  <a:srgbClr val="00A1E9"/>
                </a:solidFill>
              </a:rPr>
              <a:t>, </a:t>
            </a:r>
            <a:r>
              <a:rPr lang="en-US" altLang="zh-TW" sz="1200" i="1" dirty="0" err="1">
                <a:solidFill>
                  <a:srgbClr val="00A1E9"/>
                </a:solidFill>
              </a:rPr>
              <a:t>hRP</a:t>
            </a:r>
            <a:r>
              <a:rPr lang="en-US" altLang="zh-TW" sz="1200" i="1" dirty="0">
                <a:solidFill>
                  <a:srgbClr val="00A1E9"/>
                </a:solidFill>
              </a:rPr>
              <a:t> </a:t>
            </a:r>
            <a:r>
              <a:rPr lang="en-US" altLang="zh-TW" sz="1200" dirty="0"/>
              <a:t>width and height of RP. </a:t>
            </a:r>
          </a:p>
          <a:p>
            <a:pPr lvl="1"/>
            <a:endParaRPr lang="en-US" altLang="zh-TW" sz="1200" dirty="0"/>
          </a:p>
        </p:txBody>
      </p:sp>
      <p:sp>
        <p:nvSpPr>
          <p:cNvPr id="27" name="矩形 26">
            <a:extLst>
              <a:ext uri="{FF2B5EF4-FFF2-40B4-BE49-F238E27FC236}">
                <a16:creationId xmlns:a16="http://schemas.microsoft.com/office/drawing/2014/main" id="{2A4F6444-85F8-2E7C-FB1F-D2377F7F98EE}"/>
              </a:ext>
            </a:extLst>
          </p:cNvPr>
          <p:cNvSpPr/>
          <p:nvPr/>
        </p:nvSpPr>
        <p:spPr>
          <a:xfrm>
            <a:off x="6369050" y="5908082"/>
            <a:ext cx="2019300" cy="23340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1037D73D-C7E5-2A34-AA32-A5A20EB6EB89}"/>
              </a:ext>
            </a:extLst>
          </p:cNvPr>
          <p:cNvSpPr txBox="1"/>
          <p:nvPr/>
        </p:nvSpPr>
        <p:spPr>
          <a:xfrm>
            <a:off x="2412274" y="2462795"/>
            <a:ext cx="752719" cy="215444"/>
          </a:xfrm>
          <a:prstGeom prst="rect">
            <a:avLst/>
          </a:prstGeom>
          <a:noFill/>
        </p:spPr>
        <p:txBody>
          <a:bodyPr wrap="square" rtlCol="0">
            <a:spAutoFit/>
          </a:bodyPr>
          <a:lstStyle/>
          <a:p>
            <a:r>
              <a:rPr lang="en-US" altLang="zh-TW" sz="800" dirty="0">
                <a:solidFill>
                  <a:srgbClr val="FF0000"/>
                </a:solidFill>
              </a:rPr>
              <a:t>Why arctan?</a:t>
            </a:r>
            <a:endParaRPr lang="zh-TW" altLang="en-US" sz="800" dirty="0">
              <a:solidFill>
                <a:srgbClr val="FF0000"/>
              </a:solidFill>
            </a:endParaRPr>
          </a:p>
        </p:txBody>
      </p:sp>
      <p:sp>
        <p:nvSpPr>
          <p:cNvPr id="3" name="文字方塊 2">
            <a:extLst>
              <a:ext uri="{FF2B5EF4-FFF2-40B4-BE49-F238E27FC236}">
                <a16:creationId xmlns:a16="http://schemas.microsoft.com/office/drawing/2014/main" id="{9FC9EC5B-AEA7-BBC9-8442-B3D7D07FB5AE}"/>
              </a:ext>
            </a:extLst>
          </p:cNvPr>
          <p:cNvSpPr txBox="1"/>
          <p:nvPr/>
        </p:nvSpPr>
        <p:spPr>
          <a:xfrm>
            <a:off x="8388350" y="0"/>
            <a:ext cx="1083789" cy="369332"/>
          </a:xfrm>
          <a:prstGeom prst="rect">
            <a:avLst/>
          </a:prstGeom>
          <a:noFill/>
        </p:spPr>
        <p:txBody>
          <a:bodyPr wrap="square" rtlCol="0">
            <a:spAutoFit/>
          </a:bodyPr>
          <a:lstStyle/>
          <a:p>
            <a:r>
              <a:rPr lang="en-US" altLang="zh-TW" dirty="0"/>
              <a:t>Ray</a:t>
            </a:r>
            <a:endParaRPr lang="zh-TW" altLang="en-US" dirty="0"/>
          </a:p>
        </p:txBody>
      </p:sp>
      <p:sp>
        <p:nvSpPr>
          <p:cNvPr id="8" name="標題 1">
            <a:extLst>
              <a:ext uri="{FF2B5EF4-FFF2-40B4-BE49-F238E27FC236}">
                <a16:creationId xmlns:a16="http://schemas.microsoft.com/office/drawing/2014/main" id="{31284534-6C2F-ED3D-807C-AA2EFA58D716}"/>
              </a:ext>
            </a:extLst>
          </p:cNvPr>
          <p:cNvSpPr txBox="1">
            <a:spLocks/>
          </p:cNvSpPr>
          <p:nvPr/>
        </p:nvSpPr>
        <p:spPr>
          <a:xfrm>
            <a:off x="-1" y="1"/>
            <a:ext cx="9144001" cy="3968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3.1.3 Loss Function: </a:t>
            </a:r>
            <a:r>
              <a:rPr lang="en-US" altLang="zh-TW" sz="2400" b="1" dirty="0" err="1">
                <a:latin typeface="Times New Roman" panose="02020603050405020304" pitchFamily="18" charset="0"/>
                <a:cs typeface="Times New Roman" panose="02020603050405020304" pitchFamily="18" charset="0"/>
              </a:rPr>
              <a:t>IoU</a:t>
            </a:r>
            <a:r>
              <a:rPr lang="en-US" altLang="zh-TW" sz="2400" b="1" dirty="0">
                <a:latin typeface="Times New Roman" panose="02020603050405020304" pitchFamily="18" charset="0"/>
                <a:cs typeface="Times New Roman" panose="02020603050405020304" pitchFamily="18" charset="0"/>
              </a:rPr>
              <a:t>-based Loss</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(2/3)</a:t>
            </a:r>
            <a:endParaRPr lang="zh-TW" altLang="en-US" sz="24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66136CC2-DA12-ADEA-3E0E-0C73D694C94A}"/>
              </a:ext>
            </a:extLst>
          </p:cNvPr>
          <p:cNvPicPr>
            <a:picLocks noChangeAspect="1"/>
          </p:cNvPicPr>
          <p:nvPr/>
        </p:nvPicPr>
        <p:blipFill>
          <a:blip r:embed="rId9"/>
          <a:stretch>
            <a:fillRect/>
          </a:stretch>
        </p:blipFill>
        <p:spPr>
          <a:xfrm>
            <a:off x="7123911" y="2338822"/>
            <a:ext cx="1982294" cy="1573494"/>
          </a:xfrm>
          <a:prstGeom prst="rect">
            <a:avLst/>
          </a:prstGeom>
        </p:spPr>
      </p:pic>
      <p:sp>
        <p:nvSpPr>
          <p:cNvPr id="5" name="文字方塊 4">
            <a:extLst>
              <a:ext uri="{FF2B5EF4-FFF2-40B4-BE49-F238E27FC236}">
                <a16:creationId xmlns:a16="http://schemas.microsoft.com/office/drawing/2014/main" id="{843F8A94-41AE-0F4F-09AE-8CBDAC0C259B}"/>
              </a:ext>
            </a:extLst>
          </p:cNvPr>
          <p:cNvSpPr txBox="1"/>
          <p:nvPr/>
        </p:nvSpPr>
        <p:spPr>
          <a:xfrm>
            <a:off x="1809830" y="1895767"/>
            <a:ext cx="1305106" cy="246221"/>
          </a:xfrm>
          <a:prstGeom prst="rect">
            <a:avLst/>
          </a:prstGeom>
          <a:noFill/>
        </p:spPr>
        <p:txBody>
          <a:bodyPr wrap="square" rtlCol="0">
            <a:spAutoFit/>
          </a:bodyPr>
          <a:lstStyle/>
          <a:p>
            <a:r>
              <a:rPr lang="zh-TW" altLang="en-US" sz="1000" dirty="0"/>
              <a:t>幾何</a:t>
            </a:r>
            <a:r>
              <a:rPr lang="en-US" altLang="zh-TW" sz="1000" dirty="0"/>
              <a:t>+</a:t>
            </a:r>
            <a:r>
              <a:rPr lang="zh-TW" altLang="en-US" sz="1000" dirty="0"/>
              <a:t>比例關係</a:t>
            </a:r>
          </a:p>
        </p:txBody>
      </p:sp>
      <p:sp>
        <p:nvSpPr>
          <p:cNvPr id="7" name="文字方塊 6">
            <a:extLst>
              <a:ext uri="{FF2B5EF4-FFF2-40B4-BE49-F238E27FC236}">
                <a16:creationId xmlns:a16="http://schemas.microsoft.com/office/drawing/2014/main" id="{536725E9-DC04-3901-7188-4520679BBF9D}"/>
              </a:ext>
            </a:extLst>
          </p:cNvPr>
          <p:cNvSpPr txBox="1"/>
          <p:nvPr/>
        </p:nvSpPr>
        <p:spPr>
          <a:xfrm>
            <a:off x="1894623" y="4038896"/>
            <a:ext cx="746580" cy="246221"/>
          </a:xfrm>
          <a:prstGeom prst="rect">
            <a:avLst/>
          </a:prstGeom>
          <a:noFill/>
        </p:spPr>
        <p:txBody>
          <a:bodyPr wrap="square" rtlCol="0">
            <a:spAutoFit/>
          </a:bodyPr>
          <a:lstStyle/>
          <a:p>
            <a:r>
              <a:rPr lang="zh-TW" altLang="en-US" sz="1000" dirty="0"/>
              <a:t>幾何關係</a:t>
            </a:r>
          </a:p>
        </p:txBody>
      </p:sp>
    </p:spTree>
    <p:extLst>
      <p:ext uri="{BB962C8B-B14F-4D97-AF65-F5344CB8AC3E}">
        <p14:creationId xmlns:p14="http://schemas.microsoft.com/office/powerpoint/2010/main" val="2760286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F537E84-5D5B-4FE8-9C23-E26DD78742E2}"/>
              </a:ext>
            </a:extLst>
          </p:cNvPr>
          <p:cNvSpPr txBox="1"/>
          <p:nvPr/>
        </p:nvSpPr>
        <p:spPr>
          <a:xfrm>
            <a:off x="5329169" y="3114762"/>
            <a:ext cx="3630706"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def compute_distance(str_bb, str_gt):</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str_bb=str(str_bb).split(",")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str_gt=str(str_gt).split(",")</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bb=[int(str_bb[0]),int(str_bb[1]),int(str_bb[2]),int(str_bb[3])]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gt=[int(str_gt[0]),int(str_gt[1]),int(str_gt[2]),int(str_gt[3])]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 find the biggest rectangle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 = [0, 0, 0,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it[0] = min(bb[0], gt[0])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it[1] = min(bb[1], gt[1])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it[2] = max(bb[2], gt[2])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it[3] = max(bb[3], gt[3])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cc = (it[2] - it[0])**2 + (it[3] - it[1])**2</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bx = (bb[2] + bb[0])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by = (bb[3] + bb[1])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gx = (gt[2] + gt[0])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gy = (gt[3] + gt[1])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pp = (bx - gx)**2 + (by - gy)**2</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return pp / cc</a:t>
            </a:r>
          </a:p>
        </p:txBody>
      </p:sp>
      <p:sp>
        <p:nvSpPr>
          <p:cNvPr id="6" name="標題 1">
            <a:extLst>
              <a:ext uri="{FF2B5EF4-FFF2-40B4-BE49-F238E27FC236}">
                <a16:creationId xmlns:a16="http://schemas.microsoft.com/office/drawing/2014/main" id="{DEF85C5B-FFED-4CBB-B653-3DAB38C305BF}"/>
              </a:ext>
            </a:extLst>
          </p:cNvPr>
          <p:cNvSpPr txBox="1">
            <a:spLocks/>
          </p:cNvSpPr>
          <p:nvPr/>
        </p:nvSpPr>
        <p:spPr>
          <a:xfrm>
            <a:off x="1482" y="44643"/>
            <a:ext cx="9124891" cy="340152"/>
          </a:xfrm>
          <a:prstGeom prst="rect">
            <a:avLst/>
          </a:prstGeom>
        </p:spPr>
        <p:txBody>
          <a:bodyPr>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182563" indent="-182563">
              <a:defRPr/>
            </a:pPr>
            <a:r>
              <a:rPr lang="en-US" altLang="zh-TW" sz="2400" b="1" dirty="0">
                <a:latin typeface="Times New Roman" panose="02020603050405020304" pitchFamily="18" charset="0"/>
                <a:cs typeface="Times New Roman" panose="02020603050405020304" pitchFamily="18" charset="0"/>
              </a:rPr>
              <a:t>3.1.3 Loss Function: </a:t>
            </a:r>
            <a:r>
              <a:rPr lang="en-US" altLang="zh-TW" sz="2400" b="1" dirty="0" err="1">
                <a:latin typeface="Times New Roman" panose="02020603050405020304" pitchFamily="18" charset="0"/>
                <a:cs typeface="Times New Roman" panose="02020603050405020304" pitchFamily="18" charset="0"/>
              </a:rPr>
              <a:t>IoU</a:t>
            </a:r>
            <a:r>
              <a:rPr lang="en-US" altLang="zh-TW" sz="2400" b="1" dirty="0">
                <a:latin typeface="Times New Roman" panose="02020603050405020304" pitchFamily="18" charset="0"/>
                <a:cs typeface="Times New Roman" panose="02020603050405020304" pitchFamily="18" charset="0"/>
              </a:rPr>
              <a:t>-based Loss</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(2/3)</a:t>
            </a:r>
            <a:endParaRPr lang="zh-TW" altLang="en-US" sz="2400" b="1" dirty="0">
              <a:latin typeface="Times New Roman" panose="02020603050405020304" pitchFamily="18" charset="0"/>
              <a:cs typeface="Times New Roman" panose="02020603050405020304" pitchFamily="18" charset="0"/>
            </a:endParaRPr>
          </a:p>
          <a:p>
            <a:pPr marL="182563" marR="0" lvl="0" indent="-182563" algn="l" defTabSz="914400" rtl="0" eaLnBrk="1" fontAlgn="auto" latinLnBrk="0" hangingPunct="1">
              <a:lnSpc>
                <a:spcPct val="90000"/>
              </a:lnSpc>
              <a:spcBef>
                <a:spcPct val="0"/>
              </a:spcBef>
              <a:spcAft>
                <a:spcPts val="0"/>
              </a:spcAft>
              <a:buClrTx/>
              <a:buSzTx/>
              <a:buFontTx/>
              <a:buNone/>
              <a:tabLst/>
              <a:defRPr/>
            </a:pPr>
            <a:endParaRPr kumimoji="0" lang="en-US" altLang="zh-TW" sz="2400" b="0" i="0" u="none" strike="noStrike" kern="1200" cap="none" spc="0" normalizeH="0" baseline="0" noProof="0" dirty="0">
              <a:ln>
                <a:noFill/>
              </a:ln>
              <a:solidFill>
                <a:srgbClr val="FF0000"/>
              </a:solidFill>
              <a:effectLst/>
              <a:uLnTx/>
              <a:uFillTx/>
              <a:latin typeface="Times New Roman"/>
              <a:ea typeface="標楷體"/>
              <a:cs typeface="+mj-cs"/>
            </a:endParaRPr>
          </a:p>
        </p:txBody>
      </p:sp>
      <p:pic>
        <p:nvPicPr>
          <p:cNvPr id="7" name="Picture 4" descr="Distance-IOU Loss : Faster and Better Learning for Box Regression | by  Jackson Chou | Medium">
            <a:extLst>
              <a:ext uri="{FF2B5EF4-FFF2-40B4-BE49-F238E27FC236}">
                <a16:creationId xmlns:a16="http://schemas.microsoft.com/office/drawing/2014/main" id="{EFFAE9DB-EFAD-4439-A2DC-CF11A399DF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2210" y="1738766"/>
            <a:ext cx="1760719" cy="13448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9CDA9E0-A542-49E8-8E15-340A69978619}"/>
                  </a:ext>
                </a:extLst>
              </p:cNvPr>
              <p:cNvSpPr/>
              <p:nvPr/>
            </p:nvSpPr>
            <p:spPr>
              <a:xfrm>
                <a:off x="5986657" y="1286085"/>
                <a:ext cx="1689886" cy="44894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𝑫𝒊𝒔𝒕𝒂𝒏𝒄𝒆</m:t>
                      </m:r>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 </m:t>
                      </m:r>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𝑹𝒂𝒕𝒊𝒐</m:t>
                      </m:r>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 = </m:t>
                      </m:r>
                      <m:f>
                        <m:fPr>
                          <m:ctrlP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ctrlPr>
                        </m:fPr>
                        <m:num>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𝒅</m:t>
                          </m:r>
                        </m:num>
                        <m:den>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𝒄</m:t>
                          </m:r>
                        </m:den>
                      </m:f>
                    </m:oMath>
                  </m:oMathPara>
                </a14:m>
                <a:endParaRPr kumimoji="0" lang="zh-TW" altLang="en-US" sz="1200" b="1" i="0" u="none" strike="noStrike" kern="1200" cap="none" spc="0" normalizeH="0" baseline="0" noProof="0">
                  <a:ln>
                    <a:noFill/>
                  </a:ln>
                  <a:solidFill>
                    <a:prstClr val="black"/>
                  </a:solidFill>
                  <a:effectLst/>
                  <a:uLnTx/>
                  <a:uFillTx/>
                  <a:latin typeface="Times New Roman"/>
                  <a:ea typeface="標楷體"/>
                  <a:cs typeface="+mn-cs"/>
                </a:endParaRPr>
              </a:p>
            </p:txBody>
          </p:sp>
        </mc:Choice>
        <mc:Fallback xmlns="">
          <p:sp>
            <p:nvSpPr>
              <p:cNvPr id="8" name="矩形 7">
                <a:extLst>
                  <a:ext uri="{FF2B5EF4-FFF2-40B4-BE49-F238E27FC236}">
                    <a16:creationId xmlns:a16="http://schemas.microsoft.com/office/drawing/2014/main" id="{89CDA9E0-A542-49E8-8E15-340A69978619}"/>
                  </a:ext>
                </a:extLst>
              </p:cNvPr>
              <p:cNvSpPr>
                <a:spLocks noRot="1" noChangeAspect="1" noMove="1" noResize="1" noEditPoints="1" noAdjustHandles="1" noChangeArrowheads="1" noChangeShapeType="1" noTextEdit="1"/>
              </p:cNvSpPr>
              <p:nvPr/>
            </p:nvSpPr>
            <p:spPr>
              <a:xfrm>
                <a:off x="5986657" y="1286085"/>
                <a:ext cx="1689886" cy="448940"/>
              </a:xfrm>
              <a:prstGeom prst="rect">
                <a:avLst/>
              </a:prstGeom>
              <a:blipFill>
                <a:blip r:embed="rId3"/>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29C9EC7-0D93-4CEC-B6AC-C122C94812A4}"/>
              </a:ext>
            </a:extLst>
          </p:cNvPr>
          <p:cNvSpPr/>
          <p:nvPr/>
        </p:nvSpPr>
        <p:spPr>
          <a:xfrm>
            <a:off x="1501933" y="1633240"/>
            <a:ext cx="1212304" cy="87716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標楷體"/>
              <a:cs typeface="+mn-cs"/>
            </a:endParaRPr>
          </a:p>
        </p:txBody>
      </p:sp>
      <p:sp>
        <p:nvSpPr>
          <p:cNvPr id="10" name="矩形 9">
            <a:extLst>
              <a:ext uri="{FF2B5EF4-FFF2-40B4-BE49-F238E27FC236}">
                <a16:creationId xmlns:a16="http://schemas.microsoft.com/office/drawing/2014/main" id="{D1C8E545-C96F-4489-85A9-45284C4BB043}"/>
              </a:ext>
            </a:extLst>
          </p:cNvPr>
          <p:cNvSpPr/>
          <p:nvPr/>
        </p:nvSpPr>
        <p:spPr>
          <a:xfrm>
            <a:off x="2047401" y="1936555"/>
            <a:ext cx="1088867" cy="925540"/>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標楷體"/>
              <a:cs typeface="+mn-cs"/>
            </a:endParaRPr>
          </a:p>
        </p:txBody>
      </p:sp>
      <p:sp>
        <p:nvSpPr>
          <p:cNvPr id="11" name="文字方塊 10">
            <a:extLst>
              <a:ext uri="{FF2B5EF4-FFF2-40B4-BE49-F238E27FC236}">
                <a16:creationId xmlns:a16="http://schemas.microsoft.com/office/drawing/2014/main" id="{97439489-BDBC-4C96-8E38-9D2ED7511FDD}"/>
              </a:ext>
            </a:extLst>
          </p:cNvPr>
          <p:cNvSpPr txBox="1"/>
          <p:nvPr/>
        </p:nvSpPr>
        <p:spPr>
          <a:xfrm>
            <a:off x="1170928" y="1286085"/>
            <a:ext cx="8440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x1,y1</a:t>
            </a:r>
            <a:endParaRPr kumimoji="0" lang="zh-CN" altLang="en-US" sz="1800" b="0" i="0" u="none" strike="noStrike" kern="1200" cap="none" spc="0" normalizeH="0" baseline="0" noProof="0">
              <a:ln>
                <a:noFill/>
              </a:ln>
              <a:solidFill>
                <a:srgbClr val="FF0000"/>
              </a:solidFill>
              <a:effectLst/>
              <a:uLnTx/>
              <a:uFillTx/>
              <a:latin typeface="Times New Roman"/>
              <a:ea typeface="標楷體"/>
              <a:cs typeface="+mn-cs"/>
            </a:endParaRPr>
          </a:p>
        </p:txBody>
      </p:sp>
      <p:sp>
        <p:nvSpPr>
          <p:cNvPr id="12" name="文字方塊 11">
            <a:extLst>
              <a:ext uri="{FF2B5EF4-FFF2-40B4-BE49-F238E27FC236}">
                <a16:creationId xmlns:a16="http://schemas.microsoft.com/office/drawing/2014/main" id="{566E9408-5D0F-4BCB-82AE-617F3BD2C146}"/>
              </a:ext>
            </a:extLst>
          </p:cNvPr>
          <p:cNvSpPr txBox="1"/>
          <p:nvPr/>
        </p:nvSpPr>
        <p:spPr>
          <a:xfrm>
            <a:off x="2374268" y="2444385"/>
            <a:ext cx="8440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x2,y2</a:t>
            </a:r>
            <a:endParaRPr kumimoji="0" lang="zh-CN" altLang="en-US" sz="1800" b="0" i="0" u="none" strike="noStrike" kern="1200" cap="none" spc="0" normalizeH="0" baseline="0" noProof="0">
              <a:ln>
                <a:noFill/>
              </a:ln>
              <a:solidFill>
                <a:srgbClr val="FF0000"/>
              </a:solidFill>
              <a:effectLst/>
              <a:uLnTx/>
              <a:uFillTx/>
              <a:latin typeface="Times New Roman"/>
              <a:ea typeface="標楷體"/>
              <a:cs typeface="+mn-cs"/>
            </a:endParaRPr>
          </a:p>
        </p:txBody>
      </p:sp>
      <p:sp>
        <p:nvSpPr>
          <p:cNvPr id="13" name="文字方塊 12">
            <a:extLst>
              <a:ext uri="{FF2B5EF4-FFF2-40B4-BE49-F238E27FC236}">
                <a16:creationId xmlns:a16="http://schemas.microsoft.com/office/drawing/2014/main" id="{5C47FDC1-C1B2-4FB9-BA7E-8E4348564550}"/>
              </a:ext>
            </a:extLst>
          </p:cNvPr>
          <p:cNvSpPr txBox="1"/>
          <p:nvPr/>
        </p:nvSpPr>
        <p:spPr>
          <a:xfrm>
            <a:off x="1635024" y="1887155"/>
            <a:ext cx="10281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x’1,y’1</a:t>
            </a:r>
            <a:endParaRPr kumimoji="0" lang="zh-CN" altLang="en-US" sz="1800" b="0" i="0" u="none" strike="noStrike" kern="1200" cap="none" spc="0" normalizeH="0" baseline="0" noProof="0">
              <a:ln>
                <a:noFill/>
              </a:ln>
              <a:solidFill>
                <a:srgbClr val="00B050"/>
              </a:solidFill>
              <a:effectLst/>
              <a:uLnTx/>
              <a:uFillTx/>
              <a:latin typeface="Times New Roman"/>
              <a:ea typeface="標楷體"/>
              <a:cs typeface="+mn-cs"/>
            </a:endParaRPr>
          </a:p>
        </p:txBody>
      </p:sp>
      <p:sp>
        <p:nvSpPr>
          <p:cNvPr id="14" name="文字方塊 13">
            <a:extLst>
              <a:ext uri="{FF2B5EF4-FFF2-40B4-BE49-F238E27FC236}">
                <a16:creationId xmlns:a16="http://schemas.microsoft.com/office/drawing/2014/main" id="{B73BC57E-8E02-44AB-B593-F9FDA7C555D6}"/>
              </a:ext>
            </a:extLst>
          </p:cNvPr>
          <p:cNvSpPr txBox="1"/>
          <p:nvPr/>
        </p:nvSpPr>
        <p:spPr>
          <a:xfrm>
            <a:off x="2751474" y="2796078"/>
            <a:ext cx="10281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x’2,y’2</a:t>
            </a:r>
            <a:endParaRPr kumimoji="0" lang="zh-CN" altLang="en-US" sz="1800" b="0" i="0" u="none" strike="noStrike" kern="1200" cap="none" spc="0" normalizeH="0" baseline="0" noProof="0">
              <a:ln>
                <a:noFill/>
              </a:ln>
              <a:solidFill>
                <a:srgbClr val="00B050"/>
              </a:solidFill>
              <a:effectLst/>
              <a:uLnTx/>
              <a:uFillTx/>
              <a:latin typeface="Times New Roman"/>
              <a:ea typeface="標楷體"/>
              <a:cs typeface="+mn-cs"/>
            </a:endParaRPr>
          </a:p>
        </p:txBody>
      </p:sp>
      <p:sp>
        <p:nvSpPr>
          <p:cNvPr id="16" name="文字方塊 15">
            <a:extLst>
              <a:ext uri="{FF2B5EF4-FFF2-40B4-BE49-F238E27FC236}">
                <a16:creationId xmlns:a16="http://schemas.microsoft.com/office/drawing/2014/main" id="{B7C2730C-27DB-46B4-BCEA-1A8EE665BA61}"/>
              </a:ext>
            </a:extLst>
          </p:cNvPr>
          <p:cNvSpPr txBox="1"/>
          <p:nvPr/>
        </p:nvSpPr>
        <p:spPr>
          <a:xfrm>
            <a:off x="608220" y="3509661"/>
            <a:ext cx="4617512"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如果滿足條件：</a:t>
            </a:r>
            <a:endParaRPr kumimoji="0" lang="en-US" altLang="zh-CN" sz="1800" b="0" i="0" u="none" strike="noStrike" kern="1200" cap="none" spc="0" normalizeH="0" baseline="0" noProof="0">
              <a:ln>
                <a:noFill/>
              </a:ln>
              <a:solidFill>
                <a:prstClr val="black"/>
              </a:solidFill>
              <a:effectLst/>
              <a:uLnTx/>
              <a:uFillTx/>
              <a:latin typeface="Times New Roman"/>
              <a:ea typeface="標楷體"/>
              <a:cs typeface="+mn-cs"/>
            </a:endParaRPr>
          </a:p>
          <a:p>
            <a:pPr marL="268288"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 - </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 &gt;0 </a:t>
            </a:r>
            <a:r>
              <a:rPr kumimoji="0" lang="en-US" altLang="zh-CN" sz="1800" b="1" i="0" u="none" strike="noStrike" kern="1200" cap="none" spc="0" normalizeH="0" baseline="0" noProof="0">
                <a:ln>
                  <a:noFill/>
                </a:ln>
                <a:solidFill>
                  <a:srgbClr val="FF0000"/>
                </a:solidFill>
                <a:effectLst/>
                <a:uLnTx/>
                <a:uFillTx/>
                <a:latin typeface="Times New Roman"/>
                <a:ea typeface="標楷體"/>
                <a:cs typeface="+mn-cs"/>
              </a:rPr>
              <a:t>AND</a:t>
            </a:r>
          </a:p>
          <a:p>
            <a:pPr marL="268288"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 - </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 &gt;0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則兩個</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相交（可以是</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Predict 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和</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Ground Truth 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a:t>
            </a:r>
          </a:p>
        </p:txBody>
      </p:sp>
      <p:sp>
        <p:nvSpPr>
          <p:cNvPr id="18" name="文字方塊 17">
            <a:extLst>
              <a:ext uri="{FF2B5EF4-FFF2-40B4-BE49-F238E27FC236}">
                <a16:creationId xmlns:a16="http://schemas.microsoft.com/office/drawing/2014/main" id="{B8C5F1E8-3ADB-4D6A-9087-C92334629720}"/>
              </a:ext>
            </a:extLst>
          </p:cNvPr>
          <p:cNvSpPr txBox="1"/>
          <p:nvPr/>
        </p:nvSpPr>
        <p:spPr>
          <a:xfrm>
            <a:off x="397206" y="379565"/>
            <a:ext cx="4617512"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1" i="0" u="none" strike="noStrike" kern="1200" cap="none" spc="0" normalizeH="0" baseline="0" noProof="0">
                <a:ln>
                  <a:noFill/>
                </a:ln>
                <a:solidFill>
                  <a:prstClr val="black"/>
                </a:solidFill>
                <a:effectLst/>
                <a:uLnTx/>
                <a:uFillTx/>
                <a:latin typeface="Times New Roman"/>
                <a:ea typeface="標楷體"/>
                <a:cs typeface="+mn-cs"/>
              </a:rPr>
              <a:t>Postprocessing</a:t>
            </a:r>
            <a:r>
              <a:rPr kumimoji="0" lang="zh-CN" altLang="en-US" sz="1800" b="1" i="0" u="none" strike="noStrike" kern="1200" cap="none" spc="0" normalizeH="0" baseline="0" noProof="0">
                <a:ln>
                  <a:noFill/>
                </a:ln>
                <a:solidFill>
                  <a:prstClr val="black"/>
                </a:solidFill>
                <a:effectLst/>
                <a:uLnTx/>
                <a:uFillTx/>
                <a:latin typeface="Times New Roman"/>
                <a:ea typeface="標楷體"/>
                <a:cs typeface="+mn-cs"/>
              </a:rPr>
              <a:t>的補充</a:t>
            </a:r>
            <a:endParaRPr kumimoji="0" lang="zh-CN" altLang="en-US" sz="1800" b="0" i="0" u="none" strike="noStrike" kern="1200" cap="none" spc="0" normalizeH="0" baseline="0" noProof="0">
              <a:ln>
                <a:noFill/>
              </a:ln>
              <a:solidFill>
                <a:prstClr val="black"/>
              </a:solidFill>
              <a:effectLst/>
              <a:uLnTx/>
              <a:uFillTx/>
              <a:latin typeface="Times New Roman"/>
              <a:ea typeface="標楷體"/>
              <a:cs typeface="+mn-cs"/>
            </a:endParaRPr>
          </a:p>
        </p:txBody>
      </p:sp>
      <p:cxnSp>
        <p:nvCxnSpPr>
          <p:cNvPr id="20" name="直線單箭頭接點 19">
            <a:extLst>
              <a:ext uri="{FF2B5EF4-FFF2-40B4-BE49-F238E27FC236}">
                <a16:creationId xmlns:a16="http://schemas.microsoft.com/office/drawing/2014/main" id="{549FB383-2E54-40D0-B8B4-DD8585B3F1F1}"/>
              </a:ext>
            </a:extLst>
          </p:cNvPr>
          <p:cNvCxnSpPr/>
          <p:nvPr/>
        </p:nvCxnSpPr>
        <p:spPr>
          <a:xfrm>
            <a:off x="1067490" y="1375734"/>
            <a:ext cx="29997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628B23E-DCB2-4334-9932-40D0DCACE697}"/>
              </a:ext>
            </a:extLst>
          </p:cNvPr>
          <p:cNvCxnSpPr>
            <a:cxnSpLocks/>
          </p:cNvCxnSpPr>
          <p:nvPr/>
        </p:nvCxnSpPr>
        <p:spPr>
          <a:xfrm>
            <a:off x="1067490" y="1375734"/>
            <a:ext cx="0" cy="19898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A4A839E-38FF-4E38-9148-575114246C5F}"/>
              </a:ext>
            </a:extLst>
          </p:cNvPr>
          <p:cNvSpPr txBox="1"/>
          <p:nvPr/>
        </p:nvSpPr>
        <p:spPr>
          <a:xfrm>
            <a:off x="819235" y="1193999"/>
            <a:ext cx="49650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0,0</a:t>
            </a:r>
            <a:endParaRPr kumimoji="0" lang="zh-CN" altLang="en-US" sz="1800" b="0" i="0" u="none" strike="noStrike" kern="1200" cap="none" spc="0" normalizeH="0" baseline="0" noProof="0">
              <a:ln>
                <a:noFill/>
              </a:ln>
              <a:solidFill>
                <a:prstClr val="black"/>
              </a:solidFill>
              <a:effectLst/>
              <a:uLnTx/>
              <a:uFillTx/>
              <a:latin typeface="Times New Roman"/>
              <a:ea typeface="標楷體"/>
              <a:cs typeface="+mn-cs"/>
            </a:endParaRPr>
          </a:p>
        </p:txBody>
      </p:sp>
      <p:sp>
        <p:nvSpPr>
          <p:cNvPr id="25" name="文字方塊 24">
            <a:extLst>
              <a:ext uri="{FF2B5EF4-FFF2-40B4-BE49-F238E27FC236}">
                <a16:creationId xmlns:a16="http://schemas.microsoft.com/office/drawing/2014/main" id="{BDE7FC00-27E0-4685-92AD-458CE721959E}"/>
              </a:ext>
            </a:extLst>
          </p:cNvPr>
          <p:cNvSpPr txBox="1"/>
          <p:nvPr/>
        </p:nvSpPr>
        <p:spPr>
          <a:xfrm>
            <a:off x="539952" y="748897"/>
            <a:ext cx="425133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1.</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如何判斷兩個</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是否相交？</a:t>
            </a:r>
            <a:endParaRPr kumimoji="0" lang="en-US" altLang="zh-CN" sz="1800" b="0" i="0" u="none" strike="noStrike" kern="1200" cap="none" spc="0" normalizeH="0" baseline="0" noProof="0">
              <a:ln>
                <a:noFill/>
              </a:ln>
              <a:solidFill>
                <a:prstClr val="black"/>
              </a:solidFill>
              <a:effectLst/>
              <a:uLnTx/>
              <a:uFillTx/>
              <a:latin typeface="Times New Roman"/>
              <a:ea typeface="標楷體"/>
              <a:cs typeface="+mn-cs"/>
            </a:endParaRPr>
          </a:p>
        </p:txBody>
      </p:sp>
      <p:sp>
        <p:nvSpPr>
          <p:cNvPr id="27" name="文字方塊 26">
            <a:extLst>
              <a:ext uri="{FF2B5EF4-FFF2-40B4-BE49-F238E27FC236}">
                <a16:creationId xmlns:a16="http://schemas.microsoft.com/office/drawing/2014/main" id="{3D834E73-7BCF-46CB-A123-3D41BB51AD34}"/>
              </a:ext>
            </a:extLst>
          </p:cNvPr>
          <p:cNvSpPr txBox="1"/>
          <p:nvPr/>
        </p:nvSpPr>
        <p:spPr>
          <a:xfrm>
            <a:off x="5118155" y="709195"/>
            <a:ext cx="347968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Times New Roman"/>
                <a:ea typeface="標楷體"/>
                <a:cs typeface="+mn-cs"/>
              </a:rPr>
              <a:t>2. </a:t>
            </a:r>
            <a:r>
              <a:rPr kumimoji="0" lang="zh-TW" altLang="en-US" sz="1800" b="0" i="0" u="none" strike="noStrike" kern="1200" cap="none" spc="0" normalizeH="0" baseline="0" noProof="0">
                <a:ln>
                  <a:noFill/>
                </a:ln>
                <a:solidFill>
                  <a:prstClr val="black"/>
                </a:solidFill>
                <a:effectLst/>
                <a:uLnTx/>
                <a:uFillTx/>
                <a:latin typeface="Times New Roman"/>
                <a:ea typeface="標楷體"/>
                <a:cs typeface="+mn-cs"/>
              </a:rPr>
              <a:t>𝐷𝑖𝑠𝑡𝑎𝑛𝑐𝑒 𝑅𝑎𝑡𝑖𝑜的具體程式是如何寫的？ </a:t>
            </a:r>
          </a:p>
        </p:txBody>
      </p:sp>
    </p:spTree>
    <p:extLst>
      <p:ext uri="{BB962C8B-B14F-4D97-AF65-F5344CB8AC3E}">
        <p14:creationId xmlns:p14="http://schemas.microsoft.com/office/powerpoint/2010/main" val="1521117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1A09C-6ED4-8A08-F0EF-79FBA61B938F}"/>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AB0AE103-D7BF-6E63-404C-C16A23C01E54}"/>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46</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3B7798D8-A4AD-2134-C83A-2C9C1A198478}"/>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3.2 Backbone and Neck of Network:</a:t>
            </a:r>
            <a:endParaRPr lang="zh-TW" altLang="en-US" sz="2000" dirty="0"/>
          </a:p>
        </p:txBody>
      </p:sp>
      <p:sp>
        <p:nvSpPr>
          <p:cNvPr id="345" name="文字方塊 344">
            <a:extLst>
              <a:ext uri="{FF2B5EF4-FFF2-40B4-BE49-F238E27FC236}">
                <a16:creationId xmlns:a16="http://schemas.microsoft.com/office/drawing/2014/main" id="{08B7A1E4-BAED-2478-CAFB-C45E7C0E4D98}"/>
              </a:ext>
            </a:extLst>
          </p:cNvPr>
          <p:cNvSpPr txBox="1"/>
          <p:nvPr/>
        </p:nvSpPr>
        <p:spPr>
          <a:xfrm>
            <a:off x="1" y="341696"/>
            <a:ext cx="1524000"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1. Conv Block</a:t>
            </a:r>
          </a:p>
        </p:txBody>
      </p:sp>
      <p:sp>
        <p:nvSpPr>
          <p:cNvPr id="3" name="矩形: 圓角 2">
            <a:extLst>
              <a:ext uri="{FF2B5EF4-FFF2-40B4-BE49-F238E27FC236}">
                <a16:creationId xmlns:a16="http://schemas.microsoft.com/office/drawing/2014/main" id="{1631C0CC-1FEF-C4FF-6B65-ED797444EDFF}"/>
              </a:ext>
            </a:extLst>
          </p:cNvPr>
          <p:cNvSpPr/>
          <p:nvPr/>
        </p:nvSpPr>
        <p:spPr>
          <a:xfrm>
            <a:off x="49167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 name="矩形: 圓角 3">
            <a:extLst>
              <a:ext uri="{FF2B5EF4-FFF2-40B4-BE49-F238E27FC236}">
                <a16:creationId xmlns:a16="http://schemas.microsoft.com/office/drawing/2014/main" id="{B5A9F5CB-189D-A45B-3B1E-EF01F48D329D}"/>
              </a:ext>
            </a:extLst>
          </p:cNvPr>
          <p:cNvSpPr/>
          <p:nvPr/>
        </p:nvSpPr>
        <p:spPr>
          <a:xfrm>
            <a:off x="1470214" y="679146"/>
            <a:ext cx="723900" cy="33660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BN</a:t>
            </a:r>
            <a:endParaRPr lang="zh-TW" altLang="en-US" sz="1000" dirty="0">
              <a:solidFill>
                <a:schemeClr val="tx1"/>
              </a:solidFill>
            </a:endParaRPr>
          </a:p>
        </p:txBody>
      </p:sp>
      <p:sp>
        <p:nvSpPr>
          <p:cNvPr id="5" name="矩形: 圓角 4">
            <a:extLst>
              <a:ext uri="{FF2B5EF4-FFF2-40B4-BE49-F238E27FC236}">
                <a16:creationId xmlns:a16="http://schemas.microsoft.com/office/drawing/2014/main" id="{AC6644B3-6EF9-A0CF-77B2-93A0541BD967}"/>
              </a:ext>
            </a:extLst>
          </p:cNvPr>
          <p:cNvSpPr/>
          <p:nvPr/>
        </p:nvSpPr>
        <p:spPr>
          <a:xfrm>
            <a:off x="2437179" y="679146"/>
            <a:ext cx="723900" cy="33660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SiLU</a:t>
            </a:r>
            <a:endParaRPr lang="zh-TW" altLang="en-US" sz="1000" dirty="0">
              <a:solidFill>
                <a:schemeClr val="tx1"/>
              </a:solidFill>
            </a:endParaRPr>
          </a:p>
        </p:txBody>
      </p:sp>
      <p:cxnSp>
        <p:nvCxnSpPr>
          <p:cNvPr id="9" name="直線單箭頭接點 8">
            <a:extLst>
              <a:ext uri="{FF2B5EF4-FFF2-40B4-BE49-F238E27FC236}">
                <a16:creationId xmlns:a16="http://schemas.microsoft.com/office/drawing/2014/main" id="{C031F603-7801-8398-EFA3-9E98B47BEFA2}"/>
              </a:ext>
            </a:extLst>
          </p:cNvPr>
          <p:cNvCxnSpPr>
            <a:cxnSpLocks/>
            <a:endCxn id="3" idx="1"/>
          </p:cNvCxnSpPr>
          <p:nvPr/>
        </p:nvCxnSpPr>
        <p:spPr>
          <a:xfrm>
            <a:off x="231127"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線單箭頭接點 10">
            <a:extLst>
              <a:ext uri="{FF2B5EF4-FFF2-40B4-BE49-F238E27FC236}">
                <a16:creationId xmlns:a16="http://schemas.microsoft.com/office/drawing/2014/main" id="{42125AA0-5AA3-F5B8-4C42-8441F439E9E7}"/>
              </a:ext>
            </a:extLst>
          </p:cNvPr>
          <p:cNvCxnSpPr>
            <a:cxnSpLocks/>
          </p:cNvCxnSpPr>
          <p:nvPr/>
        </p:nvCxnSpPr>
        <p:spPr>
          <a:xfrm>
            <a:off x="3161079"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字方塊 12">
            <a:extLst>
              <a:ext uri="{FF2B5EF4-FFF2-40B4-BE49-F238E27FC236}">
                <a16:creationId xmlns:a16="http://schemas.microsoft.com/office/drawing/2014/main" id="{393BAD4A-A310-709D-C8B9-BEDE2E521D01}"/>
              </a:ext>
            </a:extLst>
          </p:cNvPr>
          <p:cNvSpPr txBox="1"/>
          <p:nvPr/>
        </p:nvSpPr>
        <p:spPr>
          <a:xfrm>
            <a:off x="231126" y="1059831"/>
            <a:ext cx="5369573" cy="861774"/>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Conv: </a:t>
            </a:r>
            <a:r>
              <a:rPr lang="en-US" altLang="zh-TW" sz="1000" dirty="0"/>
              <a:t> </a:t>
            </a:r>
            <a:r>
              <a:rPr lang="en-US" altLang="zh-TW" sz="1000" dirty="0">
                <a:latin typeface="Times New Roman" panose="02020603050405020304" pitchFamily="18" charset="0"/>
                <a:cs typeface="Times New Roman" panose="02020603050405020304" pitchFamily="18" charset="0"/>
              </a:rPr>
              <a:t>Convolution Layer. It is used to </a:t>
            </a:r>
            <a:r>
              <a:rPr lang="en-US" altLang="zh-TW" sz="1000" dirty="0">
                <a:solidFill>
                  <a:srgbClr val="00B0F0"/>
                </a:solidFill>
                <a:latin typeface="Times New Roman" panose="02020603050405020304" pitchFamily="18" charset="0"/>
                <a:cs typeface="Times New Roman" panose="02020603050405020304" pitchFamily="18" charset="0"/>
              </a:rPr>
              <a:t>extract features </a:t>
            </a:r>
            <a:r>
              <a:rPr lang="en-US" altLang="zh-TW" sz="1000" dirty="0">
                <a:latin typeface="Times New Roman" panose="02020603050405020304" pitchFamily="18" charset="0"/>
                <a:cs typeface="Times New Roman" panose="02020603050405020304" pitchFamily="18" charset="0"/>
              </a:rPr>
              <a:t>in images.</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BN: Batch Normalization. It </a:t>
            </a:r>
            <a:r>
              <a:rPr lang="en-US" altLang="zh-TW" sz="1000" dirty="0">
                <a:solidFill>
                  <a:srgbClr val="00B0F0"/>
                </a:solidFill>
                <a:latin typeface="Times New Roman" panose="02020603050405020304" pitchFamily="18" charset="0"/>
                <a:cs typeface="Times New Roman" panose="02020603050405020304" pitchFamily="18" charset="0"/>
              </a:rPr>
              <a:t>normalizes each layer’s inputs </a:t>
            </a:r>
            <a:r>
              <a:rPr lang="en-US" altLang="zh-TW" sz="1000" dirty="0">
                <a:latin typeface="Times New Roman" panose="02020603050405020304" pitchFamily="18" charset="0"/>
                <a:cs typeface="Times New Roman" panose="02020603050405020304" pitchFamily="18" charset="0"/>
              </a:rPr>
              <a:t>by fixing means and variances. It </a:t>
            </a:r>
            <a:r>
              <a:rPr lang="en-US" altLang="zh-TW" sz="1000" dirty="0">
                <a:solidFill>
                  <a:srgbClr val="00B0F0"/>
                </a:solidFill>
                <a:latin typeface="Times New Roman" panose="02020603050405020304" pitchFamily="18" charset="0"/>
                <a:cs typeface="Times New Roman" panose="02020603050405020304" pitchFamily="18" charset="0"/>
              </a:rPr>
              <a:t>solves the gradient vanishing </a:t>
            </a:r>
            <a:r>
              <a:rPr lang="en-US" altLang="zh-TW" sz="1000" dirty="0">
                <a:latin typeface="Times New Roman" panose="02020603050405020304" pitchFamily="18" charset="0"/>
                <a:cs typeface="Times New Roman" panose="02020603050405020304" pitchFamily="18" charset="0"/>
              </a:rPr>
              <a:t>problem and achieves better convergence speed.</a:t>
            </a:r>
          </a:p>
          <a:p>
            <a:pPr marL="171450" indent="-171450">
              <a:buFont typeface="Wingdings" panose="05000000000000000000" pitchFamily="2" charset="2"/>
              <a:buChar char="Ø"/>
            </a:pPr>
            <a:r>
              <a:rPr lang="en-US" altLang="zh-TW" sz="1000" dirty="0" err="1">
                <a:latin typeface="Times New Roman" panose="02020603050405020304" pitchFamily="18" charset="0"/>
                <a:cs typeface="Times New Roman" panose="02020603050405020304" pitchFamily="18" charset="0"/>
              </a:rPr>
              <a:t>SiLU</a:t>
            </a:r>
            <a:r>
              <a:rPr lang="en-US" altLang="zh-TW" sz="1000" dirty="0">
                <a:latin typeface="Times New Roman" panose="02020603050405020304" pitchFamily="18" charset="0"/>
                <a:cs typeface="Times New Roman" panose="02020603050405020304" pitchFamily="18" charset="0"/>
              </a:rPr>
              <a:t>: Activation function, It’s combined with </a:t>
            </a:r>
            <a:r>
              <a:rPr lang="en-US" altLang="zh-TW" sz="1000" dirty="0">
                <a:solidFill>
                  <a:srgbClr val="00B0F0"/>
                </a:solidFill>
                <a:latin typeface="Times New Roman" panose="02020603050405020304" pitchFamily="18" charset="0"/>
                <a:cs typeface="Times New Roman" panose="02020603050405020304" pitchFamily="18" charset="0"/>
              </a:rPr>
              <a:t>Sigmoid</a:t>
            </a:r>
            <a:r>
              <a:rPr lang="en-US" altLang="zh-TW" sz="1000" dirty="0">
                <a:latin typeface="Times New Roman" panose="02020603050405020304" pitchFamily="18" charset="0"/>
                <a:cs typeface="Times New Roman" panose="02020603050405020304" pitchFamily="18" charset="0"/>
              </a:rPr>
              <a:t> and </a:t>
            </a:r>
            <a:r>
              <a:rPr lang="en-US" altLang="zh-TW" sz="1000" dirty="0" err="1">
                <a:solidFill>
                  <a:srgbClr val="00B0F0"/>
                </a:solidFill>
                <a:latin typeface="Times New Roman" panose="02020603050405020304" pitchFamily="18" charset="0"/>
                <a:cs typeface="Times New Roman" panose="02020603050405020304" pitchFamily="18" charset="0"/>
              </a:rPr>
              <a:t>ReLU</a:t>
            </a:r>
            <a:r>
              <a:rPr lang="en-US" altLang="zh-TW" sz="1000" dirty="0">
                <a:latin typeface="Times New Roman" panose="02020603050405020304" pitchFamily="18" charset="0"/>
                <a:cs typeface="Times New Roman" panose="02020603050405020304" pitchFamily="18" charset="0"/>
              </a:rPr>
              <a:t>.</a:t>
            </a:r>
          </a:p>
          <a:p>
            <a:endParaRPr lang="en-US" altLang="zh-TW" sz="1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84A95DC7-F7D8-3FB0-C211-4A1EB1F7FE1D}"/>
              </a:ext>
            </a:extLst>
          </p:cNvPr>
          <p:cNvSpPr txBox="1"/>
          <p:nvPr/>
        </p:nvSpPr>
        <p:spPr>
          <a:xfrm>
            <a:off x="3939754" y="393291"/>
            <a:ext cx="2839819" cy="707886"/>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r>
              <a:rPr lang="zh-TW" altLang="en-US" sz="1000" dirty="0">
                <a:solidFill>
                  <a:srgbClr val="00B0F0"/>
                </a:solidFill>
              </a:rPr>
              <a:t> </a:t>
            </a:r>
            <a:r>
              <a:rPr lang="en-US" altLang="zh-TW" sz="1000" dirty="0">
                <a:solidFill>
                  <a:srgbClr val="00B0F0"/>
                </a:solidFill>
              </a:rPr>
              <a:t>Sigmoid</a:t>
            </a:r>
            <a:r>
              <a:rPr lang="zh-TW" altLang="en-US" sz="1000" dirty="0">
                <a:solidFill>
                  <a:srgbClr val="00B0F0"/>
                </a:solidFill>
              </a:rPr>
              <a:t>易有梯度消失問題；</a:t>
            </a:r>
            <a:r>
              <a:rPr lang="en-US" altLang="zh-TW" sz="1000" dirty="0" err="1">
                <a:solidFill>
                  <a:srgbClr val="00B0F0"/>
                </a:solidFill>
              </a:rPr>
              <a:t>ReLu</a:t>
            </a:r>
            <a:r>
              <a:rPr lang="zh-TW" altLang="en-US" sz="1000" dirty="0">
                <a:solidFill>
                  <a:srgbClr val="00B0F0"/>
                </a:solidFill>
              </a:rPr>
              <a:t>解決梯度消失問題，但對負數輸出為</a:t>
            </a:r>
            <a:r>
              <a:rPr lang="en-US" altLang="zh-TW" sz="1000" dirty="0">
                <a:solidFill>
                  <a:srgbClr val="00B0F0"/>
                </a:solidFill>
              </a:rPr>
              <a:t>0</a:t>
            </a:r>
            <a:r>
              <a:rPr lang="zh-TW" altLang="en-US" sz="1000" dirty="0">
                <a:solidFill>
                  <a:srgbClr val="00B0F0"/>
                </a:solidFill>
              </a:rPr>
              <a:t>，較不易激活神經元。</a:t>
            </a:r>
            <a:endParaRPr lang="en-US" altLang="zh-TW" sz="1000" dirty="0">
              <a:solidFill>
                <a:srgbClr val="00B0F0"/>
              </a:solidFill>
            </a:endParaRPr>
          </a:p>
          <a:p>
            <a:r>
              <a:rPr lang="en-US" altLang="zh-TW" sz="1000" dirty="0" err="1">
                <a:solidFill>
                  <a:srgbClr val="00B0F0"/>
                </a:solidFill>
              </a:rPr>
              <a:t>SiLU</a:t>
            </a:r>
            <a:r>
              <a:rPr lang="zh-TW" altLang="en-US" sz="1000" dirty="0">
                <a:solidFill>
                  <a:srgbClr val="00B0F0"/>
                </a:solidFill>
              </a:rPr>
              <a:t>無上下界，具非線性特性且連續可導。</a:t>
            </a:r>
          </a:p>
        </p:txBody>
      </p:sp>
      <p:pic>
        <p:nvPicPr>
          <p:cNvPr id="4098" name="Picture 2" descr="SiLU Explained | Papers With Code">
            <a:extLst>
              <a:ext uri="{FF2B5EF4-FFF2-40B4-BE49-F238E27FC236}">
                <a16:creationId xmlns:a16="http://schemas.microsoft.com/office/drawing/2014/main" id="{D1418EAF-D93F-FDD4-9306-993B7F044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538" y="399641"/>
            <a:ext cx="2223234" cy="163706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092C9E8B-52B1-0D07-5279-3FFD896B2252}"/>
              </a:ext>
            </a:extLst>
          </p:cNvPr>
          <p:cNvSpPr txBox="1"/>
          <p:nvPr/>
        </p:nvSpPr>
        <p:spPr>
          <a:xfrm>
            <a:off x="0" y="2011671"/>
            <a:ext cx="4140200"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C2f (</a:t>
            </a:r>
            <a:r>
              <a:rPr lang="en-US" altLang="zh-TW" sz="1200" b="1" dirty="0">
                <a:solidFill>
                  <a:schemeClr val="tx1"/>
                </a:solidFill>
                <a:latin typeface="Times New Roman" panose="02020603050405020304" pitchFamily="18" charset="0"/>
                <a:cs typeface="Times New Roman" panose="02020603050405020304" pitchFamily="18" charset="0"/>
              </a:rPr>
              <a:t>CSP Bottleneck with 2 Convolutions) </a:t>
            </a:r>
            <a:r>
              <a:rPr lang="en-US" altLang="zh-TW" sz="1200" b="1" dirty="0">
                <a:latin typeface="Times New Roman" panose="02020603050405020304" pitchFamily="18" charset="0"/>
                <a:cs typeface="Times New Roman" panose="02020603050405020304" pitchFamily="18" charset="0"/>
              </a:rPr>
              <a:t>Block (dense)</a:t>
            </a:r>
            <a:endParaRPr lang="en-US" altLang="zh-TW" sz="1200" b="1" dirty="0">
              <a:solidFill>
                <a:srgbClr val="FF0000"/>
              </a:solidFill>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51F3C7E9-C959-1F9B-FDC0-265358C2B5DB}"/>
              </a:ext>
            </a:extLst>
          </p:cNvPr>
          <p:cNvSpPr/>
          <p:nvPr/>
        </p:nvSpPr>
        <p:spPr>
          <a:xfrm>
            <a:off x="491671" y="240872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17" name="直線單箭頭接點 16">
            <a:extLst>
              <a:ext uri="{FF2B5EF4-FFF2-40B4-BE49-F238E27FC236}">
                <a16:creationId xmlns:a16="http://schemas.microsoft.com/office/drawing/2014/main" id="{3E0CDF12-0CBF-3F96-2F44-802629FF92D9}"/>
              </a:ext>
            </a:extLst>
          </p:cNvPr>
          <p:cNvCxnSpPr>
            <a:cxnSpLocks/>
            <a:endCxn id="16" idx="1"/>
          </p:cNvCxnSpPr>
          <p:nvPr/>
        </p:nvCxnSpPr>
        <p:spPr>
          <a:xfrm>
            <a:off x="231127"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線單箭頭接點 17">
            <a:extLst>
              <a:ext uri="{FF2B5EF4-FFF2-40B4-BE49-F238E27FC236}">
                <a16:creationId xmlns:a16="http://schemas.microsoft.com/office/drawing/2014/main" id="{2F11E7A7-1C67-F361-3AB4-0C0610937277}"/>
              </a:ext>
            </a:extLst>
          </p:cNvPr>
          <p:cNvCxnSpPr>
            <a:cxnSpLocks/>
          </p:cNvCxnSpPr>
          <p:nvPr/>
        </p:nvCxnSpPr>
        <p:spPr>
          <a:xfrm>
            <a:off x="1215571"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矩形: 圓角 18">
            <a:extLst>
              <a:ext uri="{FF2B5EF4-FFF2-40B4-BE49-F238E27FC236}">
                <a16:creationId xmlns:a16="http://schemas.microsoft.com/office/drawing/2014/main" id="{5ABE4E3E-54B2-10B1-C14A-86C7B458C4EE}"/>
              </a:ext>
            </a:extLst>
          </p:cNvPr>
          <p:cNvSpPr/>
          <p:nvPr/>
        </p:nvSpPr>
        <p:spPr>
          <a:xfrm>
            <a:off x="1476115" y="2408722"/>
            <a:ext cx="723900" cy="33660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FF0000"/>
                </a:solidFill>
              </a:rPr>
              <a:t>Split</a:t>
            </a:r>
            <a:endParaRPr lang="zh-TW" altLang="en-US" sz="1000" dirty="0">
              <a:solidFill>
                <a:srgbClr val="FF0000"/>
              </a:solidFill>
            </a:endParaRPr>
          </a:p>
        </p:txBody>
      </p:sp>
      <p:cxnSp>
        <p:nvCxnSpPr>
          <p:cNvPr id="20" name="直線單箭頭接點 19">
            <a:extLst>
              <a:ext uri="{FF2B5EF4-FFF2-40B4-BE49-F238E27FC236}">
                <a16:creationId xmlns:a16="http://schemas.microsoft.com/office/drawing/2014/main" id="{BE78ACE0-2ED5-01D1-C019-89D89523D8D9}"/>
              </a:ext>
            </a:extLst>
          </p:cNvPr>
          <p:cNvCxnSpPr>
            <a:cxnSpLocks/>
          </p:cNvCxnSpPr>
          <p:nvPr/>
        </p:nvCxnSpPr>
        <p:spPr>
          <a:xfrm>
            <a:off x="2200015"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矩形: 圓角 20">
            <a:extLst>
              <a:ext uri="{FF2B5EF4-FFF2-40B4-BE49-F238E27FC236}">
                <a16:creationId xmlns:a16="http://schemas.microsoft.com/office/drawing/2014/main" id="{33D054F8-BC95-669B-0FEE-746688C87738}"/>
              </a:ext>
            </a:extLst>
          </p:cNvPr>
          <p:cNvSpPr/>
          <p:nvPr/>
        </p:nvSpPr>
        <p:spPr>
          <a:xfrm>
            <a:off x="2431692" y="2408722"/>
            <a:ext cx="863957" cy="336600"/>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Bottleneck</a:t>
            </a:r>
            <a:endParaRPr lang="zh-TW" altLang="en-US" sz="1000" dirty="0">
              <a:solidFill>
                <a:schemeClr val="tx1"/>
              </a:solidFill>
            </a:endParaRPr>
          </a:p>
        </p:txBody>
      </p:sp>
      <p:cxnSp>
        <p:nvCxnSpPr>
          <p:cNvPr id="22" name="直線單箭頭接點 21">
            <a:extLst>
              <a:ext uri="{FF2B5EF4-FFF2-40B4-BE49-F238E27FC236}">
                <a16:creationId xmlns:a16="http://schemas.microsoft.com/office/drawing/2014/main" id="{26B90AA4-56C6-4E3F-7C2B-DDBAE360858C}"/>
              </a:ext>
            </a:extLst>
          </p:cNvPr>
          <p:cNvCxnSpPr>
            <a:cxnSpLocks/>
          </p:cNvCxnSpPr>
          <p:nvPr/>
        </p:nvCxnSpPr>
        <p:spPr>
          <a:xfrm>
            <a:off x="3486149"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直線接點 23">
            <a:extLst>
              <a:ext uri="{FF2B5EF4-FFF2-40B4-BE49-F238E27FC236}">
                <a16:creationId xmlns:a16="http://schemas.microsoft.com/office/drawing/2014/main" id="{E55DFB5E-FDDE-D957-677B-47E5C1CDEDCD}"/>
              </a:ext>
            </a:extLst>
          </p:cNvPr>
          <p:cNvCxnSpPr>
            <a:cxnSpLocks/>
          </p:cNvCxnSpPr>
          <p:nvPr/>
        </p:nvCxnSpPr>
        <p:spPr>
          <a:xfrm>
            <a:off x="3295649" y="2577022"/>
            <a:ext cx="190500"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26" name="右大括弧 25">
            <a:extLst>
              <a:ext uri="{FF2B5EF4-FFF2-40B4-BE49-F238E27FC236}">
                <a16:creationId xmlns:a16="http://schemas.microsoft.com/office/drawing/2014/main" id="{52BFBE6A-54AB-7424-DB4B-844314B8D214}"/>
              </a:ext>
            </a:extLst>
          </p:cNvPr>
          <p:cNvSpPr/>
          <p:nvPr/>
        </p:nvSpPr>
        <p:spPr>
          <a:xfrm rot="16200000">
            <a:off x="3406546" y="2183977"/>
            <a:ext cx="174128" cy="41091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A56E9F2E-DA6E-704F-00BB-40B0CE6DEFAC}"/>
              </a:ext>
            </a:extLst>
          </p:cNvPr>
          <p:cNvSpPr/>
          <p:nvPr/>
        </p:nvSpPr>
        <p:spPr>
          <a:xfrm>
            <a:off x="3746693" y="2408722"/>
            <a:ext cx="863957" cy="336600"/>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Bottleneck</a:t>
            </a:r>
            <a:endParaRPr lang="zh-TW" altLang="en-US" sz="1000" dirty="0">
              <a:solidFill>
                <a:schemeClr val="tx1"/>
              </a:solidFill>
            </a:endParaRPr>
          </a:p>
        </p:txBody>
      </p:sp>
      <p:sp>
        <p:nvSpPr>
          <p:cNvPr id="28" name="文字方塊 27">
            <a:extLst>
              <a:ext uri="{FF2B5EF4-FFF2-40B4-BE49-F238E27FC236}">
                <a16:creationId xmlns:a16="http://schemas.microsoft.com/office/drawing/2014/main" id="{17746D28-4A3C-F94F-DA4B-4C56EBF475A8}"/>
              </a:ext>
            </a:extLst>
          </p:cNvPr>
          <p:cNvSpPr txBox="1"/>
          <p:nvPr/>
        </p:nvSpPr>
        <p:spPr>
          <a:xfrm>
            <a:off x="3355877" y="2063349"/>
            <a:ext cx="260544"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a:t>
            </a:r>
            <a:endParaRPr lang="zh-TW" altLang="en-US" sz="1200" dirty="0">
              <a:latin typeface="Times New Roman" panose="02020603050405020304" pitchFamily="18" charset="0"/>
              <a:cs typeface="Times New Roman" panose="02020603050405020304" pitchFamily="18" charset="0"/>
            </a:endParaRPr>
          </a:p>
        </p:txBody>
      </p:sp>
      <p:cxnSp>
        <p:nvCxnSpPr>
          <p:cNvPr id="29" name="直線單箭頭接點 28">
            <a:extLst>
              <a:ext uri="{FF2B5EF4-FFF2-40B4-BE49-F238E27FC236}">
                <a16:creationId xmlns:a16="http://schemas.microsoft.com/office/drawing/2014/main" id="{A1615951-FB0E-2458-83CC-DFFD6D2DBB4D}"/>
              </a:ext>
            </a:extLst>
          </p:cNvPr>
          <p:cNvCxnSpPr>
            <a:cxnSpLocks/>
          </p:cNvCxnSpPr>
          <p:nvPr/>
        </p:nvCxnSpPr>
        <p:spPr>
          <a:xfrm>
            <a:off x="4610650" y="259181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矩形: 圓角 29">
            <a:extLst>
              <a:ext uri="{FF2B5EF4-FFF2-40B4-BE49-F238E27FC236}">
                <a16:creationId xmlns:a16="http://schemas.microsoft.com/office/drawing/2014/main" id="{09EBBCAE-D6AC-422F-B95A-FF62D5CA969D}"/>
              </a:ext>
            </a:extLst>
          </p:cNvPr>
          <p:cNvSpPr/>
          <p:nvPr/>
        </p:nvSpPr>
        <p:spPr>
          <a:xfrm>
            <a:off x="5077611" y="2554915"/>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cxnSp>
        <p:nvCxnSpPr>
          <p:cNvPr id="31" name="直線單箭頭接點 30">
            <a:extLst>
              <a:ext uri="{FF2B5EF4-FFF2-40B4-BE49-F238E27FC236}">
                <a16:creationId xmlns:a16="http://schemas.microsoft.com/office/drawing/2014/main" id="{F0A0FAF3-CE39-9634-8A87-C56696E9978F}"/>
              </a:ext>
            </a:extLst>
          </p:cNvPr>
          <p:cNvCxnSpPr>
            <a:cxnSpLocks/>
          </p:cNvCxnSpPr>
          <p:nvPr/>
        </p:nvCxnSpPr>
        <p:spPr>
          <a:xfrm>
            <a:off x="5595094" y="256851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矩形: 圓角 31">
            <a:extLst>
              <a:ext uri="{FF2B5EF4-FFF2-40B4-BE49-F238E27FC236}">
                <a16:creationId xmlns:a16="http://schemas.microsoft.com/office/drawing/2014/main" id="{3E638B31-E598-EDF9-C15F-9CABEB173474}"/>
              </a:ext>
            </a:extLst>
          </p:cNvPr>
          <p:cNvSpPr/>
          <p:nvPr/>
        </p:nvSpPr>
        <p:spPr>
          <a:xfrm>
            <a:off x="5848353" y="240021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33" name="直線單箭頭接點 32">
            <a:extLst>
              <a:ext uri="{FF2B5EF4-FFF2-40B4-BE49-F238E27FC236}">
                <a16:creationId xmlns:a16="http://schemas.microsoft.com/office/drawing/2014/main" id="{36D98F57-D9E0-E651-1E0F-8F09BB3EB023}"/>
              </a:ext>
            </a:extLst>
          </p:cNvPr>
          <p:cNvCxnSpPr>
            <a:cxnSpLocks/>
          </p:cNvCxnSpPr>
          <p:nvPr/>
        </p:nvCxnSpPr>
        <p:spPr>
          <a:xfrm>
            <a:off x="6563968" y="259181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接點: 肘形 34">
            <a:extLst>
              <a:ext uri="{FF2B5EF4-FFF2-40B4-BE49-F238E27FC236}">
                <a16:creationId xmlns:a16="http://schemas.microsoft.com/office/drawing/2014/main" id="{A7F72ECE-17AD-02D9-49BD-FC87F25F4148}"/>
              </a:ext>
            </a:extLst>
          </p:cNvPr>
          <p:cNvCxnSpPr>
            <a:cxnSpLocks/>
          </p:cNvCxnSpPr>
          <p:nvPr/>
        </p:nvCxnSpPr>
        <p:spPr>
          <a:xfrm rot="16200000" flipH="1">
            <a:off x="3486714" y="1051692"/>
            <a:ext cx="108000" cy="3384000"/>
          </a:xfrm>
          <a:prstGeom prst="bentConnector3">
            <a:avLst>
              <a:gd name="adj1" fmla="val 256369"/>
            </a:avLst>
          </a:prstGeom>
          <a:ln>
            <a:tailEnd type="triangle"/>
          </a:ln>
        </p:spPr>
        <p:style>
          <a:lnRef idx="2">
            <a:schemeClr val="dk1"/>
          </a:lnRef>
          <a:fillRef idx="0">
            <a:schemeClr val="dk1"/>
          </a:fillRef>
          <a:effectRef idx="1">
            <a:schemeClr val="dk1"/>
          </a:effectRef>
          <a:fontRef idx="minor">
            <a:schemeClr val="tx1"/>
          </a:fontRef>
        </p:style>
      </p:cxnSp>
      <p:sp>
        <p:nvSpPr>
          <p:cNvPr id="48" name="文字方塊 47">
            <a:extLst>
              <a:ext uri="{FF2B5EF4-FFF2-40B4-BE49-F238E27FC236}">
                <a16:creationId xmlns:a16="http://schemas.microsoft.com/office/drawing/2014/main" id="{CAA5A30C-34E7-7566-C4F6-A4652D91C588}"/>
              </a:ext>
            </a:extLst>
          </p:cNvPr>
          <p:cNvSpPr txBox="1"/>
          <p:nvPr/>
        </p:nvSpPr>
        <p:spPr>
          <a:xfrm>
            <a:off x="225521" y="3046796"/>
            <a:ext cx="5369573" cy="553998"/>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Split:  It is used to </a:t>
            </a:r>
            <a:r>
              <a:rPr lang="en-US" altLang="zh-TW" sz="1000" dirty="0">
                <a:solidFill>
                  <a:srgbClr val="00B0F0"/>
                </a:solidFill>
                <a:latin typeface="Times New Roman" panose="02020603050405020304" pitchFamily="18" charset="0"/>
                <a:cs typeface="Times New Roman" panose="02020603050405020304" pitchFamily="18" charset="0"/>
              </a:rPr>
              <a:t>spilt</a:t>
            </a:r>
            <a:r>
              <a:rPr lang="en-US" altLang="zh-TW" sz="1000" dirty="0">
                <a:solidFill>
                  <a:srgbClr val="FF0000"/>
                </a:solidFill>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the</a:t>
            </a:r>
            <a:r>
              <a:rPr lang="en-US" altLang="zh-TW" sz="1000" dirty="0">
                <a:solidFill>
                  <a:srgbClr val="FF0000"/>
                </a:solidFill>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feature map </a:t>
            </a:r>
            <a:r>
              <a:rPr lang="en-US" altLang="zh-TW" sz="1000" dirty="0">
                <a:latin typeface="Times New Roman" panose="02020603050405020304" pitchFamily="18" charset="0"/>
                <a:cs typeface="Times New Roman" panose="02020603050405020304" pitchFamily="18" charset="0"/>
              </a:rPr>
              <a:t>into</a:t>
            </a:r>
            <a:r>
              <a:rPr lang="en-US" altLang="zh-TW" sz="1000" dirty="0">
                <a:solidFill>
                  <a:srgbClr val="FF0000"/>
                </a:solidFill>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2</a:t>
            </a:r>
            <a:r>
              <a:rPr lang="en-US" altLang="zh-TW" sz="1000" dirty="0">
                <a:latin typeface="Times New Roman" panose="02020603050405020304" pitchFamily="18" charset="0"/>
                <a:cs typeface="Times New Roman" panose="02020603050405020304" pitchFamily="18" charset="0"/>
              </a:rPr>
              <a:t> (half channel) parts.</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Bottleneck: It used to </a:t>
            </a:r>
            <a:r>
              <a:rPr lang="en-US" altLang="zh-TW" sz="1000" dirty="0">
                <a:solidFill>
                  <a:srgbClr val="00B0F0"/>
                </a:solidFill>
                <a:latin typeface="Times New Roman" panose="02020603050405020304" pitchFamily="18" charset="0"/>
                <a:cs typeface="Times New Roman" panose="02020603050405020304" pitchFamily="18" charset="0"/>
              </a:rPr>
              <a:t>extract features at different levels </a:t>
            </a:r>
            <a:r>
              <a:rPr lang="en-US" altLang="zh-TW" sz="1000" dirty="0">
                <a:latin typeface="Times New Roman" panose="02020603050405020304" pitchFamily="18" charset="0"/>
                <a:cs typeface="Times New Roman" panose="02020603050405020304" pitchFamily="18" charset="0"/>
              </a:rPr>
              <a:t>by feature map.</a:t>
            </a:r>
          </a:p>
          <a:p>
            <a:pPr marL="171450" indent="-171450">
              <a:buFont typeface="Wingdings" panose="05000000000000000000" pitchFamily="2" charset="2"/>
              <a:buChar char="Ø"/>
            </a:pPr>
            <a:r>
              <a:rPr lang="en-US" altLang="zh-TW" sz="1000" dirty="0" err="1">
                <a:latin typeface="Times New Roman" panose="02020603050405020304" pitchFamily="18" charset="0"/>
                <a:cs typeface="Times New Roman" panose="02020603050405020304" pitchFamily="18" charset="0"/>
              </a:rPr>
              <a:t>Concat</a:t>
            </a:r>
            <a:r>
              <a:rPr lang="en-US" altLang="zh-TW" sz="1000" dirty="0">
                <a:latin typeface="Times New Roman" panose="02020603050405020304" pitchFamily="18" charset="0"/>
                <a:cs typeface="Times New Roman" panose="02020603050405020304" pitchFamily="18" charset="0"/>
              </a:rPr>
              <a:t> (dense): </a:t>
            </a:r>
            <a:r>
              <a:rPr lang="en-US" altLang="zh-TW" sz="1000" dirty="0">
                <a:solidFill>
                  <a:srgbClr val="00B0F0"/>
                </a:solidFill>
                <a:latin typeface="Times New Roman" panose="02020603050405020304" pitchFamily="18" charset="0"/>
                <a:cs typeface="Times New Roman" panose="02020603050405020304" pitchFamily="18" charset="0"/>
              </a:rPr>
              <a:t>Splice</a:t>
            </a:r>
            <a:r>
              <a:rPr lang="en-US" altLang="zh-TW" sz="1000" dirty="0">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different levels feature map </a:t>
            </a:r>
            <a:r>
              <a:rPr lang="en-US" altLang="zh-TW" sz="1000" dirty="0">
                <a:latin typeface="Times New Roman" panose="02020603050405020304" pitchFamily="18" charset="0"/>
                <a:cs typeface="Times New Roman" panose="02020603050405020304" pitchFamily="18" charset="0"/>
              </a:rPr>
              <a:t>which processed by bottleneck.</a:t>
            </a:r>
          </a:p>
        </p:txBody>
      </p:sp>
      <p:sp>
        <p:nvSpPr>
          <p:cNvPr id="49" name="文字方塊 48">
            <a:extLst>
              <a:ext uri="{FF2B5EF4-FFF2-40B4-BE49-F238E27FC236}">
                <a16:creationId xmlns:a16="http://schemas.microsoft.com/office/drawing/2014/main" id="{7855C11E-29DA-18A5-A0D2-4290C13C5BA8}"/>
              </a:ext>
            </a:extLst>
          </p:cNvPr>
          <p:cNvSpPr txBox="1"/>
          <p:nvPr/>
        </p:nvSpPr>
        <p:spPr>
          <a:xfrm>
            <a:off x="4806912" y="3112952"/>
            <a:ext cx="2495588" cy="400110"/>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r>
              <a:rPr lang="zh-TW" altLang="en-US" sz="1000" dirty="0">
                <a:solidFill>
                  <a:srgbClr val="00B0F0"/>
                </a:solidFill>
              </a:rPr>
              <a:t> 透過分割和</a:t>
            </a:r>
            <a:r>
              <a:rPr lang="en-US" altLang="zh-TW" sz="1000" dirty="0">
                <a:solidFill>
                  <a:srgbClr val="00B0F0"/>
                </a:solidFill>
              </a:rPr>
              <a:t>bottleneck</a:t>
            </a:r>
            <a:r>
              <a:rPr lang="zh-TW" altLang="en-US" sz="1000" dirty="0">
                <a:solidFill>
                  <a:srgbClr val="00B0F0"/>
                </a:solidFill>
              </a:rPr>
              <a:t>減少計算量，且融合了淺層及深層的特徵資訊</a:t>
            </a:r>
          </a:p>
        </p:txBody>
      </p:sp>
      <p:sp>
        <p:nvSpPr>
          <p:cNvPr id="56" name="文字方塊 55">
            <a:extLst>
              <a:ext uri="{FF2B5EF4-FFF2-40B4-BE49-F238E27FC236}">
                <a16:creationId xmlns:a16="http://schemas.microsoft.com/office/drawing/2014/main" id="{E7BE6B9D-8062-CE22-AB57-92C799DC3520}"/>
              </a:ext>
            </a:extLst>
          </p:cNvPr>
          <p:cNvSpPr txBox="1"/>
          <p:nvPr/>
        </p:nvSpPr>
        <p:spPr>
          <a:xfrm>
            <a:off x="3968554" y="2025372"/>
            <a:ext cx="2445172"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 It’s determined by the model size.  </a:t>
            </a:r>
            <a:endParaRPr lang="zh-TW" altLang="en-US" sz="1200" dirty="0">
              <a:latin typeface="Times New Roman" panose="02020603050405020304" pitchFamily="18" charset="0"/>
              <a:cs typeface="Times New Roman" panose="02020603050405020304" pitchFamily="18" charset="0"/>
            </a:endParaRPr>
          </a:p>
        </p:txBody>
      </p:sp>
      <p:sp>
        <p:nvSpPr>
          <p:cNvPr id="57" name="矩形: 圓角 56">
            <a:extLst>
              <a:ext uri="{FF2B5EF4-FFF2-40B4-BE49-F238E27FC236}">
                <a16:creationId xmlns:a16="http://schemas.microsoft.com/office/drawing/2014/main" id="{E100EF03-BB65-E1AA-4279-9F49722164C3}"/>
              </a:ext>
            </a:extLst>
          </p:cNvPr>
          <p:cNvSpPr/>
          <p:nvPr/>
        </p:nvSpPr>
        <p:spPr>
          <a:xfrm>
            <a:off x="1039115" y="386848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sp>
        <p:nvSpPr>
          <p:cNvPr id="63" name="文字方塊 62">
            <a:extLst>
              <a:ext uri="{FF2B5EF4-FFF2-40B4-BE49-F238E27FC236}">
                <a16:creationId xmlns:a16="http://schemas.microsoft.com/office/drawing/2014/main" id="{00A6419B-B356-D182-D46F-D929E73D2218}"/>
              </a:ext>
            </a:extLst>
          </p:cNvPr>
          <p:cNvSpPr txBox="1"/>
          <p:nvPr/>
        </p:nvSpPr>
        <p:spPr>
          <a:xfrm>
            <a:off x="214819" y="3584334"/>
            <a:ext cx="2162436"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 Bottleneck with Shortcut </a:t>
            </a:r>
            <a:r>
              <a:rPr lang="en-US" altLang="zh-TW" sz="1200" dirty="0">
                <a:solidFill>
                  <a:srgbClr val="FF0000"/>
                </a:solidFill>
                <a:latin typeface="Times New Roman" panose="02020603050405020304" pitchFamily="18" charset="0"/>
                <a:cs typeface="Times New Roman" panose="02020603050405020304" pitchFamily="18" charset="0"/>
              </a:rPr>
              <a:t>??</a:t>
            </a:r>
          </a:p>
        </p:txBody>
      </p:sp>
      <p:cxnSp>
        <p:nvCxnSpPr>
          <p:cNvPr id="64" name="直線單箭頭接點 63">
            <a:extLst>
              <a:ext uri="{FF2B5EF4-FFF2-40B4-BE49-F238E27FC236}">
                <a16:creationId xmlns:a16="http://schemas.microsoft.com/office/drawing/2014/main" id="{544604A4-6C79-F2EA-0A9A-FFEA4F115A32}"/>
              </a:ext>
            </a:extLst>
          </p:cNvPr>
          <p:cNvCxnSpPr>
            <a:cxnSpLocks/>
          </p:cNvCxnSpPr>
          <p:nvPr/>
        </p:nvCxnSpPr>
        <p:spPr>
          <a:xfrm>
            <a:off x="778571" y="403678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線單箭頭接點 64">
            <a:extLst>
              <a:ext uri="{FF2B5EF4-FFF2-40B4-BE49-F238E27FC236}">
                <a16:creationId xmlns:a16="http://schemas.microsoft.com/office/drawing/2014/main" id="{6A58CD6E-7320-E2BE-D9DD-58BFBC424051}"/>
              </a:ext>
            </a:extLst>
          </p:cNvPr>
          <p:cNvCxnSpPr>
            <a:cxnSpLocks/>
          </p:cNvCxnSpPr>
          <p:nvPr/>
        </p:nvCxnSpPr>
        <p:spPr>
          <a:xfrm>
            <a:off x="1767169" y="405109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矩形: 圓角 66">
            <a:extLst>
              <a:ext uri="{FF2B5EF4-FFF2-40B4-BE49-F238E27FC236}">
                <a16:creationId xmlns:a16="http://schemas.microsoft.com/office/drawing/2014/main" id="{C5AE5D33-6F78-554F-48E6-373C1FFCF8F0}"/>
              </a:ext>
            </a:extLst>
          </p:cNvPr>
          <p:cNvSpPr/>
          <p:nvPr/>
        </p:nvSpPr>
        <p:spPr>
          <a:xfrm>
            <a:off x="2029716" y="386848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cxnSp>
        <p:nvCxnSpPr>
          <p:cNvPr id="68" name="直線單箭頭接點 67">
            <a:extLst>
              <a:ext uri="{FF2B5EF4-FFF2-40B4-BE49-F238E27FC236}">
                <a16:creationId xmlns:a16="http://schemas.microsoft.com/office/drawing/2014/main" id="{1D74220A-79D0-1674-EEDB-FCC5507BEFA8}"/>
              </a:ext>
            </a:extLst>
          </p:cNvPr>
          <p:cNvCxnSpPr>
            <a:cxnSpLocks/>
          </p:cNvCxnSpPr>
          <p:nvPr/>
        </p:nvCxnSpPr>
        <p:spPr>
          <a:xfrm>
            <a:off x="2747459" y="405109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接點: 肘形 69">
            <a:extLst>
              <a:ext uri="{FF2B5EF4-FFF2-40B4-BE49-F238E27FC236}">
                <a16:creationId xmlns:a16="http://schemas.microsoft.com/office/drawing/2014/main" id="{9FBE378A-D22A-8C7B-0B99-4F4FAB3F353E}"/>
              </a:ext>
            </a:extLst>
          </p:cNvPr>
          <p:cNvCxnSpPr>
            <a:cxnSpLocks/>
            <a:endCxn id="71" idx="4"/>
          </p:cNvCxnSpPr>
          <p:nvPr/>
        </p:nvCxnSpPr>
        <p:spPr>
          <a:xfrm>
            <a:off x="908843" y="4051099"/>
            <a:ext cx="2164157" cy="60309"/>
          </a:xfrm>
          <a:prstGeom prst="bentConnector4">
            <a:avLst>
              <a:gd name="adj1" fmla="val 260"/>
              <a:gd name="adj2" fmla="val 479048"/>
            </a:avLst>
          </a:prstGeom>
          <a:ln>
            <a:tailEnd type="triangle"/>
          </a:ln>
        </p:spPr>
        <p:style>
          <a:lnRef idx="2">
            <a:schemeClr val="dk1"/>
          </a:lnRef>
          <a:fillRef idx="0">
            <a:schemeClr val="dk1"/>
          </a:fillRef>
          <a:effectRef idx="1">
            <a:schemeClr val="dk1"/>
          </a:effectRef>
          <a:fontRef idx="minor">
            <a:schemeClr val="tx1"/>
          </a:fontRef>
        </p:style>
      </p:cxnSp>
      <p:sp>
        <p:nvSpPr>
          <p:cNvPr id="71" name="橢圓 70">
            <a:extLst>
              <a:ext uri="{FF2B5EF4-FFF2-40B4-BE49-F238E27FC236}">
                <a16:creationId xmlns:a16="http://schemas.microsoft.com/office/drawing/2014/main" id="{91DAB8BB-A57B-8626-2D91-40D5FC9EECCC}"/>
              </a:ext>
            </a:extLst>
          </p:cNvPr>
          <p:cNvSpPr/>
          <p:nvPr/>
        </p:nvSpPr>
        <p:spPr>
          <a:xfrm>
            <a:off x="3008003" y="3992640"/>
            <a:ext cx="129993" cy="11876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cxnSp>
        <p:nvCxnSpPr>
          <p:cNvPr id="75" name="直線單箭頭接點 74">
            <a:extLst>
              <a:ext uri="{FF2B5EF4-FFF2-40B4-BE49-F238E27FC236}">
                <a16:creationId xmlns:a16="http://schemas.microsoft.com/office/drawing/2014/main" id="{2A7FB11D-A2A6-2B7C-C6D7-91C190C3458C}"/>
              </a:ext>
            </a:extLst>
          </p:cNvPr>
          <p:cNvCxnSpPr>
            <a:cxnSpLocks/>
          </p:cNvCxnSpPr>
          <p:nvPr/>
        </p:nvCxnSpPr>
        <p:spPr>
          <a:xfrm>
            <a:off x="3142690" y="404924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矩形: 圓角 81">
            <a:extLst>
              <a:ext uri="{FF2B5EF4-FFF2-40B4-BE49-F238E27FC236}">
                <a16:creationId xmlns:a16="http://schemas.microsoft.com/office/drawing/2014/main" id="{296E5F8E-EB60-2706-A26A-F6C73E15EEBE}"/>
              </a:ext>
            </a:extLst>
          </p:cNvPr>
          <p:cNvSpPr/>
          <p:nvPr/>
        </p:nvSpPr>
        <p:spPr>
          <a:xfrm>
            <a:off x="1091684" y="465797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sp>
        <p:nvSpPr>
          <p:cNvPr id="83" name="文字方塊 82">
            <a:extLst>
              <a:ext uri="{FF2B5EF4-FFF2-40B4-BE49-F238E27FC236}">
                <a16:creationId xmlns:a16="http://schemas.microsoft.com/office/drawing/2014/main" id="{168F911C-8502-77F5-7E28-156F5A944141}"/>
              </a:ext>
            </a:extLst>
          </p:cNvPr>
          <p:cNvSpPr txBox="1"/>
          <p:nvPr/>
        </p:nvSpPr>
        <p:spPr>
          <a:xfrm>
            <a:off x="214819" y="4351428"/>
            <a:ext cx="246351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2</a:t>
            </a:r>
            <a:r>
              <a:rPr lang="zh-CN" altLang="en-US" sz="1200" dirty="0">
                <a:latin typeface="Times New Roman" panose="02020603050405020304" pitchFamily="18" charset="0"/>
                <a:cs typeface="Times New Roman" panose="02020603050405020304" pitchFamily="18" charset="0"/>
              </a:rPr>
              <a:t>）</a:t>
            </a:r>
            <a:r>
              <a:rPr lang="en-US" altLang="zh-TW" sz="1200" dirty="0">
                <a:latin typeface="Times New Roman" panose="02020603050405020304" pitchFamily="18" charset="0"/>
                <a:cs typeface="Times New Roman" panose="02020603050405020304" pitchFamily="18" charset="0"/>
              </a:rPr>
              <a:t>Bottleneck without shortcut</a:t>
            </a:r>
          </a:p>
        </p:txBody>
      </p:sp>
      <p:cxnSp>
        <p:nvCxnSpPr>
          <p:cNvPr id="84" name="直線單箭頭接點 83">
            <a:extLst>
              <a:ext uri="{FF2B5EF4-FFF2-40B4-BE49-F238E27FC236}">
                <a16:creationId xmlns:a16="http://schemas.microsoft.com/office/drawing/2014/main" id="{025BA695-6FAA-3A36-05DF-F85E5A726983}"/>
              </a:ext>
            </a:extLst>
          </p:cNvPr>
          <p:cNvCxnSpPr>
            <a:cxnSpLocks/>
          </p:cNvCxnSpPr>
          <p:nvPr/>
        </p:nvCxnSpPr>
        <p:spPr>
          <a:xfrm>
            <a:off x="831140" y="482627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直線單箭頭接點 84">
            <a:extLst>
              <a:ext uri="{FF2B5EF4-FFF2-40B4-BE49-F238E27FC236}">
                <a16:creationId xmlns:a16="http://schemas.microsoft.com/office/drawing/2014/main" id="{D337B1FD-70A5-0DF7-EF82-7EAF6E09C26C}"/>
              </a:ext>
            </a:extLst>
          </p:cNvPr>
          <p:cNvCxnSpPr>
            <a:cxnSpLocks/>
          </p:cNvCxnSpPr>
          <p:nvPr/>
        </p:nvCxnSpPr>
        <p:spPr>
          <a:xfrm>
            <a:off x="1819738" y="484058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矩形: 圓角 86">
            <a:extLst>
              <a:ext uri="{FF2B5EF4-FFF2-40B4-BE49-F238E27FC236}">
                <a16:creationId xmlns:a16="http://schemas.microsoft.com/office/drawing/2014/main" id="{02DFD031-F9B7-515D-F2ED-B58EB488DC19}"/>
              </a:ext>
            </a:extLst>
          </p:cNvPr>
          <p:cNvSpPr/>
          <p:nvPr/>
        </p:nvSpPr>
        <p:spPr>
          <a:xfrm>
            <a:off x="2082285" y="465797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cxnSp>
        <p:nvCxnSpPr>
          <p:cNvPr id="88" name="直線單箭頭接點 87">
            <a:extLst>
              <a:ext uri="{FF2B5EF4-FFF2-40B4-BE49-F238E27FC236}">
                <a16:creationId xmlns:a16="http://schemas.microsoft.com/office/drawing/2014/main" id="{7B906B1D-CCD7-2B74-043D-33E3668F15F1}"/>
              </a:ext>
            </a:extLst>
          </p:cNvPr>
          <p:cNvCxnSpPr>
            <a:cxnSpLocks/>
          </p:cNvCxnSpPr>
          <p:nvPr/>
        </p:nvCxnSpPr>
        <p:spPr>
          <a:xfrm>
            <a:off x="2800028" y="484058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文字方塊 101">
            <a:extLst>
              <a:ext uri="{FF2B5EF4-FFF2-40B4-BE49-F238E27FC236}">
                <a16:creationId xmlns:a16="http://schemas.microsoft.com/office/drawing/2014/main" id="{B6B8B8CB-FC78-94B5-2B6B-09662E16A008}"/>
              </a:ext>
            </a:extLst>
          </p:cNvPr>
          <p:cNvSpPr txBox="1"/>
          <p:nvPr/>
        </p:nvSpPr>
        <p:spPr>
          <a:xfrm>
            <a:off x="453209" y="5084094"/>
            <a:ext cx="5369573" cy="400110"/>
          </a:xfrm>
          <a:prstGeom prst="rect">
            <a:avLst/>
          </a:prstGeom>
          <a:noFill/>
        </p:spPr>
        <p:txBody>
          <a:bodyPr wrap="square">
            <a:spAutoFit/>
          </a:bodyPr>
          <a:lstStyle/>
          <a:p>
            <a:r>
              <a:rPr lang="en-US" altLang="zh-TW" sz="1000" dirty="0">
                <a:latin typeface="Times New Roman" panose="02020603050405020304" pitchFamily="18" charset="0"/>
                <a:cs typeface="Times New Roman" panose="02020603050405020304" pitchFamily="18" charset="0"/>
              </a:rPr>
              <a:t>- It can extract the key feature.</a:t>
            </a:r>
          </a:p>
          <a:p>
            <a:r>
              <a:rPr lang="en-US" altLang="zh-TW"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It can reduce the amount of computation.</a:t>
            </a:r>
          </a:p>
        </p:txBody>
      </p:sp>
      <p:cxnSp>
        <p:nvCxnSpPr>
          <p:cNvPr id="107" name="直線單箭頭接點 106">
            <a:extLst>
              <a:ext uri="{FF2B5EF4-FFF2-40B4-BE49-F238E27FC236}">
                <a16:creationId xmlns:a16="http://schemas.microsoft.com/office/drawing/2014/main" id="{95253C01-5767-3755-A181-9FFC7182B4CF}"/>
              </a:ext>
            </a:extLst>
          </p:cNvPr>
          <p:cNvCxnSpPr>
            <a:cxnSpLocks/>
          </p:cNvCxnSpPr>
          <p:nvPr/>
        </p:nvCxnSpPr>
        <p:spPr>
          <a:xfrm>
            <a:off x="1215571"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直線單箭頭接點 108">
            <a:extLst>
              <a:ext uri="{FF2B5EF4-FFF2-40B4-BE49-F238E27FC236}">
                <a16:creationId xmlns:a16="http://schemas.microsoft.com/office/drawing/2014/main" id="{242F9B1B-811C-9534-1A3D-17630D067553}"/>
              </a:ext>
            </a:extLst>
          </p:cNvPr>
          <p:cNvCxnSpPr>
            <a:cxnSpLocks/>
          </p:cNvCxnSpPr>
          <p:nvPr/>
        </p:nvCxnSpPr>
        <p:spPr>
          <a:xfrm>
            <a:off x="2192953"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文字方塊 5">
            <a:extLst>
              <a:ext uri="{FF2B5EF4-FFF2-40B4-BE49-F238E27FC236}">
                <a16:creationId xmlns:a16="http://schemas.microsoft.com/office/drawing/2014/main" id="{2B51785F-67FA-AC4F-FCDB-4F5DEC9B5F08}"/>
              </a:ext>
            </a:extLst>
          </p:cNvPr>
          <p:cNvSpPr txBox="1"/>
          <p:nvPr/>
        </p:nvSpPr>
        <p:spPr>
          <a:xfrm>
            <a:off x="23927" y="600435"/>
            <a:ext cx="553720" cy="215444"/>
          </a:xfrm>
          <a:prstGeom prst="rect">
            <a:avLst/>
          </a:prstGeom>
          <a:noFill/>
        </p:spPr>
        <p:txBody>
          <a:bodyPr wrap="square" rtlCol="0">
            <a:spAutoFit/>
          </a:bodyPr>
          <a:lstStyle/>
          <a:p>
            <a:r>
              <a:rPr lang="en-US" altLang="zh-TW" sz="800" dirty="0"/>
              <a:t>h*w*c</a:t>
            </a:r>
            <a:endParaRPr lang="zh-TW" altLang="en-US" sz="800"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83A119D-4ECE-5066-BCDF-BD68E2E9DCC8}"/>
                  </a:ext>
                </a:extLst>
              </p:cNvPr>
              <p:cNvSpPr txBox="1"/>
              <p:nvPr/>
            </p:nvSpPr>
            <p:spPr>
              <a:xfrm>
                <a:off x="1071815" y="561796"/>
                <a:ext cx="553720" cy="256417"/>
              </a:xfrm>
              <a:prstGeom prst="rect">
                <a:avLst/>
              </a:prstGeom>
              <a:noFill/>
            </p:spPr>
            <p:txBody>
              <a:bodyPr wrap="square" rtlCol="0">
                <a:spAutoFit/>
              </a:bodyPr>
              <a:lstStyle/>
              <a:p>
                <a:r>
                  <a:rPr lang="en-US" altLang="zh-TW" sz="800" dirty="0"/>
                  <a:t>h*w*</a:t>
                </a:r>
                <a14:m>
                  <m:oMath xmlns:m="http://schemas.openxmlformats.org/officeDocument/2006/math">
                    <m:f>
                      <m:fPr>
                        <m:ctrlPr>
                          <a:rPr lang="en-US" altLang="zh-TW" sz="800" i="1" smtClean="0">
                            <a:latin typeface="Cambria Math" panose="02040503050406030204" pitchFamily="18" charset="0"/>
                          </a:rPr>
                        </m:ctrlPr>
                      </m:fPr>
                      <m:num>
                        <m:r>
                          <a:rPr lang="en-US" altLang="zh-TW" sz="800" b="0" i="1" smtClean="0">
                            <a:latin typeface="Cambria Math" panose="02040503050406030204" pitchFamily="18" charset="0"/>
                          </a:rPr>
                          <m:t>𝑐</m:t>
                        </m:r>
                      </m:num>
                      <m:den>
                        <m:r>
                          <a:rPr lang="en-US" altLang="zh-TW" sz="800" b="0" i="1" smtClean="0">
                            <a:latin typeface="Cambria Math" panose="02040503050406030204" pitchFamily="18" charset="0"/>
                          </a:rPr>
                          <m:t>2</m:t>
                        </m:r>
                      </m:den>
                    </m:f>
                  </m:oMath>
                </a14:m>
                <a:endParaRPr lang="zh-TW" altLang="en-US" sz="800" dirty="0"/>
              </a:p>
            </p:txBody>
          </p:sp>
        </mc:Choice>
        <mc:Fallback xmlns="">
          <p:sp>
            <p:nvSpPr>
              <p:cNvPr id="8" name="文字方塊 7">
                <a:extLst>
                  <a:ext uri="{FF2B5EF4-FFF2-40B4-BE49-F238E27FC236}">
                    <a16:creationId xmlns:a16="http://schemas.microsoft.com/office/drawing/2014/main" id="{083A119D-4ECE-5066-BCDF-BD68E2E9DCC8}"/>
                  </a:ext>
                </a:extLst>
              </p:cNvPr>
              <p:cNvSpPr txBox="1">
                <a:spLocks noRot="1" noChangeAspect="1" noMove="1" noResize="1" noEditPoints="1" noAdjustHandles="1" noChangeArrowheads="1" noChangeShapeType="1" noTextEdit="1"/>
              </p:cNvSpPr>
              <p:nvPr/>
            </p:nvSpPr>
            <p:spPr>
              <a:xfrm>
                <a:off x="1071815" y="561796"/>
                <a:ext cx="553720" cy="25641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9B32621-656B-C8DB-C833-8ECD8A6CB08A}"/>
                  </a:ext>
                </a:extLst>
              </p:cNvPr>
              <p:cNvSpPr txBox="1"/>
              <p:nvPr/>
            </p:nvSpPr>
            <p:spPr>
              <a:xfrm>
                <a:off x="2029716" y="545086"/>
                <a:ext cx="553720" cy="256417"/>
              </a:xfrm>
              <a:prstGeom prst="rect">
                <a:avLst/>
              </a:prstGeom>
              <a:noFill/>
            </p:spPr>
            <p:txBody>
              <a:bodyPr wrap="square" rtlCol="0">
                <a:spAutoFit/>
              </a:bodyPr>
              <a:lstStyle/>
              <a:p>
                <a:r>
                  <a:rPr lang="en-US" altLang="zh-TW" sz="800" dirty="0"/>
                  <a:t>h*w*</a:t>
                </a:r>
                <a14:m>
                  <m:oMath xmlns:m="http://schemas.openxmlformats.org/officeDocument/2006/math">
                    <m:f>
                      <m:fPr>
                        <m:ctrlPr>
                          <a:rPr lang="en-US" altLang="zh-TW" sz="800" i="1" smtClean="0">
                            <a:latin typeface="Cambria Math" panose="02040503050406030204" pitchFamily="18" charset="0"/>
                          </a:rPr>
                        </m:ctrlPr>
                      </m:fPr>
                      <m:num>
                        <m:r>
                          <a:rPr lang="en-US" altLang="zh-TW" sz="800" b="0" i="1" smtClean="0">
                            <a:latin typeface="Cambria Math" panose="02040503050406030204" pitchFamily="18" charset="0"/>
                          </a:rPr>
                          <m:t>𝑐</m:t>
                        </m:r>
                      </m:num>
                      <m:den>
                        <m:r>
                          <a:rPr lang="en-US" altLang="zh-TW" sz="800" b="0" i="1" smtClean="0">
                            <a:latin typeface="Cambria Math" panose="02040503050406030204" pitchFamily="18" charset="0"/>
                          </a:rPr>
                          <m:t>2</m:t>
                        </m:r>
                      </m:den>
                    </m:f>
                  </m:oMath>
                </a14:m>
                <a:endParaRPr lang="zh-TW" altLang="en-US" sz="800" dirty="0"/>
              </a:p>
            </p:txBody>
          </p:sp>
        </mc:Choice>
        <mc:Fallback xmlns="">
          <p:sp>
            <p:nvSpPr>
              <p:cNvPr id="10" name="文字方塊 9">
                <a:extLst>
                  <a:ext uri="{FF2B5EF4-FFF2-40B4-BE49-F238E27FC236}">
                    <a16:creationId xmlns:a16="http://schemas.microsoft.com/office/drawing/2014/main" id="{C9B32621-656B-C8DB-C833-8ECD8A6CB08A}"/>
                  </a:ext>
                </a:extLst>
              </p:cNvPr>
              <p:cNvSpPr txBox="1">
                <a:spLocks noRot="1" noChangeAspect="1" noMove="1" noResize="1" noEditPoints="1" noAdjustHandles="1" noChangeArrowheads="1" noChangeShapeType="1" noTextEdit="1"/>
              </p:cNvSpPr>
              <p:nvPr/>
            </p:nvSpPr>
            <p:spPr>
              <a:xfrm>
                <a:off x="2029716" y="545086"/>
                <a:ext cx="553720" cy="25641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D294B67-104E-668D-04AA-8A30CC708884}"/>
                  </a:ext>
                </a:extLst>
              </p:cNvPr>
              <p:cNvSpPr txBox="1"/>
              <p:nvPr/>
            </p:nvSpPr>
            <p:spPr>
              <a:xfrm>
                <a:off x="3077604" y="555655"/>
                <a:ext cx="553720" cy="256417"/>
              </a:xfrm>
              <a:prstGeom prst="rect">
                <a:avLst/>
              </a:prstGeom>
              <a:noFill/>
            </p:spPr>
            <p:txBody>
              <a:bodyPr wrap="square" rtlCol="0">
                <a:spAutoFit/>
              </a:bodyPr>
              <a:lstStyle/>
              <a:p>
                <a:r>
                  <a:rPr lang="en-US" altLang="zh-TW" sz="800" dirty="0"/>
                  <a:t>h*w*</a:t>
                </a:r>
                <a14:m>
                  <m:oMath xmlns:m="http://schemas.openxmlformats.org/officeDocument/2006/math">
                    <m:f>
                      <m:fPr>
                        <m:ctrlPr>
                          <a:rPr lang="en-US" altLang="zh-TW" sz="800" i="1" smtClean="0">
                            <a:latin typeface="Cambria Math" panose="02040503050406030204" pitchFamily="18" charset="0"/>
                          </a:rPr>
                        </m:ctrlPr>
                      </m:fPr>
                      <m:num>
                        <m:r>
                          <a:rPr lang="en-US" altLang="zh-TW" sz="800" b="0" i="1" smtClean="0">
                            <a:latin typeface="Cambria Math" panose="02040503050406030204" pitchFamily="18" charset="0"/>
                          </a:rPr>
                          <m:t>𝑐</m:t>
                        </m:r>
                      </m:num>
                      <m:den>
                        <m:r>
                          <a:rPr lang="en-US" altLang="zh-TW" sz="800" b="0" i="1" smtClean="0">
                            <a:latin typeface="Cambria Math" panose="02040503050406030204" pitchFamily="18" charset="0"/>
                          </a:rPr>
                          <m:t>2</m:t>
                        </m:r>
                      </m:den>
                    </m:f>
                  </m:oMath>
                </a14:m>
                <a:endParaRPr lang="zh-TW" altLang="en-US" sz="800" dirty="0"/>
              </a:p>
            </p:txBody>
          </p:sp>
        </mc:Choice>
        <mc:Fallback xmlns="">
          <p:sp>
            <p:nvSpPr>
              <p:cNvPr id="12" name="文字方塊 11">
                <a:extLst>
                  <a:ext uri="{FF2B5EF4-FFF2-40B4-BE49-F238E27FC236}">
                    <a16:creationId xmlns:a16="http://schemas.microsoft.com/office/drawing/2014/main" id="{DD294B67-104E-668D-04AA-8A30CC708884}"/>
                  </a:ext>
                </a:extLst>
              </p:cNvPr>
              <p:cNvSpPr txBox="1">
                <a:spLocks noRot="1" noChangeAspect="1" noMove="1" noResize="1" noEditPoints="1" noAdjustHandles="1" noChangeArrowheads="1" noChangeShapeType="1" noTextEdit="1"/>
              </p:cNvSpPr>
              <p:nvPr/>
            </p:nvSpPr>
            <p:spPr>
              <a:xfrm>
                <a:off x="3077604" y="555655"/>
                <a:ext cx="553720" cy="25641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0658358A-6D76-95E5-EF82-F3346515EC2C}"/>
                  </a:ext>
                </a:extLst>
              </p:cNvPr>
              <p:cNvSpPr txBox="1"/>
              <p:nvPr/>
            </p:nvSpPr>
            <p:spPr>
              <a:xfrm>
                <a:off x="-42342" y="2353389"/>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23" name="文字方塊 22">
                <a:extLst>
                  <a:ext uri="{FF2B5EF4-FFF2-40B4-BE49-F238E27FC236}">
                    <a16:creationId xmlns:a16="http://schemas.microsoft.com/office/drawing/2014/main" id="{0658358A-6D76-95E5-EF82-F3346515EC2C}"/>
                  </a:ext>
                </a:extLst>
              </p:cNvPr>
              <p:cNvSpPr txBox="1">
                <a:spLocks noRot="1" noChangeAspect="1" noMove="1" noResize="1" noEditPoints="1" noAdjustHandles="1" noChangeArrowheads="1" noChangeShapeType="1" noTextEdit="1"/>
              </p:cNvSpPr>
              <p:nvPr/>
            </p:nvSpPr>
            <p:spPr>
              <a:xfrm>
                <a:off x="-42342" y="2353389"/>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56A8324E-C3F9-AF0F-C482-A6129C9F6458}"/>
                  </a:ext>
                </a:extLst>
              </p:cNvPr>
              <p:cNvSpPr txBox="1"/>
              <p:nvPr/>
            </p:nvSpPr>
            <p:spPr>
              <a:xfrm>
                <a:off x="1046185" y="2345859"/>
                <a:ext cx="638185"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5" name="文字方塊 24">
                <a:extLst>
                  <a:ext uri="{FF2B5EF4-FFF2-40B4-BE49-F238E27FC236}">
                    <a16:creationId xmlns:a16="http://schemas.microsoft.com/office/drawing/2014/main" id="{56A8324E-C3F9-AF0F-C482-A6129C9F6458}"/>
                  </a:ext>
                </a:extLst>
              </p:cNvPr>
              <p:cNvSpPr txBox="1">
                <a:spLocks noRot="1" noChangeAspect="1" noMove="1" noResize="1" noEditPoints="1" noAdjustHandles="1" noChangeArrowheads="1" noChangeShapeType="1" noTextEdit="1"/>
              </p:cNvSpPr>
              <p:nvPr/>
            </p:nvSpPr>
            <p:spPr>
              <a:xfrm>
                <a:off x="1046185" y="2345859"/>
                <a:ext cx="638185"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89904FD3-EAAF-F035-1E02-73607FAA134D}"/>
                  </a:ext>
                </a:extLst>
              </p:cNvPr>
              <p:cNvSpPr txBox="1"/>
              <p:nvPr/>
            </p:nvSpPr>
            <p:spPr>
              <a:xfrm>
                <a:off x="5093618" y="2364890"/>
                <a:ext cx="1069843"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∗0.5</m:t>
                      </m:r>
                      <m:d>
                        <m:dPr>
                          <m:ctrlPr>
                            <a:rPr lang="en-US" altLang="zh-TW" sz="800" b="0" i="1" smtClean="0">
                              <a:solidFill>
                                <a:srgbClr val="FF0000"/>
                              </a:solidFill>
                              <a:latin typeface="Cambria Math" panose="02040503050406030204" pitchFamily="18" charset="0"/>
                            </a:rPr>
                          </m:ctrlPr>
                        </m:dPr>
                        <m:e>
                          <m:r>
                            <a:rPr lang="en-US" altLang="zh-TW" sz="800" b="0" i="1" smtClean="0">
                              <a:solidFill>
                                <a:srgbClr val="FF0000"/>
                              </a:solidFill>
                              <a:latin typeface="Cambria Math" panose="02040503050406030204" pitchFamily="18" charset="0"/>
                            </a:rPr>
                            <m:t>𝑛</m:t>
                          </m:r>
                          <m:r>
                            <a:rPr lang="en-US" altLang="zh-TW" sz="800" b="0" i="1" smtClean="0">
                              <a:solidFill>
                                <a:srgbClr val="FF0000"/>
                              </a:solidFill>
                              <a:latin typeface="Cambria Math" panose="02040503050406030204" pitchFamily="18" charset="0"/>
                            </a:rPr>
                            <m:t>+2</m:t>
                          </m:r>
                        </m:e>
                      </m:d>
                      <m:sSub>
                        <m:sSubPr>
                          <m:ctrlPr>
                            <a:rPr lang="en-US" altLang="zh-TW" sz="800" b="0" i="1" smtClean="0">
                              <a:solidFill>
                                <a:srgbClr val="FF0000"/>
                              </a:solidFill>
                              <a:latin typeface="Cambria Math" panose="02040503050406030204" pitchFamily="18" charset="0"/>
                            </a:rPr>
                          </m:ctrlPr>
                        </m:sSubPr>
                        <m:e>
                          <m:r>
                            <a:rPr lang="en-US" altLang="zh-TW" sz="800" b="0" i="1" smtClean="0">
                              <a:solidFill>
                                <a:srgbClr val="FF0000"/>
                              </a:solidFill>
                              <a:latin typeface="Cambria Math" panose="02040503050406030204" pitchFamily="18" charset="0"/>
                            </a:rPr>
                            <m:t>𝑐</m:t>
                          </m:r>
                        </m:e>
                        <m:sub>
                          <m:r>
                            <a:rPr lang="en-US" altLang="zh-TW" sz="800" b="0" i="1"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37" name="文字方塊 36">
                <a:extLst>
                  <a:ext uri="{FF2B5EF4-FFF2-40B4-BE49-F238E27FC236}">
                    <a16:creationId xmlns:a16="http://schemas.microsoft.com/office/drawing/2014/main" id="{89904FD3-EAAF-F035-1E02-73607FAA134D}"/>
                  </a:ext>
                </a:extLst>
              </p:cNvPr>
              <p:cNvSpPr txBox="1">
                <a:spLocks noRot="1" noChangeAspect="1" noMove="1" noResize="1" noEditPoints="1" noAdjustHandles="1" noChangeArrowheads="1" noChangeShapeType="1" noTextEdit="1"/>
              </p:cNvSpPr>
              <p:nvPr/>
            </p:nvSpPr>
            <p:spPr>
              <a:xfrm>
                <a:off x="5093618" y="2364890"/>
                <a:ext cx="1069843"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2AACB281-F690-EB12-0D9F-6EB06922CB26}"/>
                  </a:ext>
                </a:extLst>
              </p:cNvPr>
              <p:cNvSpPr txBox="1"/>
              <p:nvPr/>
            </p:nvSpPr>
            <p:spPr>
              <a:xfrm>
                <a:off x="1929775" y="2345859"/>
                <a:ext cx="8638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40" name="文字方塊 39">
                <a:extLst>
                  <a:ext uri="{FF2B5EF4-FFF2-40B4-BE49-F238E27FC236}">
                    <a16:creationId xmlns:a16="http://schemas.microsoft.com/office/drawing/2014/main" id="{2AACB281-F690-EB12-0D9F-6EB06922CB26}"/>
                  </a:ext>
                </a:extLst>
              </p:cNvPr>
              <p:cNvSpPr txBox="1">
                <a:spLocks noRot="1" noChangeAspect="1" noMove="1" noResize="1" noEditPoints="1" noAdjustHandles="1" noChangeArrowheads="1" noChangeShapeType="1" noTextEdit="1"/>
              </p:cNvSpPr>
              <p:nvPr/>
            </p:nvSpPr>
            <p:spPr>
              <a:xfrm>
                <a:off x="1929775" y="2345859"/>
                <a:ext cx="863887"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4E8A1E1E-BCA4-EBBD-48BB-D7AC3F9825D9}"/>
                  </a:ext>
                </a:extLst>
              </p:cNvPr>
              <p:cNvSpPr txBox="1"/>
              <p:nvPr/>
            </p:nvSpPr>
            <p:spPr>
              <a:xfrm>
                <a:off x="1400220" y="2777795"/>
                <a:ext cx="8638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41" name="文字方塊 40">
                <a:extLst>
                  <a:ext uri="{FF2B5EF4-FFF2-40B4-BE49-F238E27FC236}">
                    <a16:creationId xmlns:a16="http://schemas.microsoft.com/office/drawing/2014/main" id="{4E8A1E1E-BCA4-EBBD-48BB-D7AC3F9825D9}"/>
                  </a:ext>
                </a:extLst>
              </p:cNvPr>
              <p:cNvSpPr txBox="1">
                <a:spLocks noRot="1" noChangeAspect="1" noMove="1" noResize="1" noEditPoints="1" noAdjustHandles="1" noChangeArrowheads="1" noChangeShapeType="1" noTextEdit="1"/>
              </p:cNvSpPr>
              <p:nvPr/>
            </p:nvSpPr>
            <p:spPr>
              <a:xfrm>
                <a:off x="1400220" y="2777795"/>
                <a:ext cx="863887"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61029DF5-1091-D11F-9370-F9A8A02B1838}"/>
                  </a:ext>
                </a:extLst>
              </p:cNvPr>
              <p:cNvSpPr txBox="1"/>
              <p:nvPr/>
            </p:nvSpPr>
            <p:spPr>
              <a:xfrm>
                <a:off x="2857669" y="2643950"/>
                <a:ext cx="76425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42" name="文字方塊 41">
                <a:extLst>
                  <a:ext uri="{FF2B5EF4-FFF2-40B4-BE49-F238E27FC236}">
                    <a16:creationId xmlns:a16="http://schemas.microsoft.com/office/drawing/2014/main" id="{61029DF5-1091-D11F-9370-F9A8A02B1838}"/>
                  </a:ext>
                </a:extLst>
              </p:cNvPr>
              <p:cNvSpPr txBox="1">
                <a:spLocks noRot="1" noChangeAspect="1" noMove="1" noResize="1" noEditPoints="1" noAdjustHandles="1" noChangeArrowheads="1" noChangeShapeType="1" noTextEdit="1"/>
              </p:cNvSpPr>
              <p:nvPr/>
            </p:nvSpPr>
            <p:spPr>
              <a:xfrm>
                <a:off x="2857669" y="2643950"/>
                <a:ext cx="764257"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97C1F2E9-5033-C268-C004-5B5A81775136}"/>
                  </a:ext>
                </a:extLst>
              </p:cNvPr>
              <p:cNvSpPr txBox="1"/>
              <p:nvPr/>
            </p:nvSpPr>
            <p:spPr>
              <a:xfrm>
                <a:off x="4312621" y="2355063"/>
                <a:ext cx="8638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44" name="文字方塊 43">
                <a:extLst>
                  <a:ext uri="{FF2B5EF4-FFF2-40B4-BE49-F238E27FC236}">
                    <a16:creationId xmlns:a16="http://schemas.microsoft.com/office/drawing/2014/main" id="{97C1F2E9-5033-C268-C004-5B5A81775136}"/>
                  </a:ext>
                </a:extLst>
              </p:cNvPr>
              <p:cNvSpPr txBox="1">
                <a:spLocks noRot="1" noChangeAspect="1" noMove="1" noResize="1" noEditPoints="1" noAdjustHandles="1" noChangeArrowheads="1" noChangeShapeType="1" noTextEdit="1"/>
              </p:cNvSpPr>
              <p:nvPr/>
            </p:nvSpPr>
            <p:spPr>
              <a:xfrm>
                <a:off x="4312621" y="2355063"/>
                <a:ext cx="863887"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46950971-9E3C-B829-6A43-C202EE7854ED}"/>
                  </a:ext>
                </a:extLst>
              </p:cNvPr>
              <p:cNvSpPr txBox="1"/>
              <p:nvPr/>
            </p:nvSpPr>
            <p:spPr>
              <a:xfrm>
                <a:off x="6397890" y="2363021"/>
                <a:ext cx="1069843"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m:t>
                      </m:r>
                      <m:sSub>
                        <m:sSubPr>
                          <m:ctrlPr>
                            <a:rPr lang="en-US" altLang="zh-TW" sz="800" b="0" i="1" smtClean="0">
                              <a:latin typeface="Cambria Math" panose="02040503050406030204" pitchFamily="18" charset="0"/>
                            </a:rPr>
                          </m:ctrlPr>
                        </m:sSubPr>
                        <m:e>
                          <m:r>
                            <a:rPr lang="en-US" altLang="zh-TW" sz="800" b="0" i="1" smtClean="0">
                              <a:latin typeface="Cambria Math" panose="02040503050406030204" pitchFamily="18" charset="0"/>
                            </a:rPr>
                            <m:t>𝑐</m:t>
                          </m:r>
                        </m:e>
                        <m:sub>
                          <m:r>
                            <a:rPr lang="en-US" altLang="zh-TW" sz="800" b="0" i="1" smtClean="0">
                              <a:latin typeface="Cambria Math" panose="02040503050406030204" pitchFamily="18" charset="0"/>
                            </a:rPr>
                            <m:t>𝑜</m:t>
                          </m:r>
                        </m:sub>
                      </m:sSub>
                    </m:oMath>
                  </m:oMathPara>
                </a14:m>
                <a:endParaRPr lang="zh-TW" altLang="en-US" sz="800" dirty="0"/>
              </a:p>
            </p:txBody>
          </p:sp>
        </mc:Choice>
        <mc:Fallback xmlns="">
          <p:sp>
            <p:nvSpPr>
              <p:cNvPr id="45" name="文字方塊 44">
                <a:extLst>
                  <a:ext uri="{FF2B5EF4-FFF2-40B4-BE49-F238E27FC236}">
                    <a16:creationId xmlns:a16="http://schemas.microsoft.com/office/drawing/2014/main" id="{46950971-9E3C-B829-6A43-C202EE7854ED}"/>
                  </a:ext>
                </a:extLst>
              </p:cNvPr>
              <p:cNvSpPr txBox="1">
                <a:spLocks noRot="1" noChangeAspect="1" noMove="1" noResize="1" noEditPoints="1" noAdjustHandles="1" noChangeArrowheads="1" noChangeShapeType="1" noTextEdit="1"/>
              </p:cNvSpPr>
              <p:nvPr/>
            </p:nvSpPr>
            <p:spPr>
              <a:xfrm>
                <a:off x="6397890" y="2363021"/>
                <a:ext cx="1069843" cy="215444"/>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AD0D11D1-CC00-93B5-0484-76EC3D2F345B}"/>
                  </a:ext>
                </a:extLst>
              </p:cNvPr>
              <p:cNvSpPr txBox="1"/>
              <p:nvPr/>
            </p:nvSpPr>
            <p:spPr>
              <a:xfrm>
                <a:off x="501088" y="383658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47" name="文字方塊 46">
                <a:extLst>
                  <a:ext uri="{FF2B5EF4-FFF2-40B4-BE49-F238E27FC236}">
                    <a16:creationId xmlns:a16="http://schemas.microsoft.com/office/drawing/2014/main" id="{AD0D11D1-CC00-93B5-0484-76EC3D2F345B}"/>
                  </a:ext>
                </a:extLst>
              </p:cNvPr>
              <p:cNvSpPr txBox="1">
                <a:spLocks noRot="1" noChangeAspect="1" noMove="1" noResize="1" noEditPoints="1" noAdjustHandles="1" noChangeArrowheads="1" noChangeShapeType="1" noTextEdit="1"/>
              </p:cNvSpPr>
              <p:nvPr/>
            </p:nvSpPr>
            <p:spPr>
              <a:xfrm>
                <a:off x="501088" y="3836580"/>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5FABEE84-5327-00B0-C4A9-3F2BC41F15E9}"/>
                  </a:ext>
                </a:extLst>
              </p:cNvPr>
              <p:cNvSpPr txBox="1"/>
              <p:nvPr/>
            </p:nvSpPr>
            <p:spPr>
              <a:xfrm>
                <a:off x="1554554" y="386264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0" name="文字方塊 49">
                <a:extLst>
                  <a:ext uri="{FF2B5EF4-FFF2-40B4-BE49-F238E27FC236}">
                    <a16:creationId xmlns:a16="http://schemas.microsoft.com/office/drawing/2014/main" id="{5FABEE84-5327-00B0-C4A9-3F2BC41F15E9}"/>
                  </a:ext>
                </a:extLst>
              </p:cNvPr>
              <p:cNvSpPr txBox="1">
                <a:spLocks noRot="1" noChangeAspect="1" noMove="1" noResize="1" noEditPoints="1" noAdjustHandles="1" noChangeArrowheads="1" noChangeShapeType="1" noTextEdit="1"/>
              </p:cNvSpPr>
              <p:nvPr/>
            </p:nvSpPr>
            <p:spPr>
              <a:xfrm>
                <a:off x="1554554" y="3862644"/>
                <a:ext cx="705066"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1242F0B5-D5C6-3640-18CC-2F06CF9F2599}"/>
                  </a:ext>
                </a:extLst>
              </p:cNvPr>
              <p:cNvSpPr txBox="1"/>
              <p:nvPr/>
            </p:nvSpPr>
            <p:spPr>
              <a:xfrm>
                <a:off x="2505453" y="385565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1" name="文字方塊 50">
                <a:extLst>
                  <a:ext uri="{FF2B5EF4-FFF2-40B4-BE49-F238E27FC236}">
                    <a16:creationId xmlns:a16="http://schemas.microsoft.com/office/drawing/2014/main" id="{1242F0B5-D5C6-3640-18CC-2F06CF9F2599}"/>
                  </a:ext>
                </a:extLst>
              </p:cNvPr>
              <p:cNvSpPr txBox="1">
                <a:spLocks noRot="1" noChangeAspect="1" noMove="1" noResize="1" noEditPoints="1" noAdjustHandles="1" noChangeArrowheads="1" noChangeShapeType="1" noTextEdit="1"/>
              </p:cNvSpPr>
              <p:nvPr/>
            </p:nvSpPr>
            <p:spPr>
              <a:xfrm>
                <a:off x="2505453" y="3855653"/>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288E3D43-44D6-D9EB-C2A4-E56059C1E6D9}"/>
                  </a:ext>
                </a:extLst>
              </p:cNvPr>
              <p:cNvSpPr txBox="1"/>
              <p:nvPr/>
            </p:nvSpPr>
            <p:spPr>
              <a:xfrm>
                <a:off x="1581096" y="4164508"/>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2" name="文字方塊 51">
                <a:extLst>
                  <a:ext uri="{FF2B5EF4-FFF2-40B4-BE49-F238E27FC236}">
                    <a16:creationId xmlns:a16="http://schemas.microsoft.com/office/drawing/2014/main" id="{288E3D43-44D6-D9EB-C2A4-E56059C1E6D9}"/>
                  </a:ext>
                </a:extLst>
              </p:cNvPr>
              <p:cNvSpPr txBox="1">
                <a:spLocks noRot="1" noChangeAspect="1" noMove="1" noResize="1" noEditPoints="1" noAdjustHandles="1" noChangeArrowheads="1" noChangeShapeType="1" noTextEdit="1"/>
              </p:cNvSpPr>
              <p:nvPr/>
            </p:nvSpPr>
            <p:spPr>
              <a:xfrm>
                <a:off x="1581096" y="4164508"/>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BCC9D1F1-CB28-AA93-5462-C8EF2358E3C9}"/>
                  </a:ext>
                </a:extLst>
              </p:cNvPr>
              <p:cNvSpPr txBox="1"/>
              <p:nvPr/>
            </p:nvSpPr>
            <p:spPr>
              <a:xfrm>
                <a:off x="3060572" y="385565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3" name="文字方塊 52">
                <a:extLst>
                  <a:ext uri="{FF2B5EF4-FFF2-40B4-BE49-F238E27FC236}">
                    <a16:creationId xmlns:a16="http://schemas.microsoft.com/office/drawing/2014/main" id="{BCC9D1F1-CB28-AA93-5462-C8EF2358E3C9}"/>
                  </a:ext>
                </a:extLst>
              </p:cNvPr>
              <p:cNvSpPr txBox="1">
                <a:spLocks noRot="1" noChangeAspect="1" noMove="1" noResize="1" noEditPoints="1" noAdjustHandles="1" noChangeArrowheads="1" noChangeShapeType="1" noTextEdit="1"/>
              </p:cNvSpPr>
              <p:nvPr/>
            </p:nvSpPr>
            <p:spPr>
              <a:xfrm>
                <a:off x="3060572" y="3855652"/>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230CEE54-3923-91C6-8877-36DD6BF39FBE}"/>
                  </a:ext>
                </a:extLst>
              </p:cNvPr>
              <p:cNvSpPr txBox="1"/>
              <p:nvPr/>
            </p:nvSpPr>
            <p:spPr>
              <a:xfrm>
                <a:off x="500300" y="462216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4" name="文字方塊 53">
                <a:extLst>
                  <a:ext uri="{FF2B5EF4-FFF2-40B4-BE49-F238E27FC236}">
                    <a16:creationId xmlns:a16="http://schemas.microsoft.com/office/drawing/2014/main" id="{230CEE54-3923-91C6-8877-36DD6BF39FBE}"/>
                  </a:ext>
                </a:extLst>
              </p:cNvPr>
              <p:cNvSpPr txBox="1">
                <a:spLocks noRot="1" noChangeAspect="1" noMove="1" noResize="1" noEditPoints="1" noAdjustHandles="1" noChangeArrowheads="1" noChangeShapeType="1" noTextEdit="1"/>
              </p:cNvSpPr>
              <p:nvPr/>
            </p:nvSpPr>
            <p:spPr>
              <a:xfrm>
                <a:off x="500300" y="4622165"/>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046FBCBA-CDF5-9DE4-BA68-769B64813A0E}"/>
                  </a:ext>
                </a:extLst>
              </p:cNvPr>
              <p:cNvSpPr txBox="1"/>
              <p:nvPr/>
            </p:nvSpPr>
            <p:spPr>
              <a:xfrm>
                <a:off x="1585575" y="465792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5" name="文字方塊 54">
                <a:extLst>
                  <a:ext uri="{FF2B5EF4-FFF2-40B4-BE49-F238E27FC236}">
                    <a16:creationId xmlns:a16="http://schemas.microsoft.com/office/drawing/2014/main" id="{046FBCBA-CDF5-9DE4-BA68-769B64813A0E}"/>
                  </a:ext>
                </a:extLst>
              </p:cNvPr>
              <p:cNvSpPr txBox="1">
                <a:spLocks noRot="1" noChangeAspect="1" noMove="1" noResize="1" noEditPoints="1" noAdjustHandles="1" noChangeArrowheads="1" noChangeShapeType="1" noTextEdit="1"/>
              </p:cNvSpPr>
              <p:nvPr/>
            </p:nvSpPr>
            <p:spPr>
              <a:xfrm>
                <a:off x="1585575" y="4657923"/>
                <a:ext cx="705066" cy="21544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626D99E8-CD9A-A96E-9FC4-E4972312C304}"/>
                  </a:ext>
                </a:extLst>
              </p:cNvPr>
              <p:cNvSpPr txBox="1"/>
              <p:nvPr/>
            </p:nvSpPr>
            <p:spPr>
              <a:xfrm>
                <a:off x="2689412" y="465038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8" name="文字方塊 57">
                <a:extLst>
                  <a:ext uri="{FF2B5EF4-FFF2-40B4-BE49-F238E27FC236}">
                    <a16:creationId xmlns:a16="http://schemas.microsoft.com/office/drawing/2014/main" id="{626D99E8-CD9A-A96E-9FC4-E4972312C304}"/>
                  </a:ext>
                </a:extLst>
              </p:cNvPr>
              <p:cNvSpPr txBox="1">
                <a:spLocks noRot="1" noChangeAspect="1" noMove="1" noResize="1" noEditPoints="1" noAdjustHandles="1" noChangeArrowheads="1" noChangeShapeType="1" noTextEdit="1"/>
              </p:cNvSpPr>
              <p:nvPr/>
            </p:nvSpPr>
            <p:spPr>
              <a:xfrm>
                <a:off x="2689412" y="4650382"/>
                <a:ext cx="705066" cy="215444"/>
              </a:xfrm>
              <a:prstGeom prst="rect">
                <a:avLst/>
              </a:prstGeom>
              <a:blipFill>
                <a:blip r:embed="rId14"/>
                <a:stretch>
                  <a:fillRect/>
                </a:stretch>
              </a:blipFill>
            </p:spPr>
            <p:txBody>
              <a:bodyPr/>
              <a:lstStyle/>
              <a:p>
                <a:r>
                  <a:rPr lang="zh-TW" altLang="en-US">
                    <a:noFill/>
                  </a:rPr>
                  <a:t> </a:t>
                </a:r>
              </a:p>
            </p:txBody>
          </p:sp>
        </mc:Fallback>
      </mc:AlternateContent>
      <p:sp>
        <p:nvSpPr>
          <p:cNvPr id="60" name="文字方塊 59">
            <a:extLst>
              <a:ext uri="{FF2B5EF4-FFF2-40B4-BE49-F238E27FC236}">
                <a16:creationId xmlns:a16="http://schemas.microsoft.com/office/drawing/2014/main" id="{ED10EE8E-23AF-F2B4-AC3C-96CE5E9CF029}"/>
              </a:ext>
            </a:extLst>
          </p:cNvPr>
          <p:cNvSpPr txBox="1"/>
          <p:nvPr/>
        </p:nvSpPr>
        <p:spPr>
          <a:xfrm>
            <a:off x="611608" y="271868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F4BFF23D-9992-EC40-E038-805A0DB798E7}"/>
              </a:ext>
            </a:extLst>
          </p:cNvPr>
          <p:cNvSpPr txBox="1"/>
          <p:nvPr/>
        </p:nvSpPr>
        <p:spPr>
          <a:xfrm>
            <a:off x="5926053" y="2729044"/>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97" name="文字方塊 4096">
                <a:extLst>
                  <a:ext uri="{FF2B5EF4-FFF2-40B4-BE49-F238E27FC236}">
                    <a16:creationId xmlns:a16="http://schemas.microsoft.com/office/drawing/2014/main" id="{05E0DEE9-A91A-0F17-B9A6-4257589968F7}"/>
                  </a:ext>
                </a:extLst>
              </p:cNvPr>
              <p:cNvSpPr txBox="1"/>
              <p:nvPr/>
            </p:nvSpPr>
            <p:spPr>
              <a:xfrm>
                <a:off x="5075314" y="-2369"/>
                <a:ext cx="4120012" cy="400110"/>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 </a:t>
                </a:r>
                <a14:m>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𝑐</m:t>
                        </m:r>
                      </m:e>
                      <m:sub>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𝑐</m:t>
                    </m:r>
                  </m:oMath>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097" name="文字方塊 4096">
                <a:extLst>
                  <a:ext uri="{FF2B5EF4-FFF2-40B4-BE49-F238E27FC236}">
                    <a16:creationId xmlns:a16="http://schemas.microsoft.com/office/drawing/2014/main" id="{05E0DEE9-A91A-0F17-B9A6-4257589968F7}"/>
                  </a:ext>
                </a:extLst>
              </p:cNvPr>
              <p:cNvSpPr txBox="1">
                <a:spLocks noRot="1" noChangeAspect="1" noMove="1" noResize="1" noEditPoints="1" noAdjustHandles="1" noChangeArrowheads="1" noChangeShapeType="1" noTextEdit="1"/>
              </p:cNvSpPr>
              <p:nvPr/>
            </p:nvSpPr>
            <p:spPr>
              <a:xfrm>
                <a:off x="5075314" y="-2369"/>
                <a:ext cx="4120012" cy="400110"/>
              </a:xfrm>
              <a:prstGeom prst="rect">
                <a:avLst/>
              </a:prstGeom>
              <a:blipFill>
                <a:blip r:embed="rId16"/>
                <a:stretch>
                  <a:fillRect b="-7692"/>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B807A4BB-06BB-B65D-5B46-CED42232EC5A}"/>
              </a:ext>
            </a:extLst>
          </p:cNvPr>
          <p:cNvSpPr txBox="1"/>
          <p:nvPr/>
        </p:nvSpPr>
        <p:spPr>
          <a:xfrm>
            <a:off x="153056" y="2849284"/>
            <a:ext cx="1161000" cy="246221"/>
          </a:xfrm>
          <a:prstGeom prst="rect">
            <a:avLst/>
          </a:prstGeom>
          <a:noFill/>
        </p:spPr>
        <p:txBody>
          <a:bodyPr wrap="square" rtlCol="0">
            <a:spAutoFit/>
          </a:bodyPr>
          <a:lstStyle/>
          <a:p>
            <a:r>
              <a:rPr lang="en-US" altLang="zh-TW" sz="1000" dirty="0"/>
              <a:t>Channel fusion</a:t>
            </a:r>
            <a:endParaRPr lang="zh-TW" altLang="en-US" sz="1000" dirty="0"/>
          </a:p>
        </p:txBody>
      </p:sp>
      <p:cxnSp>
        <p:nvCxnSpPr>
          <p:cNvPr id="39" name="直線單箭頭接點 38">
            <a:extLst>
              <a:ext uri="{FF2B5EF4-FFF2-40B4-BE49-F238E27FC236}">
                <a16:creationId xmlns:a16="http://schemas.microsoft.com/office/drawing/2014/main" id="{B2895EA6-BE24-0344-969A-277B3B2A2597}"/>
              </a:ext>
            </a:extLst>
          </p:cNvPr>
          <p:cNvCxnSpPr>
            <a:cxnSpLocks/>
          </p:cNvCxnSpPr>
          <p:nvPr/>
        </p:nvCxnSpPr>
        <p:spPr>
          <a:xfrm flipH="1">
            <a:off x="4178671" y="2736856"/>
            <a:ext cx="1" cy="248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線單箭頭接點 45">
            <a:extLst>
              <a:ext uri="{FF2B5EF4-FFF2-40B4-BE49-F238E27FC236}">
                <a16:creationId xmlns:a16="http://schemas.microsoft.com/office/drawing/2014/main" id="{F0174DD3-7E5E-2894-F99F-CD424EC990F9}"/>
              </a:ext>
            </a:extLst>
          </p:cNvPr>
          <p:cNvCxnSpPr/>
          <p:nvPr/>
        </p:nvCxnSpPr>
        <p:spPr>
          <a:xfrm flipH="1">
            <a:off x="2833857" y="2733576"/>
            <a:ext cx="1" cy="248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直線單箭頭接點 61">
            <a:extLst>
              <a:ext uri="{FF2B5EF4-FFF2-40B4-BE49-F238E27FC236}">
                <a16:creationId xmlns:a16="http://schemas.microsoft.com/office/drawing/2014/main" id="{61D4EBC7-4349-05A4-1771-A5A192F37A91}"/>
              </a:ext>
            </a:extLst>
          </p:cNvPr>
          <p:cNvCxnSpPr>
            <a:cxnSpLocks/>
          </p:cNvCxnSpPr>
          <p:nvPr/>
        </p:nvCxnSpPr>
        <p:spPr>
          <a:xfrm>
            <a:off x="2311021" y="2582863"/>
            <a:ext cx="0" cy="389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01" name="文字方塊 4100">
            <a:extLst>
              <a:ext uri="{FF2B5EF4-FFF2-40B4-BE49-F238E27FC236}">
                <a16:creationId xmlns:a16="http://schemas.microsoft.com/office/drawing/2014/main" id="{1DBB59F4-8E1A-3E1B-4D20-254F710D16FA}"/>
              </a:ext>
            </a:extLst>
          </p:cNvPr>
          <p:cNvSpPr txBox="1"/>
          <p:nvPr/>
        </p:nvSpPr>
        <p:spPr>
          <a:xfrm>
            <a:off x="2898717" y="3724144"/>
            <a:ext cx="569082" cy="276999"/>
          </a:xfrm>
          <a:prstGeom prst="rect">
            <a:avLst/>
          </a:prstGeom>
          <a:noFill/>
        </p:spPr>
        <p:txBody>
          <a:bodyPr wrap="square" rtlCol="0">
            <a:spAutoFit/>
          </a:bodyPr>
          <a:lstStyle/>
          <a:p>
            <a:r>
              <a:rPr lang="en-US" altLang="zh-TW" sz="1200" dirty="0"/>
              <a:t>add</a:t>
            </a:r>
            <a:endParaRPr lang="zh-TW" altLang="en-US" sz="1200" dirty="0"/>
          </a:p>
        </p:txBody>
      </p:sp>
      <p:sp>
        <p:nvSpPr>
          <p:cNvPr id="4102" name="文字方塊 4101">
            <a:extLst>
              <a:ext uri="{FF2B5EF4-FFF2-40B4-BE49-F238E27FC236}">
                <a16:creationId xmlns:a16="http://schemas.microsoft.com/office/drawing/2014/main" id="{A8785DE6-7BF3-F042-C7DE-94A812911C91}"/>
              </a:ext>
            </a:extLst>
          </p:cNvPr>
          <p:cNvSpPr txBox="1"/>
          <p:nvPr/>
        </p:nvSpPr>
        <p:spPr>
          <a:xfrm>
            <a:off x="3845824" y="4242810"/>
            <a:ext cx="2495588" cy="246221"/>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r>
              <a:rPr lang="zh-TW" altLang="en-US" sz="1000" dirty="0">
                <a:solidFill>
                  <a:srgbClr val="00B0F0"/>
                </a:solidFill>
              </a:rPr>
              <a:t> 我覺得可能是</a:t>
            </a:r>
            <a:r>
              <a:rPr lang="en-US" altLang="zh-TW" sz="1000" dirty="0">
                <a:solidFill>
                  <a:srgbClr val="00B0F0"/>
                </a:solidFill>
              </a:rPr>
              <a:t>random</a:t>
            </a:r>
            <a:endParaRPr lang="zh-TW" altLang="en-US" sz="1000" dirty="0">
              <a:solidFill>
                <a:srgbClr val="00B0F0"/>
              </a:solidFill>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2A02AAA4-F062-7AF8-5EC6-B2B21D507CE2}"/>
                  </a:ext>
                </a:extLst>
              </p:cNvPr>
              <p:cNvSpPr txBox="1"/>
              <p:nvPr/>
            </p:nvSpPr>
            <p:spPr>
              <a:xfrm>
                <a:off x="6912864" y="2567134"/>
                <a:ext cx="88077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𝑐</m:t>
                          </m:r>
                        </m:e>
                        <m:sub>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𝑐</m:t>
                      </m:r>
                      <m:r>
                        <a:rPr lang="en-US" altLang="zh-TW" sz="1000" b="0" i="1" smtClean="0">
                          <a:latin typeface="Cambria Math" panose="02040503050406030204" pitchFamily="18" charset="0"/>
                          <a:cs typeface="Times New Roman" panose="02020603050405020304" pitchFamily="18" charset="0"/>
                        </a:rPr>
                        <m:t>, 2</m:t>
                      </m:r>
                      <m:r>
                        <a:rPr lang="en-US" altLang="zh-TW" sz="1000" b="0" i="1" smtClean="0">
                          <a:latin typeface="Cambria Math" panose="02040503050406030204" pitchFamily="18" charset="0"/>
                          <a:cs typeface="Times New Roman" panose="02020603050405020304" pitchFamily="18" charset="0"/>
                        </a:rPr>
                        <m:t>𝑐</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6" name="文字方塊 35">
                <a:extLst>
                  <a:ext uri="{FF2B5EF4-FFF2-40B4-BE49-F238E27FC236}">
                    <a16:creationId xmlns:a16="http://schemas.microsoft.com/office/drawing/2014/main" id="{2A02AAA4-F062-7AF8-5EC6-B2B21D507CE2}"/>
                  </a:ext>
                </a:extLst>
              </p:cNvPr>
              <p:cNvSpPr txBox="1">
                <a:spLocks noRot="1" noChangeAspect="1" noMove="1" noResize="1" noEditPoints="1" noAdjustHandles="1" noChangeArrowheads="1" noChangeShapeType="1" noTextEdit="1"/>
              </p:cNvSpPr>
              <p:nvPr/>
            </p:nvSpPr>
            <p:spPr>
              <a:xfrm>
                <a:off x="6912864" y="2567134"/>
                <a:ext cx="880770" cy="246221"/>
              </a:xfrm>
              <a:prstGeom prst="rect">
                <a:avLst/>
              </a:prstGeom>
              <a:blipFill>
                <a:blip r:embed="rId17"/>
                <a:stretch>
                  <a:fillRect/>
                </a:stretch>
              </a:blipFill>
            </p:spPr>
            <p:txBody>
              <a:bodyPr/>
              <a:lstStyle/>
              <a:p>
                <a:r>
                  <a:rPr lang="zh-TW" altLang="en-US">
                    <a:noFill/>
                  </a:rPr>
                  <a:t> </a:t>
                </a:r>
              </a:p>
            </p:txBody>
          </p:sp>
        </mc:Fallback>
      </mc:AlternateContent>
      <p:sp>
        <p:nvSpPr>
          <p:cNvPr id="43" name="流程圖: 匯合連接點 42">
            <a:extLst>
              <a:ext uri="{FF2B5EF4-FFF2-40B4-BE49-F238E27FC236}">
                <a16:creationId xmlns:a16="http://schemas.microsoft.com/office/drawing/2014/main" id="{34E9FEA1-3EB4-5490-B994-37C91068F92C}"/>
              </a:ext>
            </a:extLst>
          </p:cNvPr>
          <p:cNvSpPr/>
          <p:nvPr/>
        </p:nvSpPr>
        <p:spPr>
          <a:xfrm>
            <a:off x="5118073" y="2512166"/>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98826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C67E-D18D-8ED1-5F41-09B83D657DAB}"/>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EF57B39A-BA5C-697B-8ED1-061897385AFB}"/>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47</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4F2995E3-C135-3B28-7A5F-80652B8E3FF9}"/>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3.2 Backbone and Neck of Network:</a:t>
            </a:r>
            <a:endParaRPr lang="zh-TW" altLang="en-US" sz="2000" dirty="0"/>
          </a:p>
        </p:txBody>
      </p:sp>
      <p:sp>
        <p:nvSpPr>
          <p:cNvPr id="345" name="文字方塊 344">
            <a:extLst>
              <a:ext uri="{FF2B5EF4-FFF2-40B4-BE49-F238E27FC236}">
                <a16:creationId xmlns:a16="http://schemas.microsoft.com/office/drawing/2014/main" id="{2C2D255E-E90C-D944-3B34-3066F765261B}"/>
              </a:ext>
            </a:extLst>
          </p:cNvPr>
          <p:cNvSpPr txBox="1"/>
          <p:nvPr/>
        </p:nvSpPr>
        <p:spPr>
          <a:xfrm>
            <a:off x="0" y="341696"/>
            <a:ext cx="224793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3.</a:t>
            </a:r>
            <a:r>
              <a:rPr lang="zh-CN"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C2fCIB Block (C2f +CIB)</a:t>
            </a:r>
          </a:p>
        </p:txBody>
      </p:sp>
      <p:sp>
        <p:nvSpPr>
          <p:cNvPr id="3" name="矩形: 圓角 2">
            <a:extLst>
              <a:ext uri="{FF2B5EF4-FFF2-40B4-BE49-F238E27FC236}">
                <a16:creationId xmlns:a16="http://schemas.microsoft.com/office/drawing/2014/main" id="{C34E3B8E-18DF-4A61-2F18-8BA7C23C7258}"/>
              </a:ext>
            </a:extLst>
          </p:cNvPr>
          <p:cNvSpPr/>
          <p:nvPr/>
        </p:nvSpPr>
        <p:spPr>
          <a:xfrm>
            <a:off x="49167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9" name="直線單箭頭接點 8">
            <a:extLst>
              <a:ext uri="{FF2B5EF4-FFF2-40B4-BE49-F238E27FC236}">
                <a16:creationId xmlns:a16="http://schemas.microsoft.com/office/drawing/2014/main" id="{5FFAF4E3-0F38-010D-739D-C7EFFFE7FA9B}"/>
              </a:ext>
            </a:extLst>
          </p:cNvPr>
          <p:cNvCxnSpPr>
            <a:cxnSpLocks/>
            <a:endCxn id="3" idx="1"/>
          </p:cNvCxnSpPr>
          <p:nvPr/>
        </p:nvCxnSpPr>
        <p:spPr>
          <a:xfrm>
            <a:off x="231127"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字方塊 12">
            <a:extLst>
              <a:ext uri="{FF2B5EF4-FFF2-40B4-BE49-F238E27FC236}">
                <a16:creationId xmlns:a16="http://schemas.microsoft.com/office/drawing/2014/main" id="{98C1893D-B628-6E17-CCB5-D842E4730BEE}"/>
              </a:ext>
            </a:extLst>
          </p:cNvPr>
          <p:cNvSpPr txBox="1"/>
          <p:nvPr/>
        </p:nvSpPr>
        <p:spPr>
          <a:xfrm>
            <a:off x="231126" y="1291032"/>
            <a:ext cx="5369573" cy="707886"/>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combine with </a:t>
            </a:r>
            <a:r>
              <a:rPr lang="en-US" altLang="zh-TW" sz="1000" dirty="0">
                <a:solidFill>
                  <a:srgbClr val="00B0F0"/>
                </a:solidFill>
                <a:latin typeface="Times New Roman" panose="02020603050405020304" pitchFamily="18" charset="0"/>
                <a:cs typeface="Times New Roman" panose="02020603050405020304" pitchFamily="18" charset="0"/>
              </a:rPr>
              <a:t>C2f</a:t>
            </a:r>
            <a:r>
              <a:rPr lang="en-US" altLang="zh-TW" sz="1000" dirty="0">
                <a:latin typeface="Times New Roman" panose="02020603050405020304" pitchFamily="18" charset="0"/>
                <a:cs typeface="Times New Roman" panose="02020603050405020304" pitchFamily="18" charset="0"/>
              </a:rPr>
              <a:t> block and </a:t>
            </a:r>
            <a:r>
              <a:rPr lang="en-US" altLang="zh-TW" sz="1000" dirty="0">
                <a:solidFill>
                  <a:srgbClr val="00B0F0"/>
                </a:solidFill>
                <a:latin typeface="Times New Roman" panose="02020603050405020304" pitchFamily="18" charset="0"/>
                <a:cs typeface="Times New Roman" panose="02020603050405020304" pitchFamily="18" charset="0"/>
              </a:rPr>
              <a:t>CIB</a:t>
            </a:r>
            <a:r>
              <a:rPr lang="en-US" altLang="zh-TW" sz="1000" dirty="0">
                <a:latin typeface="Times New Roman" panose="02020603050405020304" pitchFamily="18" charset="0"/>
                <a:cs typeface="Times New Roman" panose="02020603050405020304" pitchFamily="18" charset="0"/>
              </a:rPr>
              <a:t> block (replace bottleneck).</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process information efficiently</a:t>
            </a:r>
            <a:r>
              <a:rPr lang="en-US" altLang="zh-TW" sz="1000" dirty="0">
                <a:latin typeface="Times New Roman" panose="02020603050405020304" pitchFamily="18" charset="0"/>
                <a:cs typeface="Times New Roman" panose="02020603050405020304" pitchFamily="18" charset="0"/>
              </a:rPr>
              <a:t> by </a:t>
            </a:r>
            <a:r>
              <a:rPr lang="en-US" altLang="zh-TW" sz="1000" dirty="0">
                <a:solidFill>
                  <a:srgbClr val="00B0F0"/>
                </a:solidFill>
                <a:latin typeface="Times New Roman" panose="02020603050405020304" pitchFamily="18" charset="0"/>
                <a:cs typeface="Times New Roman" panose="02020603050405020304" pitchFamily="18" charset="0"/>
              </a:rPr>
              <a:t>CIB block</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connect</a:t>
            </a:r>
            <a:r>
              <a:rPr lang="en-US" altLang="zh-TW" sz="1000" dirty="0">
                <a:latin typeface="Times New Roman" panose="02020603050405020304" pitchFamily="18" charset="0"/>
                <a:cs typeface="Times New Roman" panose="02020603050405020304" pitchFamily="18" charset="0"/>
              </a:rPr>
              <a:t> between </a:t>
            </a:r>
            <a:r>
              <a:rPr lang="en-US" altLang="zh-TW" sz="1000" dirty="0">
                <a:solidFill>
                  <a:srgbClr val="00B0F0"/>
                </a:solidFill>
                <a:latin typeface="Times New Roman" panose="02020603050405020304" pitchFamily="18" charset="0"/>
                <a:cs typeface="Times New Roman" panose="02020603050405020304" pitchFamily="18" charset="0"/>
              </a:rPr>
              <a:t>shallow and deep features</a:t>
            </a:r>
            <a:r>
              <a:rPr lang="en-US" altLang="zh-TW" sz="1000" dirty="0">
                <a:latin typeface="Times New Roman" panose="02020603050405020304" pitchFamily="18" charset="0"/>
                <a:cs typeface="Times New Roman" panose="02020603050405020304" pitchFamily="18" charset="0"/>
              </a:rPr>
              <a:t> by </a:t>
            </a:r>
            <a:r>
              <a:rPr lang="en-US" altLang="zh-TW" sz="1000" dirty="0">
                <a:solidFill>
                  <a:srgbClr val="00B0F0"/>
                </a:solidFill>
                <a:latin typeface="Times New Roman" panose="02020603050405020304" pitchFamily="18" charset="0"/>
                <a:cs typeface="Times New Roman" panose="02020603050405020304" pitchFamily="18" charset="0"/>
              </a:rPr>
              <a:t>C2f block</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n"/>
            </a:pPr>
            <a:endParaRPr lang="en-US" altLang="zh-TW" sz="1000" dirty="0">
              <a:latin typeface="Times New Roman" panose="02020603050405020304" pitchFamily="18" charset="0"/>
              <a:cs typeface="Times New Roman" panose="02020603050405020304" pitchFamily="18" charset="0"/>
            </a:endParaRPr>
          </a:p>
        </p:txBody>
      </p:sp>
      <p:cxnSp>
        <p:nvCxnSpPr>
          <p:cNvPr id="52" name="直線單箭頭接點 51">
            <a:extLst>
              <a:ext uri="{FF2B5EF4-FFF2-40B4-BE49-F238E27FC236}">
                <a16:creationId xmlns:a16="http://schemas.microsoft.com/office/drawing/2014/main" id="{9BE2283A-B74A-88FD-5936-DFE299DE8316}"/>
              </a:ext>
            </a:extLst>
          </p:cNvPr>
          <p:cNvCxnSpPr>
            <a:cxnSpLocks/>
          </p:cNvCxnSpPr>
          <p:nvPr/>
        </p:nvCxnSpPr>
        <p:spPr>
          <a:xfrm>
            <a:off x="121796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矩形: 圓角 52">
            <a:extLst>
              <a:ext uri="{FF2B5EF4-FFF2-40B4-BE49-F238E27FC236}">
                <a16:creationId xmlns:a16="http://schemas.microsoft.com/office/drawing/2014/main" id="{C5582825-37C7-005C-8C45-4C0F506B038F}"/>
              </a:ext>
            </a:extLst>
          </p:cNvPr>
          <p:cNvSpPr/>
          <p:nvPr/>
        </p:nvSpPr>
        <p:spPr>
          <a:xfrm>
            <a:off x="1478506" y="679146"/>
            <a:ext cx="723900" cy="33660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Spilt</a:t>
            </a:r>
            <a:endParaRPr lang="zh-TW" altLang="en-US" sz="1000" dirty="0">
              <a:solidFill>
                <a:schemeClr val="tx1"/>
              </a:solidFill>
            </a:endParaRPr>
          </a:p>
        </p:txBody>
      </p:sp>
      <p:cxnSp>
        <p:nvCxnSpPr>
          <p:cNvPr id="55" name="直線單箭頭接點 54">
            <a:extLst>
              <a:ext uri="{FF2B5EF4-FFF2-40B4-BE49-F238E27FC236}">
                <a16:creationId xmlns:a16="http://schemas.microsoft.com/office/drawing/2014/main" id="{4294431C-5F0B-7DA1-256B-4FC80790F046}"/>
              </a:ext>
            </a:extLst>
          </p:cNvPr>
          <p:cNvCxnSpPr>
            <a:cxnSpLocks/>
          </p:cNvCxnSpPr>
          <p:nvPr/>
        </p:nvCxnSpPr>
        <p:spPr>
          <a:xfrm>
            <a:off x="2202406"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矩形: 圓角 57">
            <a:extLst>
              <a:ext uri="{FF2B5EF4-FFF2-40B4-BE49-F238E27FC236}">
                <a16:creationId xmlns:a16="http://schemas.microsoft.com/office/drawing/2014/main" id="{712D4DB5-7556-CD8D-663A-DCBC2F00323C}"/>
              </a:ext>
            </a:extLst>
          </p:cNvPr>
          <p:cNvSpPr/>
          <p:nvPr/>
        </p:nvSpPr>
        <p:spPr>
          <a:xfrm>
            <a:off x="2420116" y="679146"/>
            <a:ext cx="723900" cy="3366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CIB</a:t>
            </a:r>
            <a:endParaRPr lang="zh-TW" altLang="en-US" sz="1000" dirty="0">
              <a:solidFill>
                <a:schemeClr val="tx1"/>
              </a:solidFill>
            </a:endParaRPr>
          </a:p>
        </p:txBody>
      </p:sp>
      <p:cxnSp>
        <p:nvCxnSpPr>
          <p:cNvPr id="59" name="直線單箭頭接點 58">
            <a:extLst>
              <a:ext uri="{FF2B5EF4-FFF2-40B4-BE49-F238E27FC236}">
                <a16:creationId xmlns:a16="http://schemas.microsoft.com/office/drawing/2014/main" id="{AA9B0749-A42E-1E65-1DCF-2D7AA795FB83}"/>
              </a:ext>
            </a:extLst>
          </p:cNvPr>
          <p:cNvCxnSpPr>
            <a:cxnSpLocks/>
          </p:cNvCxnSpPr>
          <p:nvPr/>
        </p:nvCxnSpPr>
        <p:spPr>
          <a:xfrm>
            <a:off x="3344301"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直線接點 59">
            <a:extLst>
              <a:ext uri="{FF2B5EF4-FFF2-40B4-BE49-F238E27FC236}">
                <a16:creationId xmlns:a16="http://schemas.microsoft.com/office/drawing/2014/main" id="{B1FCCCB3-BA32-0D0E-4165-FDCFB1D365C5}"/>
              </a:ext>
            </a:extLst>
          </p:cNvPr>
          <p:cNvCxnSpPr>
            <a:cxnSpLocks/>
          </p:cNvCxnSpPr>
          <p:nvPr/>
        </p:nvCxnSpPr>
        <p:spPr>
          <a:xfrm>
            <a:off x="3153801" y="847446"/>
            <a:ext cx="190500"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61" name="右大括弧 60">
            <a:extLst>
              <a:ext uri="{FF2B5EF4-FFF2-40B4-BE49-F238E27FC236}">
                <a16:creationId xmlns:a16="http://schemas.microsoft.com/office/drawing/2014/main" id="{422F7C7A-0B9A-C1AF-1C84-CCDC99FE2B76}"/>
              </a:ext>
            </a:extLst>
          </p:cNvPr>
          <p:cNvSpPr/>
          <p:nvPr/>
        </p:nvSpPr>
        <p:spPr>
          <a:xfrm rot="16200000">
            <a:off x="3267480" y="468152"/>
            <a:ext cx="174128" cy="41091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431A473C-1147-7281-C9DC-D300AF352631}"/>
              </a:ext>
            </a:extLst>
          </p:cNvPr>
          <p:cNvSpPr txBox="1"/>
          <p:nvPr/>
        </p:nvSpPr>
        <p:spPr>
          <a:xfrm>
            <a:off x="3216811" y="347524"/>
            <a:ext cx="260544"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a:t>
            </a:r>
            <a:endParaRPr lang="zh-TW" altLang="en-US" sz="1200" dirty="0">
              <a:latin typeface="Times New Roman" panose="02020603050405020304" pitchFamily="18" charset="0"/>
              <a:cs typeface="Times New Roman" panose="02020603050405020304" pitchFamily="18" charset="0"/>
            </a:endParaRPr>
          </a:p>
        </p:txBody>
      </p:sp>
      <p:sp>
        <p:nvSpPr>
          <p:cNvPr id="4096" name="文字方塊 4095">
            <a:extLst>
              <a:ext uri="{FF2B5EF4-FFF2-40B4-BE49-F238E27FC236}">
                <a16:creationId xmlns:a16="http://schemas.microsoft.com/office/drawing/2014/main" id="{4A6C38FC-5C6C-E127-7E6E-8FD2F221E62A}"/>
              </a:ext>
            </a:extLst>
          </p:cNvPr>
          <p:cNvSpPr txBox="1"/>
          <p:nvPr/>
        </p:nvSpPr>
        <p:spPr>
          <a:xfrm>
            <a:off x="3829488" y="309547"/>
            <a:ext cx="2445172"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 It’s determined by the model size.  </a:t>
            </a:r>
            <a:endParaRPr lang="zh-TW" altLang="en-US" sz="1200" dirty="0">
              <a:latin typeface="Times New Roman" panose="02020603050405020304" pitchFamily="18" charset="0"/>
              <a:cs typeface="Times New Roman" panose="02020603050405020304" pitchFamily="18" charset="0"/>
            </a:endParaRPr>
          </a:p>
        </p:txBody>
      </p:sp>
      <p:sp>
        <p:nvSpPr>
          <p:cNvPr id="4097" name="矩形: 圓角 4096">
            <a:extLst>
              <a:ext uri="{FF2B5EF4-FFF2-40B4-BE49-F238E27FC236}">
                <a16:creationId xmlns:a16="http://schemas.microsoft.com/office/drawing/2014/main" id="{721B23AC-C852-C2D8-450A-4E4798CB8CF0}"/>
              </a:ext>
            </a:extLst>
          </p:cNvPr>
          <p:cNvSpPr/>
          <p:nvPr/>
        </p:nvSpPr>
        <p:spPr>
          <a:xfrm>
            <a:off x="3604513" y="680717"/>
            <a:ext cx="723900" cy="3366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CIB</a:t>
            </a:r>
            <a:endParaRPr lang="zh-TW" altLang="en-US" sz="1000" dirty="0">
              <a:solidFill>
                <a:schemeClr val="tx1"/>
              </a:solidFill>
            </a:endParaRPr>
          </a:p>
        </p:txBody>
      </p:sp>
      <p:cxnSp>
        <p:nvCxnSpPr>
          <p:cNvPr id="4099" name="直線單箭頭接點 4098">
            <a:extLst>
              <a:ext uri="{FF2B5EF4-FFF2-40B4-BE49-F238E27FC236}">
                <a16:creationId xmlns:a16="http://schemas.microsoft.com/office/drawing/2014/main" id="{EB87147E-B695-288C-C035-5FA014E3BF3E}"/>
              </a:ext>
            </a:extLst>
          </p:cNvPr>
          <p:cNvCxnSpPr>
            <a:cxnSpLocks/>
          </p:cNvCxnSpPr>
          <p:nvPr/>
        </p:nvCxnSpPr>
        <p:spPr>
          <a:xfrm>
            <a:off x="4328413"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00" name="矩形: 圓角 4099">
            <a:extLst>
              <a:ext uri="{FF2B5EF4-FFF2-40B4-BE49-F238E27FC236}">
                <a16:creationId xmlns:a16="http://schemas.microsoft.com/office/drawing/2014/main" id="{0BED1184-A3A2-7FC9-17AE-F5C6BF5B8D6A}"/>
              </a:ext>
            </a:extLst>
          </p:cNvPr>
          <p:cNvSpPr/>
          <p:nvPr/>
        </p:nvSpPr>
        <p:spPr>
          <a:xfrm>
            <a:off x="4847240" y="871713"/>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cxnSp>
        <p:nvCxnSpPr>
          <p:cNvPr id="4101" name="直線單箭頭接點 4100">
            <a:extLst>
              <a:ext uri="{FF2B5EF4-FFF2-40B4-BE49-F238E27FC236}">
                <a16:creationId xmlns:a16="http://schemas.microsoft.com/office/drawing/2014/main" id="{94712FCE-F878-1BD3-E374-E3C45C615EA1}"/>
              </a:ext>
            </a:extLst>
          </p:cNvPr>
          <p:cNvCxnSpPr>
            <a:cxnSpLocks/>
          </p:cNvCxnSpPr>
          <p:nvPr/>
        </p:nvCxnSpPr>
        <p:spPr>
          <a:xfrm>
            <a:off x="5303970" y="84308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02" name="矩形: 圓角 4101">
            <a:extLst>
              <a:ext uri="{FF2B5EF4-FFF2-40B4-BE49-F238E27FC236}">
                <a16:creationId xmlns:a16="http://schemas.microsoft.com/office/drawing/2014/main" id="{36C3565D-526D-0025-02A6-64132380E7A3}"/>
              </a:ext>
            </a:extLst>
          </p:cNvPr>
          <p:cNvSpPr/>
          <p:nvPr/>
        </p:nvSpPr>
        <p:spPr>
          <a:xfrm>
            <a:off x="5557229" y="67478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4103" name="直線單箭頭接點 4102">
            <a:extLst>
              <a:ext uri="{FF2B5EF4-FFF2-40B4-BE49-F238E27FC236}">
                <a16:creationId xmlns:a16="http://schemas.microsoft.com/office/drawing/2014/main" id="{947FE52E-34AB-3F2C-ED89-F50FDE327E9F}"/>
              </a:ext>
            </a:extLst>
          </p:cNvPr>
          <p:cNvCxnSpPr>
            <a:cxnSpLocks/>
          </p:cNvCxnSpPr>
          <p:nvPr/>
        </p:nvCxnSpPr>
        <p:spPr>
          <a:xfrm>
            <a:off x="6272844" y="86639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04" name="接點: 肘形 4103">
            <a:extLst>
              <a:ext uri="{FF2B5EF4-FFF2-40B4-BE49-F238E27FC236}">
                <a16:creationId xmlns:a16="http://schemas.microsoft.com/office/drawing/2014/main" id="{CFBCB2A0-9674-85DA-4E12-FD2B3ED68327}"/>
              </a:ext>
            </a:extLst>
          </p:cNvPr>
          <p:cNvCxnSpPr>
            <a:cxnSpLocks/>
          </p:cNvCxnSpPr>
          <p:nvPr/>
        </p:nvCxnSpPr>
        <p:spPr>
          <a:xfrm>
            <a:off x="1860513" y="973867"/>
            <a:ext cx="3096000" cy="3623"/>
          </a:xfrm>
          <a:prstGeom prst="bentConnector4">
            <a:avLst>
              <a:gd name="adj1" fmla="val 144"/>
              <a:gd name="adj2" fmla="val 6409688"/>
            </a:avLst>
          </a:prstGeom>
          <a:ln>
            <a:tailEnd type="triangle"/>
          </a:ln>
        </p:spPr>
        <p:style>
          <a:lnRef idx="2">
            <a:schemeClr val="dk1"/>
          </a:lnRef>
          <a:fillRef idx="0">
            <a:schemeClr val="dk1"/>
          </a:fillRef>
          <a:effectRef idx="1">
            <a:schemeClr val="dk1"/>
          </a:effectRef>
          <a:fontRef idx="minor">
            <a:schemeClr val="tx1"/>
          </a:fontRef>
        </p:style>
      </p:cxnSp>
      <p:cxnSp>
        <p:nvCxnSpPr>
          <p:cNvPr id="4105" name="直線接點 4104">
            <a:extLst>
              <a:ext uri="{FF2B5EF4-FFF2-40B4-BE49-F238E27FC236}">
                <a16:creationId xmlns:a16="http://schemas.microsoft.com/office/drawing/2014/main" id="{F2DDB9C3-7AB6-149B-06CE-4C05509DE0AF}"/>
              </a:ext>
            </a:extLst>
          </p:cNvPr>
          <p:cNvCxnSpPr/>
          <p:nvPr/>
        </p:nvCxnSpPr>
        <p:spPr>
          <a:xfrm>
            <a:off x="2800436" y="1011538"/>
            <a:ext cx="0" cy="247650"/>
          </a:xfrm>
          <a:prstGeom prst="line">
            <a:avLst/>
          </a:prstGeom>
        </p:spPr>
        <p:style>
          <a:lnRef idx="2">
            <a:schemeClr val="dk1"/>
          </a:lnRef>
          <a:fillRef idx="0">
            <a:schemeClr val="dk1"/>
          </a:fillRef>
          <a:effectRef idx="1">
            <a:schemeClr val="dk1"/>
          </a:effectRef>
          <a:fontRef idx="minor">
            <a:schemeClr val="tx1"/>
          </a:fontRef>
        </p:style>
      </p:cxnSp>
      <p:cxnSp>
        <p:nvCxnSpPr>
          <p:cNvPr id="4111" name="直線接點 4110">
            <a:extLst>
              <a:ext uri="{FF2B5EF4-FFF2-40B4-BE49-F238E27FC236}">
                <a16:creationId xmlns:a16="http://schemas.microsoft.com/office/drawing/2014/main" id="{CA1987E6-EC8D-7B12-D6B0-C34C326C383B}"/>
              </a:ext>
            </a:extLst>
          </p:cNvPr>
          <p:cNvCxnSpPr>
            <a:cxnSpLocks/>
          </p:cNvCxnSpPr>
          <p:nvPr/>
        </p:nvCxnSpPr>
        <p:spPr>
          <a:xfrm>
            <a:off x="2297953" y="843087"/>
            <a:ext cx="0" cy="416101"/>
          </a:xfrm>
          <a:prstGeom prst="line">
            <a:avLst/>
          </a:prstGeom>
        </p:spPr>
        <p:style>
          <a:lnRef idx="2">
            <a:schemeClr val="dk1"/>
          </a:lnRef>
          <a:fillRef idx="0">
            <a:schemeClr val="dk1"/>
          </a:fillRef>
          <a:effectRef idx="1">
            <a:schemeClr val="dk1"/>
          </a:effectRef>
          <a:fontRef idx="minor">
            <a:schemeClr val="tx1"/>
          </a:fontRef>
        </p:style>
      </p:cxnSp>
      <p:sp>
        <p:nvSpPr>
          <p:cNvPr id="4113" name="文字方塊 4112">
            <a:extLst>
              <a:ext uri="{FF2B5EF4-FFF2-40B4-BE49-F238E27FC236}">
                <a16:creationId xmlns:a16="http://schemas.microsoft.com/office/drawing/2014/main" id="{D29D4327-9AF5-DC38-FFAF-5512D3689B51}"/>
              </a:ext>
            </a:extLst>
          </p:cNvPr>
          <p:cNvSpPr txBox="1"/>
          <p:nvPr/>
        </p:nvSpPr>
        <p:spPr>
          <a:xfrm>
            <a:off x="231089" y="1867364"/>
            <a:ext cx="293605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1) CIB Block (Compact Inverted block) </a:t>
            </a:r>
          </a:p>
        </p:txBody>
      </p:sp>
      <p:sp>
        <p:nvSpPr>
          <p:cNvPr id="4114" name="矩形: 圓角 4113">
            <a:extLst>
              <a:ext uri="{FF2B5EF4-FFF2-40B4-BE49-F238E27FC236}">
                <a16:creationId xmlns:a16="http://schemas.microsoft.com/office/drawing/2014/main" id="{208E697D-1CDF-0862-B142-F19F3B020181}"/>
              </a:ext>
            </a:extLst>
          </p:cNvPr>
          <p:cNvSpPr/>
          <p:nvPr/>
        </p:nvSpPr>
        <p:spPr>
          <a:xfrm>
            <a:off x="491633" y="233465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15" name="直線單箭頭接點 4114">
            <a:extLst>
              <a:ext uri="{FF2B5EF4-FFF2-40B4-BE49-F238E27FC236}">
                <a16:creationId xmlns:a16="http://schemas.microsoft.com/office/drawing/2014/main" id="{14F9A650-4628-EEBA-91A3-C5ECA645CCA4}"/>
              </a:ext>
            </a:extLst>
          </p:cNvPr>
          <p:cNvCxnSpPr>
            <a:cxnSpLocks/>
            <a:endCxn id="4114" idx="1"/>
          </p:cNvCxnSpPr>
          <p:nvPr/>
        </p:nvCxnSpPr>
        <p:spPr>
          <a:xfrm>
            <a:off x="231089" y="250295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17" name="矩形: 圓角 4116">
            <a:extLst>
              <a:ext uri="{FF2B5EF4-FFF2-40B4-BE49-F238E27FC236}">
                <a16:creationId xmlns:a16="http://schemas.microsoft.com/office/drawing/2014/main" id="{75A03FC3-7712-C320-40DB-4F1F76F05608}"/>
              </a:ext>
            </a:extLst>
          </p:cNvPr>
          <p:cNvSpPr/>
          <p:nvPr/>
        </p:nvSpPr>
        <p:spPr>
          <a:xfrm>
            <a:off x="1476077" y="233465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18" name="直線單箭頭接點 4117">
            <a:extLst>
              <a:ext uri="{FF2B5EF4-FFF2-40B4-BE49-F238E27FC236}">
                <a16:creationId xmlns:a16="http://schemas.microsoft.com/office/drawing/2014/main" id="{A3E5E5A9-7E8B-25CC-CF69-A22098AB42B4}"/>
              </a:ext>
            </a:extLst>
          </p:cNvPr>
          <p:cNvCxnSpPr>
            <a:cxnSpLocks/>
            <a:endCxn id="4117" idx="1"/>
          </p:cNvCxnSpPr>
          <p:nvPr/>
        </p:nvCxnSpPr>
        <p:spPr>
          <a:xfrm>
            <a:off x="1215533" y="250295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19" name="矩形: 圓角 4118">
            <a:extLst>
              <a:ext uri="{FF2B5EF4-FFF2-40B4-BE49-F238E27FC236}">
                <a16:creationId xmlns:a16="http://schemas.microsoft.com/office/drawing/2014/main" id="{AD432FC0-7C1C-377D-2DCD-30FD2958879C}"/>
              </a:ext>
            </a:extLst>
          </p:cNvPr>
          <p:cNvSpPr/>
          <p:nvPr/>
        </p:nvSpPr>
        <p:spPr>
          <a:xfrm>
            <a:off x="2460521" y="232535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20" name="直線單箭頭接點 4119">
            <a:extLst>
              <a:ext uri="{FF2B5EF4-FFF2-40B4-BE49-F238E27FC236}">
                <a16:creationId xmlns:a16="http://schemas.microsoft.com/office/drawing/2014/main" id="{595F3E97-58E9-9DF1-85EC-F56744A706D4}"/>
              </a:ext>
            </a:extLst>
          </p:cNvPr>
          <p:cNvCxnSpPr>
            <a:cxnSpLocks/>
            <a:endCxn id="4119" idx="1"/>
          </p:cNvCxnSpPr>
          <p:nvPr/>
        </p:nvCxnSpPr>
        <p:spPr>
          <a:xfrm>
            <a:off x="2199977"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21" name="矩形: 圓角 4120">
            <a:extLst>
              <a:ext uri="{FF2B5EF4-FFF2-40B4-BE49-F238E27FC236}">
                <a16:creationId xmlns:a16="http://schemas.microsoft.com/office/drawing/2014/main" id="{C2CB35FF-DBD8-9B86-02E1-4D57A9721948}"/>
              </a:ext>
            </a:extLst>
          </p:cNvPr>
          <p:cNvSpPr/>
          <p:nvPr/>
        </p:nvSpPr>
        <p:spPr>
          <a:xfrm>
            <a:off x="3444965" y="232535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22" name="直線單箭頭接點 4121">
            <a:extLst>
              <a:ext uri="{FF2B5EF4-FFF2-40B4-BE49-F238E27FC236}">
                <a16:creationId xmlns:a16="http://schemas.microsoft.com/office/drawing/2014/main" id="{BC546600-0F87-FD27-C04B-5ADC512C0FC6}"/>
              </a:ext>
            </a:extLst>
          </p:cNvPr>
          <p:cNvCxnSpPr>
            <a:cxnSpLocks/>
            <a:endCxn id="4121" idx="1"/>
          </p:cNvCxnSpPr>
          <p:nvPr/>
        </p:nvCxnSpPr>
        <p:spPr>
          <a:xfrm>
            <a:off x="3184421"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25" name="矩形: 圓角 4124">
            <a:extLst>
              <a:ext uri="{FF2B5EF4-FFF2-40B4-BE49-F238E27FC236}">
                <a16:creationId xmlns:a16="http://schemas.microsoft.com/office/drawing/2014/main" id="{436385AD-5DAE-805C-8AF1-ACFE7971A344}"/>
              </a:ext>
            </a:extLst>
          </p:cNvPr>
          <p:cNvSpPr/>
          <p:nvPr/>
        </p:nvSpPr>
        <p:spPr>
          <a:xfrm>
            <a:off x="4429409" y="232535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26" name="直線單箭頭接點 4125">
            <a:extLst>
              <a:ext uri="{FF2B5EF4-FFF2-40B4-BE49-F238E27FC236}">
                <a16:creationId xmlns:a16="http://schemas.microsoft.com/office/drawing/2014/main" id="{C9802B99-80A9-42B3-8273-4E8E65AA16A6}"/>
              </a:ext>
            </a:extLst>
          </p:cNvPr>
          <p:cNvCxnSpPr>
            <a:cxnSpLocks/>
            <a:endCxn id="4125" idx="1"/>
          </p:cNvCxnSpPr>
          <p:nvPr/>
        </p:nvCxnSpPr>
        <p:spPr>
          <a:xfrm>
            <a:off x="4168865"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27" name="文字方塊 4126">
            <a:extLst>
              <a:ext uri="{FF2B5EF4-FFF2-40B4-BE49-F238E27FC236}">
                <a16:creationId xmlns:a16="http://schemas.microsoft.com/office/drawing/2014/main" id="{ECE88070-CBB0-343C-4124-B7A3D008587F}"/>
              </a:ext>
            </a:extLst>
          </p:cNvPr>
          <p:cNvSpPr txBox="1"/>
          <p:nvPr/>
        </p:nvSpPr>
        <p:spPr>
          <a:xfrm>
            <a:off x="560320" y="265117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s=1</a:t>
            </a:r>
            <a:endParaRPr lang="zh-TW" altLang="en-US" sz="800" dirty="0">
              <a:latin typeface="Times New Roman" panose="02020603050405020304" pitchFamily="18" charset="0"/>
              <a:cs typeface="Times New Roman" panose="02020603050405020304" pitchFamily="18" charset="0"/>
            </a:endParaRPr>
          </a:p>
        </p:txBody>
      </p:sp>
      <p:sp>
        <p:nvSpPr>
          <p:cNvPr id="4128" name="文字方塊 4127">
            <a:extLst>
              <a:ext uri="{FF2B5EF4-FFF2-40B4-BE49-F238E27FC236}">
                <a16:creationId xmlns:a16="http://schemas.microsoft.com/office/drawing/2014/main" id="{8D5AA4B3-6D9E-AFD8-A9B1-224CE668A767}"/>
              </a:ext>
            </a:extLst>
          </p:cNvPr>
          <p:cNvSpPr txBox="1"/>
          <p:nvPr/>
        </p:nvSpPr>
        <p:spPr>
          <a:xfrm>
            <a:off x="2518234" y="264768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s=1</a:t>
            </a:r>
            <a:endParaRPr lang="zh-TW" altLang="en-US" sz="800" dirty="0">
              <a:latin typeface="Times New Roman" panose="02020603050405020304" pitchFamily="18" charset="0"/>
              <a:cs typeface="Times New Roman" panose="02020603050405020304" pitchFamily="18" charset="0"/>
            </a:endParaRPr>
          </a:p>
        </p:txBody>
      </p:sp>
      <p:sp>
        <p:nvSpPr>
          <p:cNvPr id="4129" name="文字方塊 4128">
            <a:extLst>
              <a:ext uri="{FF2B5EF4-FFF2-40B4-BE49-F238E27FC236}">
                <a16:creationId xmlns:a16="http://schemas.microsoft.com/office/drawing/2014/main" id="{4FCB8CA0-AE08-BD48-749B-B70675F97D1F}"/>
              </a:ext>
            </a:extLst>
          </p:cNvPr>
          <p:cNvSpPr txBox="1"/>
          <p:nvPr/>
        </p:nvSpPr>
        <p:spPr>
          <a:xfrm>
            <a:off x="4509367" y="2647683"/>
            <a:ext cx="567678"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s=1</a:t>
            </a:r>
            <a:endParaRPr lang="zh-TW" altLang="en-US" sz="800" dirty="0">
              <a:latin typeface="Times New Roman" panose="02020603050405020304" pitchFamily="18" charset="0"/>
              <a:cs typeface="Times New Roman" panose="02020603050405020304" pitchFamily="18" charset="0"/>
            </a:endParaRPr>
          </a:p>
        </p:txBody>
      </p:sp>
      <p:sp>
        <p:nvSpPr>
          <p:cNvPr id="4130" name="文字方塊 4129">
            <a:extLst>
              <a:ext uri="{FF2B5EF4-FFF2-40B4-BE49-F238E27FC236}">
                <a16:creationId xmlns:a16="http://schemas.microsoft.com/office/drawing/2014/main" id="{3F7BCA16-295E-4397-4306-AD989F9FE973}"/>
              </a:ext>
            </a:extLst>
          </p:cNvPr>
          <p:cNvSpPr txBox="1"/>
          <p:nvPr/>
        </p:nvSpPr>
        <p:spPr>
          <a:xfrm>
            <a:off x="1569200" y="264167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4131" name="文字方塊 4130">
            <a:extLst>
              <a:ext uri="{FF2B5EF4-FFF2-40B4-BE49-F238E27FC236}">
                <a16:creationId xmlns:a16="http://schemas.microsoft.com/office/drawing/2014/main" id="{911F8BEF-B725-0553-3D93-AA8879BEEE5E}"/>
              </a:ext>
            </a:extLst>
          </p:cNvPr>
          <p:cNvSpPr txBox="1"/>
          <p:nvPr/>
        </p:nvSpPr>
        <p:spPr>
          <a:xfrm>
            <a:off x="3530288" y="264167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32" name="文字方塊 4131">
                <a:extLst>
                  <a:ext uri="{FF2B5EF4-FFF2-40B4-BE49-F238E27FC236}">
                    <a16:creationId xmlns:a16="http://schemas.microsoft.com/office/drawing/2014/main" id="{1EEDE645-C272-8981-D0B4-9CF338B7F31D}"/>
                  </a:ext>
                </a:extLst>
              </p:cNvPr>
              <p:cNvSpPr txBox="1"/>
              <p:nvPr/>
            </p:nvSpPr>
            <p:spPr>
              <a:xfrm>
                <a:off x="231126" y="2921171"/>
                <a:ext cx="5369573" cy="707886"/>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process information efficiently</a:t>
                </a:r>
                <a:r>
                  <a:rPr lang="en-US" altLang="zh-TW" sz="1000" dirty="0">
                    <a:latin typeface="Times New Roman" panose="02020603050405020304" pitchFamily="18" charset="0"/>
                    <a:cs typeface="Times New Roman" panose="02020603050405020304" pitchFamily="18" charset="0"/>
                  </a:rPr>
                  <a:t> by </a:t>
                </a:r>
                <a:r>
                  <a:rPr lang="en-US" altLang="zh-TW" sz="1000" u="sng" dirty="0" err="1">
                    <a:solidFill>
                      <a:schemeClr val="accent2"/>
                    </a:solidFill>
                    <a:latin typeface="Times New Roman" panose="02020603050405020304" pitchFamily="18" charset="0"/>
                    <a:cs typeface="Times New Roman" panose="02020603050405020304" pitchFamily="18" charset="0"/>
                  </a:rPr>
                  <a:t>depthwise</a:t>
                </a:r>
                <a:r>
                  <a:rPr lang="en-US" altLang="zh-TW" sz="1000" dirty="0">
                    <a:latin typeface="Times New Roman" panose="02020603050405020304" pitchFamily="18" charset="0"/>
                    <a:cs typeface="Times New Roman" panose="02020603050405020304" pitchFamily="18" charset="0"/>
                  </a:rPr>
                  <a:t> convolution and </a:t>
                </a:r>
                <a:r>
                  <a:rPr lang="en-US" altLang="zh-TW" sz="1000" u="sng" dirty="0">
                    <a:solidFill>
                      <a:schemeClr val="accent2"/>
                    </a:solidFill>
                    <a:latin typeface="Times New Roman" panose="02020603050405020304" pitchFamily="18" charset="0"/>
                    <a:cs typeface="Times New Roman" panose="02020603050405020304" pitchFamily="18" charset="0"/>
                  </a:rPr>
                  <a:t>pointwise</a:t>
                </a:r>
                <a:r>
                  <a:rPr lang="en-US" altLang="zh-TW" sz="1000" dirty="0">
                    <a:latin typeface="Times New Roman" panose="02020603050405020304" pitchFamily="18" charset="0"/>
                    <a:cs typeface="Times New Roman" panose="02020603050405020304" pitchFamily="18" charset="0"/>
                  </a:rPr>
                  <a:t> convolution.</a:t>
                </a:r>
                <a:r>
                  <a:rPr lang="en-US" altLang="zh-TW" sz="1000" dirty="0">
                    <a:solidFill>
                      <a:srgbClr val="00B0F0"/>
                    </a:solidFill>
                    <a:latin typeface="Times New Roman" panose="02020603050405020304" pitchFamily="18" charset="0"/>
                    <a:cs typeface="Times New Roman" panose="02020603050405020304" pitchFamily="18" charset="0"/>
                  </a:rPr>
                  <a:t> </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reduce the computational complexity</a:t>
                </a:r>
                <a:r>
                  <a:rPr lang="en-US" altLang="zh-TW" sz="1000" dirty="0">
                    <a:latin typeface="Times New Roman" panose="02020603050405020304" pitchFamily="18" charset="0"/>
                    <a:cs typeface="Times New Roman" panose="02020603050405020304" pitchFamily="18" charset="0"/>
                  </a:rPr>
                  <a:t> and </a:t>
                </a:r>
                <a:r>
                  <a:rPr lang="en-US" altLang="zh-TW" sz="1000" dirty="0">
                    <a:solidFill>
                      <a:srgbClr val="00B0F0"/>
                    </a:solidFill>
                    <a:latin typeface="Times New Roman" panose="02020603050405020304" pitchFamily="18" charset="0"/>
                    <a:cs typeface="Times New Roman" panose="02020603050405020304" pitchFamily="18" charset="0"/>
                  </a:rPr>
                  <a:t>the number of parameters.</a:t>
                </a:r>
              </a:p>
              <a:p>
                <a:pPr marL="182563" indent="-182563"/>
                <a:r>
                  <a:rPr lang="en-US" altLang="zh-TW" sz="1000" dirty="0">
                    <a:latin typeface="Times New Roman" panose="02020603050405020304" pitchFamily="18" charset="0"/>
                    <a:cs typeface="Times New Roman" panose="02020603050405020304" pitchFamily="18" charset="0"/>
                  </a:rPr>
                  <a:t>	- Pointwise: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𝐶</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m:t>
                    </m:r>
                  </m:oMath>
                </a14:m>
                <a:r>
                  <a:rPr lang="en-US" altLang="zh-TW" sz="1000" dirty="0">
                    <a:latin typeface="Times New Roman" panose="02020603050405020304" pitchFamily="18" charset="0"/>
                    <a:cs typeface="Times New Roman" panose="02020603050405020304" pitchFamily="18" charset="0"/>
                  </a:rPr>
                  <a:t>, parameters </a:t>
                </a:r>
                <a14:m>
                  <m:oMath xmlns:m="http://schemas.openxmlformats.org/officeDocument/2006/math">
                    <m:r>
                      <a:rPr lang="en-US" altLang="zh-TW" sz="1000" b="0" i="1" dirty="0" smtClean="0">
                        <a:latin typeface="Cambria Math" panose="02040503050406030204" pitchFamily="18" charset="0"/>
                        <a:cs typeface="Times New Roman" panose="02020603050405020304" pitchFamily="18" charset="0"/>
                      </a:rPr>
                      <m:t>=1 ∗ 1∗</m:t>
                    </m:r>
                    <m:r>
                      <a:rPr lang="en-US" altLang="zh-TW" sz="1000" b="0" i="1" dirty="0" smtClean="0">
                        <a:latin typeface="Cambria Math" panose="02040503050406030204" pitchFamily="18" charset="0"/>
                        <a:cs typeface="Times New Roman" panose="02020603050405020304" pitchFamily="18" charset="0"/>
                      </a:rPr>
                      <m:t>𝐶</m:t>
                    </m:r>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𝑓𝑖𝑙𝑡𝑒𝑟</m:t>
                    </m:r>
                  </m:oMath>
                </a14:m>
                <a:endParaRPr lang="en-US" altLang="zh-TW" sz="1000" b="0" i="1" dirty="0">
                  <a:latin typeface="Times New Roman" panose="02020603050405020304" pitchFamily="18" charset="0"/>
                  <a:cs typeface="Times New Roman" panose="02020603050405020304" pitchFamily="18" charset="0"/>
                </a:endParaRPr>
              </a:p>
              <a:p>
                <a:pPr marL="182563" indent="-182563"/>
                <a:r>
                  <a:rPr lang="en-US" altLang="zh-TW" sz="1000" dirty="0">
                    <a:latin typeface="Times New Roman" panose="02020603050405020304" pitchFamily="18" charset="0"/>
                    <a:cs typeface="Times New Roman" panose="02020603050405020304" pitchFamily="18" charset="0"/>
                  </a:rPr>
                  <a:t>	- </a:t>
                </a:r>
                <a:r>
                  <a:rPr lang="en-US" altLang="zh-TW" sz="1000" dirty="0" err="1">
                    <a:latin typeface="Times New Roman" panose="02020603050405020304" pitchFamily="18" charset="0"/>
                    <a:cs typeface="Times New Roman" panose="02020603050405020304" pitchFamily="18" charset="0"/>
                  </a:rPr>
                  <a:t>Depthwise</a:t>
                </a:r>
                <a:r>
                  <a:rPr lang="en-US" altLang="zh-TW" sz="1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𝐶</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𝑘</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m:t>
                    </m:r>
                  </m:oMath>
                </a14:m>
                <a:r>
                  <a:rPr lang="en-US" altLang="zh-TW" sz="1000" dirty="0">
                    <a:latin typeface="Times New Roman" panose="02020603050405020304" pitchFamily="18" charset="0"/>
                    <a:cs typeface="Times New Roman" panose="02020603050405020304" pitchFamily="18" charset="0"/>
                  </a:rPr>
                  <a:t>, parameters </a:t>
                </a:r>
                <a14:m>
                  <m:oMath xmlns:m="http://schemas.openxmlformats.org/officeDocument/2006/math">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𝑘</m:t>
                    </m:r>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𝑘</m:t>
                    </m:r>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𝑐</m:t>
                    </m:r>
                    <m:r>
                      <a:rPr lang="en-US" altLang="zh-TW" sz="1000" b="0" i="1" dirty="0" smtClean="0">
                        <a:latin typeface="Cambria Math" panose="02040503050406030204" pitchFamily="18" charset="0"/>
                        <a:cs typeface="Times New Roman" panose="02020603050405020304" pitchFamily="18" charset="0"/>
                      </a:rPr>
                      <m:t>, </m:t>
                    </m:r>
                    <m:r>
                      <a:rPr lang="en-US" altLang="zh-TW" sz="1000" b="0" i="1" dirty="0" smtClean="0">
                        <a:latin typeface="Cambria Math" panose="02040503050406030204" pitchFamily="18" charset="0"/>
                        <a:cs typeface="Times New Roman" panose="02020603050405020304" pitchFamily="18" charset="0"/>
                      </a:rPr>
                      <m:t>𝑘</m:t>
                    </m:r>
                    <m:r>
                      <a:rPr lang="en-US" altLang="zh-TW" sz="1000" b="0" i="1" dirty="0" smtClean="0">
                        <a:latin typeface="Cambria Math" panose="02040503050406030204" pitchFamily="18" charset="0"/>
                        <a:cs typeface="Times New Roman" panose="02020603050405020304" pitchFamily="18" charset="0"/>
                      </a:rPr>
                      <m:t>=3</m:t>
                    </m:r>
                  </m:oMath>
                </a14:m>
                <a:endParaRPr lang="en-US" altLang="zh-TW" sz="1000" dirty="0">
                  <a:latin typeface="Times New Roman" panose="02020603050405020304" pitchFamily="18" charset="0"/>
                  <a:cs typeface="Times New Roman" panose="02020603050405020304" pitchFamily="18" charset="0"/>
                </a:endParaRPr>
              </a:p>
            </p:txBody>
          </p:sp>
        </mc:Choice>
        <mc:Fallback xmlns="">
          <p:sp>
            <p:nvSpPr>
              <p:cNvPr id="4132" name="文字方塊 4131">
                <a:extLst>
                  <a:ext uri="{FF2B5EF4-FFF2-40B4-BE49-F238E27FC236}">
                    <a16:creationId xmlns:a16="http://schemas.microsoft.com/office/drawing/2014/main" id="{1EEDE645-C272-8981-D0B4-9CF338B7F31D}"/>
                  </a:ext>
                </a:extLst>
              </p:cNvPr>
              <p:cNvSpPr txBox="1">
                <a:spLocks noRot="1" noChangeAspect="1" noMove="1" noResize="1" noEditPoints="1" noAdjustHandles="1" noChangeArrowheads="1" noChangeShapeType="1" noTextEdit="1"/>
              </p:cNvSpPr>
              <p:nvPr/>
            </p:nvSpPr>
            <p:spPr>
              <a:xfrm>
                <a:off x="231126" y="2921171"/>
                <a:ext cx="5369573" cy="707886"/>
              </a:xfrm>
              <a:prstGeom prst="rect">
                <a:avLst/>
              </a:prstGeom>
              <a:blipFill>
                <a:blip r:embed="rId3"/>
                <a:stretch>
                  <a:fillRect b="-4310"/>
                </a:stretch>
              </a:blipFill>
            </p:spPr>
            <p:txBody>
              <a:bodyPr/>
              <a:lstStyle/>
              <a:p>
                <a:r>
                  <a:rPr lang="zh-TW" altLang="en-US">
                    <a:noFill/>
                  </a:rPr>
                  <a:t> </a:t>
                </a:r>
              </a:p>
            </p:txBody>
          </p:sp>
        </mc:Fallback>
      </mc:AlternateContent>
      <p:cxnSp>
        <p:nvCxnSpPr>
          <p:cNvPr id="4133" name="直線單箭頭接點 4132">
            <a:extLst>
              <a:ext uri="{FF2B5EF4-FFF2-40B4-BE49-F238E27FC236}">
                <a16:creationId xmlns:a16="http://schemas.microsoft.com/office/drawing/2014/main" id="{99AF067A-AF54-5943-CE9E-279643C943A7}"/>
              </a:ext>
            </a:extLst>
          </p:cNvPr>
          <p:cNvCxnSpPr>
            <a:cxnSpLocks/>
          </p:cNvCxnSpPr>
          <p:nvPr/>
        </p:nvCxnSpPr>
        <p:spPr>
          <a:xfrm>
            <a:off x="5153309"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34" name="文字方塊 4133">
            <a:extLst>
              <a:ext uri="{FF2B5EF4-FFF2-40B4-BE49-F238E27FC236}">
                <a16:creationId xmlns:a16="http://schemas.microsoft.com/office/drawing/2014/main" id="{06F4EFC2-6166-C877-1F97-CA8D5EA93968}"/>
              </a:ext>
            </a:extLst>
          </p:cNvPr>
          <p:cNvSpPr txBox="1"/>
          <p:nvPr/>
        </p:nvSpPr>
        <p:spPr>
          <a:xfrm>
            <a:off x="7360" y="3837748"/>
            <a:ext cx="3760772"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a:t>
            </a:r>
            <a:r>
              <a:rPr lang="en-US" altLang="zh-TW" sz="1200" b="1" dirty="0" err="1">
                <a:latin typeface="Times New Roman" panose="02020603050405020304" pitchFamily="18" charset="0"/>
                <a:cs typeface="Times New Roman" panose="02020603050405020304" pitchFamily="18" charset="0"/>
              </a:rPr>
              <a:t>SCDown</a:t>
            </a:r>
            <a:r>
              <a:rPr lang="en-US" altLang="zh-TW" sz="1200" b="1" dirty="0">
                <a:latin typeface="Times New Roman" panose="02020603050405020304" pitchFamily="18" charset="0"/>
                <a:cs typeface="Times New Roman" panose="02020603050405020304" pitchFamily="18" charset="0"/>
              </a:rPr>
              <a:t> Block (Spatial Channel </a:t>
            </a:r>
            <a:r>
              <a:rPr lang="en-US" altLang="zh-TW" sz="1200" b="1" dirty="0" err="1">
                <a:latin typeface="Times New Roman" panose="02020603050405020304" pitchFamily="18" charset="0"/>
                <a:cs typeface="Times New Roman" panose="02020603050405020304" pitchFamily="18" charset="0"/>
              </a:rPr>
              <a:t>Downsampling</a:t>
            </a:r>
            <a:r>
              <a:rPr lang="en-US" altLang="zh-TW" sz="1200" b="1" dirty="0">
                <a:latin typeface="Times New Roman" panose="02020603050405020304" pitchFamily="18" charset="0"/>
                <a:cs typeface="Times New Roman" panose="02020603050405020304" pitchFamily="18" charset="0"/>
              </a:rPr>
              <a:t>)</a:t>
            </a:r>
          </a:p>
        </p:txBody>
      </p:sp>
      <p:cxnSp>
        <p:nvCxnSpPr>
          <p:cNvPr id="4136" name="直線單箭頭接點 4135">
            <a:extLst>
              <a:ext uri="{FF2B5EF4-FFF2-40B4-BE49-F238E27FC236}">
                <a16:creationId xmlns:a16="http://schemas.microsoft.com/office/drawing/2014/main" id="{CDAA3A9F-E2CF-C1AE-282B-C8FD12EEAE72}"/>
              </a:ext>
            </a:extLst>
          </p:cNvPr>
          <p:cNvCxnSpPr>
            <a:cxnSpLocks/>
          </p:cNvCxnSpPr>
          <p:nvPr/>
        </p:nvCxnSpPr>
        <p:spPr>
          <a:xfrm>
            <a:off x="231089" y="442241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37" name="直線單箭頭接點 4136">
            <a:extLst>
              <a:ext uri="{FF2B5EF4-FFF2-40B4-BE49-F238E27FC236}">
                <a16:creationId xmlns:a16="http://schemas.microsoft.com/office/drawing/2014/main" id="{DA2D57C5-C2B8-837C-4237-E811CD1A2E76}"/>
              </a:ext>
            </a:extLst>
          </p:cNvPr>
          <p:cNvCxnSpPr>
            <a:cxnSpLocks/>
          </p:cNvCxnSpPr>
          <p:nvPr/>
        </p:nvCxnSpPr>
        <p:spPr>
          <a:xfrm>
            <a:off x="1217924" y="442241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2" name="矩形: 圓角 4141">
            <a:extLst>
              <a:ext uri="{FF2B5EF4-FFF2-40B4-BE49-F238E27FC236}">
                <a16:creationId xmlns:a16="http://schemas.microsoft.com/office/drawing/2014/main" id="{16E58905-0FBA-87B2-44C8-6BF0D3307C95}"/>
              </a:ext>
            </a:extLst>
          </p:cNvPr>
          <p:cNvSpPr/>
          <p:nvPr/>
        </p:nvSpPr>
        <p:spPr>
          <a:xfrm>
            <a:off x="1473750" y="427419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sp>
        <p:nvSpPr>
          <p:cNvPr id="4143" name="文字方塊 4142">
            <a:extLst>
              <a:ext uri="{FF2B5EF4-FFF2-40B4-BE49-F238E27FC236}">
                <a16:creationId xmlns:a16="http://schemas.microsoft.com/office/drawing/2014/main" id="{22103522-3AB2-A3C6-20E9-FE8F67AD2BBF}"/>
              </a:ext>
            </a:extLst>
          </p:cNvPr>
          <p:cNvSpPr txBox="1"/>
          <p:nvPr/>
        </p:nvSpPr>
        <p:spPr>
          <a:xfrm>
            <a:off x="1542437" y="4590714"/>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a:t>
            </a:r>
            <a:r>
              <a:rPr lang="en-US" altLang="zh-TW" sz="800" dirty="0">
                <a:solidFill>
                  <a:srgbClr val="00B0F0"/>
                </a:solidFill>
                <a:latin typeface="Times New Roman" panose="02020603050405020304" pitchFamily="18" charset="0"/>
                <a:cs typeface="Times New Roman" panose="02020603050405020304" pitchFamily="18" charset="0"/>
              </a:rPr>
              <a:t>s=2</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cxnSp>
        <p:nvCxnSpPr>
          <p:cNvPr id="4144" name="直線單箭頭接點 4143">
            <a:extLst>
              <a:ext uri="{FF2B5EF4-FFF2-40B4-BE49-F238E27FC236}">
                <a16:creationId xmlns:a16="http://schemas.microsoft.com/office/drawing/2014/main" id="{26243301-FC20-469C-43CE-9FC9265DF2C8}"/>
              </a:ext>
            </a:extLst>
          </p:cNvPr>
          <p:cNvCxnSpPr>
            <a:cxnSpLocks/>
          </p:cNvCxnSpPr>
          <p:nvPr/>
        </p:nvCxnSpPr>
        <p:spPr>
          <a:xfrm>
            <a:off x="2199977" y="442241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5" name="矩形: 圓角 4144">
            <a:extLst>
              <a:ext uri="{FF2B5EF4-FFF2-40B4-BE49-F238E27FC236}">
                <a16:creationId xmlns:a16="http://schemas.microsoft.com/office/drawing/2014/main" id="{124EA2E0-2282-4A91-C843-641F9DEE5B87}"/>
              </a:ext>
            </a:extLst>
          </p:cNvPr>
          <p:cNvSpPr/>
          <p:nvPr/>
        </p:nvSpPr>
        <p:spPr>
          <a:xfrm>
            <a:off x="491633" y="428369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sp>
        <p:nvSpPr>
          <p:cNvPr id="4146" name="文字方塊 4145">
            <a:extLst>
              <a:ext uri="{FF2B5EF4-FFF2-40B4-BE49-F238E27FC236}">
                <a16:creationId xmlns:a16="http://schemas.microsoft.com/office/drawing/2014/main" id="{8BE8D226-A4D0-09F1-D7D9-301052E1A401}"/>
              </a:ext>
            </a:extLst>
          </p:cNvPr>
          <p:cNvSpPr txBox="1"/>
          <p:nvPr/>
        </p:nvSpPr>
        <p:spPr>
          <a:xfrm>
            <a:off x="584756" y="4590714"/>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47" name="文字方塊 4146">
                <a:extLst>
                  <a:ext uri="{FF2B5EF4-FFF2-40B4-BE49-F238E27FC236}">
                    <a16:creationId xmlns:a16="http://schemas.microsoft.com/office/drawing/2014/main" id="{1A75E836-21D8-4B15-8BE1-0C89F24CB391}"/>
                  </a:ext>
                </a:extLst>
              </p:cNvPr>
              <p:cNvSpPr txBox="1"/>
              <p:nvPr/>
            </p:nvSpPr>
            <p:spPr>
              <a:xfrm>
                <a:off x="232589" y="4821013"/>
                <a:ext cx="5369573" cy="1168525"/>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replaces regular 3x3 convolution layer and uses </a:t>
                </a:r>
                <a:r>
                  <a:rPr lang="en-US" altLang="zh-TW" sz="1000" u="sng" dirty="0">
                    <a:solidFill>
                      <a:schemeClr val="accent2"/>
                    </a:solidFill>
                    <a:latin typeface="Times New Roman" panose="02020603050405020304" pitchFamily="18" charset="0"/>
                    <a:cs typeface="Times New Roman" panose="02020603050405020304" pitchFamily="18" charset="0"/>
                  </a:rPr>
                  <a:t>pointwise</a:t>
                </a:r>
                <a:r>
                  <a:rPr lang="en-US" altLang="zh-TW" sz="1000" u="sng"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and </a:t>
                </a:r>
                <a:r>
                  <a:rPr lang="en-US" altLang="zh-TW" sz="1000" u="sng" dirty="0" err="1">
                    <a:solidFill>
                      <a:schemeClr val="accent2"/>
                    </a:solidFill>
                    <a:latin typeface="Times New Roman" panose="02020603050405020304" pitchFamily="18" charset="0"/>
                    <a:cs typeface="Times New Roman" panose="02020603050405020304" pitchFamily="18" charset="0"/>
                  </a:rPr>
                  <a:t>depthwise</a:t>
                </a:r>
                <a:r>
                  <a:rPr lang="en-US" altLang="zh-TW" sz="1000" dirty="0">
                    <a:solidFill>
                      <a:schemeClr val="accent2"/>
                    </a:solidFill>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convolution layer.</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-First, it </a:t>
                </a:r>
                <a:r>
                  <a:rPr lang="en-US" altLang="zh-TW" sz="1000" dirty="0">
                    <a:solidFill>
                      <a:srgbClr val="00B0F0"/>
                    </a:solidFill>
                    <a:latin typeface="Times New Roman" panose="02020603050405020304" pitchFamily="18" charset="0"/>
                    <a:cs typeface="Times New Roman" panose="02020603050405020304" pitchFamily="18" charset="0"/>
                  </a:rPr>
                  <a:t>adjust the number of channels</a:t>
                </a:r>
                <a:r>
                  <a:rPr lang="en-US" altLang="zh-TW" sz="1000" dirty="0">
                    <a:latin typeface="Times New Roman" panose="02020603050405020304" pitchFamily="18" charset="0"/>
                    <a:cs typeface="Times New Roman" panose="02020603050405020304" pitchFamily="18" charset="0"/>
                  </a:rPr>
                  <a:t> through the 1x1 </a:t>
                </a:r>
                <a:r>
                  <a:rPr lang="en-US" altLang="zh-TW" sz="1000" dirty="0">
                    <a:solidFill>
                      <a:srgbClr val="00B0F0"/>
                    </a:solidFill>
                    <a:latin typeface="Times New Roman" panose="02020603050405020304" pitchFamily="18" charset="0"/>
                    <a:cs typeface="Times New Roman" panose="02020603050405020304" pitchFamily="18" charset="0"/>
                  </a:rPr>
                  <a:t>pointwise convolution</a:t>
                </a:r>
                <a:r>
                  <a:rPr lang="en-US" altLang="zh-TW" sz="1000" dirty="0">
                    <a:latin typeface="Times New Roman" panose="02020603050405020304" pitchFamily="18" charset="0"/>
                    <a:cs typeface="Times New Roman" panose="02020603050405020304" pitchFamily="18" charset="0"/>
                  </a:rPr>
                  <a:t>. </a:t>
                </a:r>
              </a:p>
              <a:p>
                <a:r>
                  <a:rPr lang="en-US" altLang="zh-TW" sz="1000" dirty="0">
                    <a:latin typeface="Times New Roman" panose="02020603050405020304" pitchFamily="18" charset="0"/>
                    <a:cs typeface="Times New Roman" panose="02020603050405020304" pitchFamily="18" charset="0"/>
                  </a:rPr>
                  <a:t>     - And then it use 3x3 convolution layer to do </a:t>
                </a:r>
                <a:r>
                  <a:rPr lang="en-US" altLang="zh-TW" sz="1000" dirty="0">
                    <a:solidFill>
                      <a:srgbClr val="00B0F0"/>
                    </a:solidFill>
                    <a:latin typeface="Times New Roman" panose="02020603050405020304" pitchFamily="18" charset="0"/>
                    <a:cs typeface="Times New Roman" panose="02020603050405020304" pitchFamily="18" charset="0"/>
                  </a:rPr>
                  <a:t>spatial </a:t>
                </a:r>
                <a:r>
                  <a:rPr lang="en-US" altLang="zh-TW" sz="1000" dirty="0" err="1">
                    <a:solidFill>
                      <a:srgbClr val="00B0F0"/>
                    </a:solidFill>
                    <a:latin typeface="Times New Roman" panose="02020603050405020304" pitchFamily="18" charset="0"/>
                    <a:cs typeface="Times New Roman" panose="02020603050405020304" pitchFamily="18" charset="0"/>
                  </a:rPr>
                  <a:t>downsampling</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reduce the parameters.</a:t>
                </a:r>
              </a:p>
              <a:p>
                <a:pPr marL="182563"/>
                <a:r>
                  <a:rPr lang="en-US" altLang="zh-TW" sz="1000" dirty="0">
                    <a:latin typeface="Times New Roman" panose="02020603050405020304" pitchFamily="18" charset="0"/>
                    <a:cs typeface="Times New Roman" panose="02020603050405020304" pitchFamily="18" charset="0"/>
                  </a:rPr>
                  <a:t>- Regular: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d>
                      <m:dPr>
                        <m:ctrlPr>
                          <a:rPr lang="en-US" altLang="zh-TW" sz="1000" b="0" i="1" smtClean="0">
                            <a:latin typeface="Cambria Math" panose="02040503050406030204" pitchFamily="18" charset="0"/>
                            <a:cs typeface="Times New Roman" panose="02020603050405020304" pitchFamily="18" charset="0"/>
                          </a:rPr>
                        </m:ctrlPr>
                      </m:dPr>
                      <m:e>
                        <m:f>
                          <m:fPr>
                            <m:ctrlPr>
                              <a:rPr lang="en-US" altLang="zh-TW" sz="1000" b="0" i="1" smtClean="0">
                                <a:latin typeface="Cambria Math" panose="02040503050406030204" pitchFamily="18" charset="0"/>
                                <a:cs typeface="Times New Roman" panose="02020603050405020304" pitchFamily="18" charset="0"/>
                              </a:rPr>
                            </m:ctrlPr>
                          </m:fPr>
                          <m:num>
                            <m:r>
                              <a:rPr lang="en-US" altLang="zh-TW" sz="1000" b="0" i="1" smtClean="0">
                                <a:latin typeface="Cambria Math" panose="02040503050406030204" pitchFamily="18" charset="0"/>
                                <a:cs typeface="Times New Roman" panose="02020603050405020304" pitchFamily="18" charset="0"/>
                              </a:rPr>
                              <m:t>9</m:t>
                            </m:r>
                          </m:num>
                          <m:den>
                            <m:r>
                              <a:rPr lang="en-US" altLang="zh-TW" sz="1000" b="0" i="1" smtClean="0">
                                <a:latin typeface="Cambria Math" panose="02040503050406030204" pitchFamily="18" charset="0"/>
                                <a:cs typeface="Times New Roman" panose="02020603050405020304" pitchFamily="18" charset="0"/>
                              </a:rPr>
                              <m:t>2</m:t>
                            </m:r>
                          </m:den>
                        </m:f>
                        <m:r>
                          <a:rPr lang="en-US" altLang="zh-TW" sz="1000" b="0" i="1" smtClean="0">
                            <a:latin typeface="Cambria Math" panose="02040503050406030204" pitchFamily="18" charset="0"/>
                            <a:cs typeface="Times New Roman" panose="02020603050405020304" pitchFamily="18" charset="0"/>
                          </a:rPr>
                          <m:t>h</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𝑤</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e>
                    </m:d>
                  </m:oMath>
                </a14:m>
                <a:r>
                  <a:rPr lang="en-US" altLang="zh-TW" sz="1000" b="0" dirty="0">
                    <a:latin typeface="Times New Roman" panose="02020603050405020304" pitchFamily="18" charset="0"/>
                    <a:cs typeface="Times New Roman" panose="02020603050405020304" pitchFamily="18" charset="0"/>
                  </a:rPr>
                  <a:t>, parameters =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18∗</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oMath>
                </a14:m>
                <a:endParaRPr lang="en-US" altLang="zh-TW" sz="1000" b="0" dirty="0">
                  <a:latin typeface="Times New Roman" panose="02020603050405020304" pitchFamily="18" charset="0"/>
                  <a:cs typeface="Times New Roman" panose="02020603050405020304" pitchFamily="18" charset="0"/>
                </a:endParaRPr>
              </a:p>
              <a:p>
                <a:pPr marL="182563"/>
                <a:r>
                  <a:rPr lang="en-US" altLang="zh-TW" sz="1000" dirty="0">
                    <a:latin typeface="Times New Roman" panose="02020603050405020304" pitchFamily="18" charset="0"/>
                    <a:cs typeface="Times New Roman" panose="02020603050405020304" pitchFamily="18" charset="0"/>
                  </a:rPr>
                  <a:t>- Pointwise + </a:t>
                </a:r>
                <a:r>
                  <a:rPr lang="en-US" altLang="zh-TW" sz="1000" dirty="0" err="1">
                    <a:latin typeface="Times New Roman" panose="02020603050405020304" pitchFamily="18" charset="0"/>
                    <a:cs typeface="Times New Roman" panose="02020603050405020304" pitchFamily="18" charset="0"/>
                  </a:rPr>
                  <a:t>depthwise</a:t>
                </a:r>
                <a:r>
                  <a:rPr lang="en-US" altLang="zh-TW" sz="1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d>
                      <m:dPr>
                        <m:ctrlPr>
                          <a:rPr lang="en-US" altLang="zh-TW" sz="1000" b="0" i="1" smtClean="0">
                            <a:latin typeface="Cambria Math" panose="02040503050406030204" pitchFamily="18" charset="0"/>
                            <a:cs typeface="Times New Roman" panose="02020603050405020304" pitchFamily="18" charset="0"/>
                          </a:rPr>
                        </m:ctrlPr>
                      </m:dPr>
                      <m:e>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h</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𝑤</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m:t>
                        </m:r>
                        <m:f>
                          <m:fPr>
                            <m:ctrlPr>
                              <a:rPr lang="en-US" altLang="zh-TW" sz="1000" b="0" i="1" smtClean="0">
                                <a:latin typeface="Cambria Math" panose="02040503050406030204" pitchFamily="18" charset="0"/>
                                <a:cs typeface="Times New Roman" panose="02020603050405020304" pitchFamily="18" charset="0"/>
                              </a:rPr>
                            </m:ctrlPr>
                          </m:fPr>
                          <m:num>
                            <m:r>
                              <a:rPr lang="en-US" altLang="zh-TW" sz="1000" b="0" i="1" smtClean="0">
                                <a:latin typeface="Cambria Math" panose="02040503050406030204" pitchFamily="18" charset="0"/>
                                <a:cs typeface="Times New Roman" panose="02020603050405020304" pitchFamily="18" charset="0"/>
                              </a:rPr>
                              <m:t>9</m:t>
                            </m:r>
                          </m:num>
                          <m:den>
                            <m:r>
                              <a:rPr lang="en-US" altLang="zh-TW" sz="1000" b="0" i="1" smtClean="0">
                                <a:latin typeface="Cambria Math" panose="02040503050406030204" pitchFamily="18" charset="0"/>
                                <a:cs typeface="Times New Roman" panose="02020603050405020304" pitchFamily="18" charset="0"/>
                              </a:rPr>
                              <m:t>2</m:t>
                            </m:r>
                          </m:den>
                        </m:f>
                        <m:r>
                          <a:rPr lang="en-US" altLang="zh-TW" sz="1000" b="0" i="1" smtClean="0">
                            <a:latin typeface="Cambria Math" panose="02040503050406030204" pitchFamily="18" charset="0"/>
                            <a:cs typeface="Times New Roman" panose="02020603050405020304" pitchFamily="18" charset="0"/>
                          </a:rPr>
                          <m:t>h</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𝑤</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𝑐</m:t>
                        </m:r>
                      </m:e>
                    </m:d>
                  </m:oMath>
                </a14:m>
                <a:r>
                  <a:rPr lang="en-US" altLang="zh-TW" sz="1000" dirty="0">
                    <a:latin typeface="Times New Roman" panose="02020603050405020304" pitchFamily="18" charset="0"/>
                    <a:cs typeface="Times New Roman" panose="02020603050405020304" pitchFamily="18" charset="0"/>
                  </a:rPr>
                  <a:t>, parameters =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2</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+18∗</m:t>
                    </m:r>
                    <m:r>
                      <a:rPr lang="en-US" altLang="zh-TW" sz="1000" b="0" i="1" smtClean="0">
                        <a:latin typeface="Cambria Math" panose="02040503050406030204" pitchFamily="18" charset="0"/>
                        <a:cs typeface="Times New Roman" panose="02020603050405020304" pitchFamily="18" charset="0"/>
                      </a:rPr>
                      <m:t>𝑐</m:t>
                    </m:r>
                  </m:oMath>
                </a14:m>
                <a:endParaRPr lang="en-US" altLang="zh-TW" sz="1000" dirty="0">
                  <a:latin typeface="Times New Roman" panose="02020603050405020304" pitchFamily="18" charset="0"/>
                  <a:cs typeface="Times New Roman" panose="02020603050405020304" pitchFamily="18" charset="0"/>
                </a:endParaRPr>
              </a:p>
            </p:txBody>
          </p:sp>
        </mc:Choice>
        <mc:Fallback xmlns="">
          <p:sp>
            <p:nvSpPr>
              <p:cNvPr id="4147" name="文字方塊 4146">
                <a:extLst>
                  <a:ext uri="{FF2B5EF4-FFF2-40B4-BE49-F238E27FC236}">
                    <a16:creationId xmlns:a16="http://schemas.microsoft.com/office/drawing/2014/main" id="{1A75E836-21D8-4B15-8BE1-0C89F24CB391}"/>
                  </a:ext>
                </a:extLst>
              </p:cNvPr>
              <p:cNvSpPr txBox="1">
                <a:spLocks noRot="1" noChangeAspect="1" noMove="1" noResize="1" noEditPoints="1" noAdjustHandles="1" noChangeArrowheads="1" noChangeShapeType="1" noTextEdit="1"/>
              </p:cNvSpPr>
              <p:nvPr/>
            </p:nvSpPr>
            <p:spPr>
              <a:xfrm>
                <a:off x="232589" y="4821013"/>
                <a:ext cx="5369573" cy="1168525"/>
              </a:xfrm>
              <a:prstGeom prst="rect">
                <a:avLst/>
              </a:prstGeom>
              <a:blipFill>
                <a:blip r:embed="rId4"/>
                <a:stretch>
                  <a:fillRect/>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F6EA1D5E-23F2-5786-4A3D-3F45625D8C6A}"/>
              </a:ext>
            </a:extLst>
          </p:cNvPr>
          <p:cNvSpPr txBox="1"/>
          <p:nvPr/>
        </p:nvSpPr>
        <p:spPr>
          <a:xfrm>
            <a:off x="505156" y="2137962"/>
            <a:ext cx="696854" cy="215444"/>
          </a:xfrm>
          <a:prstGeom prst="rect">
            <a:avLst/>
          </a:prstGeom>
          <a:noFill/>
        </p:spPr>
        <p:txBody>
          <a:bodyPr wrap="square">
            <a:spAutoFit/>
          </a:bodyPr>
          <a:lstStyle/>
          <a:p>
            <a:r>
              <a:rPr lang="en-US" altLang="zh-TW" sz="800">
                <a:solidFill>
                  <a:schemeClr val="tx1"/>
                </a:solidFill>
              </a:rPr>
              <a:t>Depthwise</a:t>
            </a:r>
            <a:endParaRPr lang="zh-TW" altLang="en-US" sz="800" dirty="0"/>
          </a:p>
        </p:txBody>
      </p:sp>
      <p:sp>
        <p:nvSpPr>
          <p:cNvPr id="10" name="文字方塊 9">
            <a:extLst>
              <a:ext uri="{FF2B5EF4-FFF2-40B4-BE49-F238E27FC236}">
                <a16:creationId xmlns:a16="http://schemas.microsoft.com/office/drawing/2014/main" id="{D420A7A0-F83B-F1F4-D668-00B40075E971}"/>
              </a:ext>
            </a:extLst>
          </p:cNvPr>
          <p:cNvSpPr txBox="1"/>
          <p:nvPr/>
        </p:nvSpPr>
        <p:spPr>
          <a:xfrm>
            <a:off x="2477748" y="2139472"/>
            <a:ext cx="696854" cy="215444"/>
          </a:xfrm>
          <a:prstGeom prst="rect">
            <a:avLst/>
          </a:prstGeom>
          <a:noFill/>
        </p:spPr>
        <p:txBody>
          <a:bodyPr wrap="square">
            <a:spAutoFit/>
          </a:bodyPr>
          <a:lstStyle/>
          <a:p>
            <a:r>
              <a:rPr lang="en-US" altLang="zh-TW" sz="800">
                <a:solidFill>
                  <a:schemeClr val="tx1"/>
                </a:solidFill>
              </a:rPr>
              <a:t>Depthwise</a:t>
            </a:r>
            <a:endParaRPr lang="zh-TW" altLang="en-US" sz="800" dirty="0"/>
          </a:p>
        </p:txBody>
      </p:sp>
      <p:sp>
        <p:nvSpPr>
          <p:cNvPr id="12" name="文字方塊 11">
            <a:extLst>
              <a:ext uri="{FF2B5EF4-FFF2-40B4-BE49-F238E27FC236}">
                <a16:creationId xmlns:a16="http://schemas.microsoft.com/office/drawing/2014/main" id="{74B3A681-A500-17A9-734F-AFCD875E1FE2}"/>
              </a:ext>
            </a:extLst>
          </p:cNvPr>
          <p:cNvSpPr txBox="1"/>
          <p:nvPr/>
        </p:nvSpPr>
        <p:spPr>
          <a:xfrm>
            <a:off x="1538000" y="2145551"/>
            <a:ext cx="645027" cy="215444"/>
          </a:xfrm>
          <a:prstGeom prst="rect">
            <a:avLst/>
          </a:prstGeom>
          <a:noFill/>
        </p:spPr>
        <p:txBody>
          <a:bodyPr wrap="square">
            <a:spAutoFit/>
          </a:bodyPr>
          <a:lstStyle/>
          <a:p>
            <a:r>
              <a:rPr lang="en-US" altLang="zh-TW" sz="800" dirty="0">
                <a:solidFill>
                  <a:schemeClr val="tx1"/>
                </a:solidFill>
              </a:rPr>
              <a:t>Pointwise</a:t>
            </a:r>
            <a:endParaRPr lang="zh-TW" altLang="en-US" sz="800" dirty="0">
              <a:solidFill>
                <a:schemeClr val="tx1"/>
              </a:solidFill>
            </a:endParaRPr>
          </a:p>
        </p:txBody>
      </p:sp>
      <p:sp>
        <p:nvSpPr>
          <p:cNvPr id="14" name="文字方塊 13">
            <a:extLst>
              <a:ext uri="{FF2B5EF4-FFF2-40B4-BE49-F238E27FC236}">
                <a16:creationId xmlns:a16="http://schemas.microsoft.com/office/drawing/2014/main" id="{B5A73D93-4C6E-93DA-81F9-7C764F65E7C7}"/>
              </a:ext>
            </a:extLst>
          </p:cNvPr>
          <p:cNvSpPr txBox="1"/>
          <p:nvPr/>
        </p:nvSpPr>
        <p:spPr>
          <a:xfrm>
            <a:off x="3501036" y="2120049"/>
            <a:ext cx="645027" cy="215444"/>
          </a:xfrm>
          <a:prstGeom prst="rect">
            <a:avLst/>
          </a:prstGeom>
          <a:noFill/>
        </p:spPr>
        <p:txBody>
          <a:bodyPr wrap="square">
            <a:spAutoFit/>
          </a:bodyPr>
          <a:lstStyle/>
          <a:p>
            <a:r>
              <a:rPr lang="en-US" altLang="zh-TW" sz="800" dirty="0">
                <a:solidFill>
                  <a:schemeClr val="tx1"/>
                </a:solidFill>
              </a:rPr>
              <a:t>Pointwise</a:t>
            </a:r>
            <a:endParaRPr lang="zh-TW" altLang="en-US" sz="800" dirty="0">
              <a:solidFill>
                <a:schemeClr val="tx1"/>
              </a:solidFill>
            </a:endParaRPr>
          </a:p>
        </p:txBody>
      </p:sp>
      <p:sp>
        <p:nvSpPr>
          <p:cNvPr id="15" name="文字方塊 14">
            <a:extLst>
              <a:ext uri="{FF2B5EF4-FFF2-40B4-BE49-F238E27FC236}">
                <a16:creationId xmlns:a16="http://schemas.microsoft.com/office/drawing/2014/main" id="{41714FF1-1FEB-B87B-D760-7A0E89E89F8E}"/>
              </a:ext>
            </a:extLst>
          </p:cNvPr>
          <p:cNvSpPr txBox="1"/>
          <p:nvPr/>
        </p:nvSpPr>
        <p:spPr>
          <a:xfrm>
            <a:off x="531068" y="4099956"/>
            <a:ext cx="645027" cy="215444"/>
          </a:xfrm>
          <a:prstGeom prst="rect">
            <a:avLst/>
          </a:prstGeom>
          <a:noFill/>
        </p:spPr>
        <p:txBody>
          <a:bodyPr wrap="square">
            <a:spAutoFit/>
          </a:bodyPr>
          <a:lstStyle/>
          <a:p>
            <a:r>
              <a:rPr lang="en-US" altLang="zh-TW" sz="800" dirty="0">
                <a:solidFill>
                  <a:schemeClr val="tx1"/>
                </a:solidFill>
              </a:rPr>
              <a:t>Pointwise</a:t>
            </a:r>
            <a:endParaRPr lang="zh-TW" altLang="en-US" sz="800" dirty="0">
              <a:solidFill>
                <a:schemeClr val="tx1"/>
              </a:solidFill>
            </a:endParaRPr>
          </a:p>
        </p:txBody>
      </p:sp>
      <p:sp>
        <p:nvSpPr>
          <p:cNvPr id="16" name="文字方塊 15">
            <a:extLst>
              <a:ext uri="{FF2B5EF4-FFF2-40B4-BE49-F238E27FC236}">
                <a16:creationId xmlns:a16="http://schemas.microsoft.com/office/drawing/2014/main" id="{C409195F-4727-C877-907F-ECAA78C169FA}"/>
              </a:ext>
            </a:extLst>
          </p:cNvPr>
          <p:cNvSpPr txBox="1"/>
          <p:nvPr/>
        </p:nvSpPr>
        <p:spPr>
          <a:xfrm>
            <a:off x="1502606" y="4099956"/>
            <a:ext cx="745330" cy="215444"/>
          </a:xfrm>
          <a:prstGeom prst="rect">
            <a:avLst/>
          </a:prstGeom>
          <a:noFill/>
        </p:spPr>
        <p:txBody>
          <a:bodyPr wrap="square">
            <a:spAutoFit/>
          </a:bodyPr>
          <a:lstStyle/>
          <a:p>
            <a:r>
              <a:rPr lang="en-US" altLang="zh-TW" sz="800" dirty="0" err="1">
                <a:solidFill>
                  <a:schemeClr val="tx1"/>
                </a:solidFill>
              </a:rPr>
              <a:t>Depthwise</a:t>
            </a:r>
            <a:endParaRPr lang="zh-TW" altLang="en-US" sz="800" dirty="0">
              <a:solidFill>
                <a:schemeClr val="tx1"/>
              </a:solidFill>
            </a:endParaRPr>
          </a:p>
        </p:txBody>
      </p:sp>
      <p:sp>
        <p:nvSpPr>
          <p:cNvPr id="17" name="文字方塊 16">
            <a:extLst>
              <a:ext uri="{FF2B5EF4-FFF2-40B4-BE49-F238E27FC236}">
                <a16:creationId xmlns:a16="http://schemas.microsoft.com/office/drawing/2014/main" id="{B255B025-BB40-77F3-A928-20E2776BB255}"/>
              </a:ext>
            </a:extLst>
          </p:cNvPr>
          <p:cNvSpPr txBox="1"/>
          <p:nvPr/>
        </p:nvSpPr>
        <p:spPr>
          <a:xfrm>
            <a:off x="4459059" y="2120049"/>
            <a:ext cx="696854" cy="215444"/>
          </a:xfrm>
          <a:prstGeom prst="rect">
            <a:avLst/>
          </a:prstGeom>
          <a:noFill/>
        </p:spPr>
        <p:txBody>
          <a:bodyPr wrap="square">
            <a:spAutoFit/>
          </a:bodyPr>
          <a:lstStyle/>
          <a:p>
            <a:r>
              <a:rPr lang="en-US" altLang="zh-TW" sz="800">
                <a:solidFill>
                  <a:schemeClr val="tx1"/>
                </a:solidFill>
              </a:rPr>
              <a:t>Depthwise</a:t>
            </a:r>
            <a:endParaRPr lang="zh-TW" altLang="en-US" sz="800" dirty="0"/>
          </a:p>
        </p:txBody>
      </p:sp>
      <p:sp>
        <p:nvSpPr>
          <p:cNvPr id="5" name="文字方塊 4">
            <a:extLst>
              <a:ext uri="{FF2B5EF4-FFF2-40B4-BE49-F238E27FC236}">
                <a16:creationId xmlns:a16="http://schemas.microsoft.com/office/drawing/2014/main" id="{7F0CFA29-83A7-2F13-C833-5469389852A4}"/>
              </a:ext>
            </a:extLst>
          </p:cNvPr>
          <p:cNvSpPr txBox="1"/>
          <p:nvPr/>
        </p:nvSpPr>
        <p:spPr>
          <a:xfrm>
            <a:off x="5670849" y="4195297"/>
            <a:ext cx="3162704" cy="830997"/>
          </a:xfrm>
          <a:prstGeom prst="rect">
            <a:avLst/>
          </a:prstGeom>
          <a:noFill/>
        </p:spPr>
        <p:txBody>
          <a:bodyPr wrap="square" rtlCol="0">
            <a:spAutoFit/>
          </a:bodyPr>
          <a:lstStyle/>
          <a:p>
            <a:r>
              <a:rPr lang="zh-TW" altLang="en-US" sz="1200" dirty="0">
                <a:solidFill>
                  <a:srgbClr val="00B0F0"/>
                </a:solidFill>
              </a:rPr>
              <a:t>蕭</a:t>
            </a:r>
            <a:r>
              <a:rPr lang="en-US" altLang="zh-TW" sz="1200" dirty="0">
                <a:solidFill>
                  <a:srgbClr val="00B0F0"/>
                </a:solidFill>
              </a:rPr>
              <a:t>:</a:t>
            </a:r>
            <a:r>
              <a:rPr lang="zh-TW" altLang="en-US" sz="1200" dirty="0">
                <a:solidFill>
                  <a:srgbClr val="00B0F0"/>
                </a:solidFill>
              </a:rPr>
              <a:t> 將</a:t>
            </a:r>
            <a:r>
              <a:rPr lang="en-US" altLang="zh-TW" sz="1200" dirty="0">
                <a:solidFill>
                  <a:srgbClr val="00B0F0"/>
                </a:solidFill>
              </a:rPr>
              <a:t>V8</a:t>
            </a:r>
            <a:r>
              <a:rPr lang="zh-TW" altLang="en-US" sz="1200" dirty="0">
                <a:solidFill>
                  <a:srgbClr val="00B0F0"/>
                </a:solidFill>
              </a:rPr>
              <a:t>的一些</a:t>
            </a:r>
            <a:r>
              <a:rPr lang="en-US" altLang="zh-TW" sz="1200" dirty="0">
                <a:solidFill>
                  <a:srgbClr val="00B0F0"/>
                </a:solidFill>
              </a:rPr>
              <a:t>convolution block </a:t>
            </a:r>
            <a:r>
              <a:rPr lang="zh-TW" altLang="en-US" sz="1200" dirty="0">
                <a:solidFill>
                  <a:srgbClr val="00B0F0"/>
                </a:solidFill>
              </a:rPr>
              <a:t>做替換，實現</a:t>
            </a:r>
            <a:r>
              <a:rPr lang="en-US" altLang="zh-TW" sz="1200" u="sng" dirty="0">
                <a:solidFill>
                  <a:srgbClr val="00B0F0"/>
                </a:solidFill>
              </a:rPr>
              <a:t>Spatial-channel decoupled </a:t>
            </a:r>
            <a:r>
              <a:rPr lang="en-US" altLang="zh-TW" sz="1200" u="sng" dirty="0" err="1">
                <a:solidFill>
                  <a:srgbClr val="00B0F0"/>
                </a:solidFill>
              </a:rPr>
              <a:t>downsampling</a:t>
            </a:r>
            <a:r>
              <a:rPr lang="en-US" altLang="zh-TW" sz="1200" u="sng" dirty="0">
                <a:solidFill>
                  <a:srgbClr val="00B0F0"/>
                </a:solidFill>
              </a:rPr>
              <a:t> </a:t>
            </a:r>
          </a:p>
          <a:p>
            <a:r>
              <a:rPr lang="en-US" altLang="zh-TW" sz="1200" dirty="0">
                <a:solidFill>
                  <a:srgbClr val="00B0F0"/>
                </a:solidFill>
              </a:rPr>
              <a:t>Pointwise: Adjust channel dimension</a:t>
            </a:r>
          </a:p>
          <a:p>
            <a:r>
              <a:rPr lang="en-US" altLang="zh-TW" sz="1200" dirty="0" err="1">
                <a:solidFill>
                  <a:srgbClr val="00B0F0"/>
                </a:solidFill>
              </a:rPr>
              <a:t>Depthwise</a:t>
            </a:r>
            <a:r>
              <a:rPr lang="en-US" altLang="zh-TW" sz="1200" dirty="0">
                <a:solidFill>
                  <a:srgbClr val="00B0F0"/>
                </a:solidFill>
              </a:rPr>
              <a:t>: Spatial </a:t>
            </a:r>
            <a:r>
              <a:rPr lang="en-US" altLang="zh-TW" sz="1200" dirty="0" err="1">
                <a:solidFill>
                  <a:srgbClr val="00B0F0"/>
                </a:solidFill>
              </a:rPr>
              <a:t>dowmsampling</a:t>
            </a:r>
            <a:r>
              <a:rPr lang="en-US" altLang="zh-TW" sz="1200" dirty="0">
                <a:solidFill>
                  <a:srgbClr val="00B0F0"/>
                </a:solidFill>
              </a:rPr>
              <a:t> </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4E720A4-487C-12BB-B41A-0D59CAE73942}"/>
                  </a:ext>
                </a:extLst>
              </p:cNvPr>
              <p:cNvSpPr txBox="1"/>
              <p:nvPr/>
            </p:nvSpPr>
            <p:spPr>
              <a:xfrm>
                <a:off x="-91110" y="66342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6" name="文字方塊 5">
                <a:extLst>
                  <a:ext uri="{FF2B5EF4-FFF2-40B4-BE49-F238E27FC236}">
                    <a16:creationId xmlns:a16="http://schemas.microsoft.com/office/drawing/2014/main" id="{04E720A4-487C-12BB-B41A-0D59CAE73942}"/>
                  </a:ext>
                </a:extLst>
              </p:cNvPr>
              <p:cNvSpPr txBox="1">
                <a:spLocks noRot="1" noChangeAspect="1" noMove="1" noResize="1" noEditPoints="1" noAdjustHandles="1" noChangeArrowheads="1" noChangeShapeType="1" noTextEdit="1"/>
              </p:cNvSpPr>
              <p:nvPr/>
            </p:nvSpPr>
            <p:spPr>
              <a:xfrm>
                <a:off x="-91110" y="663421"/>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95FF388-A90E-EC1B-0DFE-9FA31668C5DA}"/>
                  </a:ext>
                </a:extLst>
              </p:cNvPr>
              <p:cNvSpPr txBox="1"/>
              <p:nvPr/>
            </p:nvSpPr>
            <p:spPr>
              <a:xfrm>
                <a:off x="971002" y="65867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11" name="文字方塊 10">
                <a:extLst>
                  <a:ext uri="{FF2B5EF4-FFF2-40B4-BE49-F238E27FC236}">
                    <a16:creationId xmlns:a16="http://schemas.microsoft.com/office/drawing/2014/main" id="{095FF388-A90E-EC1B-0DFE-9FA31668C5DA}"/>
                  </a:ext>
                </a:extLst>
              </p:cNvPr>
              <p:cNvSpPr txBox="1">
                <a:spLocks noRot="1" noChangeAspect="1" noMove="1" noResize="1" noEditPoints="1" noAdjustHandles="1" noChangeArrowheads="1" noChangeShapeType="1" noTextEdit="1"/>
              </p:cNvSpPr>
              <p:nvPr/>
            </p:nvSpPr>
            <p:spPr>
              <a:xfrm>
                <a:off x="971002" y="658671"/>
                <a:ext cx="705066"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D96398D-C9C7-33E1-A2A1-48D0F935D146}"/>
                  </a:ext>
                </a:extLst>
              </p:cNvPr>
              <p:cNvSpPr txBox="1"/>
              <p:nvPr/>
            </p:nvSpPr>
            <p:spPr>
              <a:xfrm>
                <a:off x="1113362" y="1070300"/>
                <a:ext cx="88299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0.5</m:t>
                          </m:r>
                          <m:r>
                            <a:rPr lang="en-US" altLang="zh-TW" sz="80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18" name="文字方塊 17">
                <a:extLst>
                  <a:ext uri="{FF2B5EF4-FFF2-40B4-BE49-F238E27FC236}">
                    <a16:creationId xmlns:a16="http://schemas.microsoft.com/office/drawing/2014/main" id="{5D96398D-C9C7-33E1-A2A1-48D0F935D146}"/>
                  </a:ext>
                </a:extLst>
              </p:cNvPr>
              <p:cNvSpPr txBox="1">
                <a:spLocks noRot="1" noChangeAspect="1" noMove="1" noResize="1" noEditPoints="1" noAdjustHandles="1" noChangeArrowheads="1" noChangeShapeType="1" noTextEdit="1"/>
              </p:cNvSpPr>
              <p:nvPr/>
            </p:nvSpPr>
            <p:spPr>
              <a:xfrm>
                <a:off x="1113362" y="1070300"/>
                <a:ext cx="882998"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92CB213-C1EF-DF1B-1487-A36659F27288}"/>
                  </a:ext>
                </a:extLst>
              </p:cNvPr>
              <p:cNvSpPr txBox="1"/>
              <p:nvPr/>
            </p:nvSpPr>
            <p:spPr>
              <a:xfrm>
                <a:off x="1904303" y="643296"/>
                <a:ext cx="88299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0.5</m:t>
                          </m:r>
                          <m:r>
                            <a:rPr lang="en-US" altLang="zh-TW" sz="80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19" name="文字方塊 18">
                <a:extLst>
                  <a:ext uri="{FF2B5EF4-FFF2-40B4-BE49-F238E27FC236}">
                    <a16:creationId xmlns:a16="http://schemas.microsoft.com/office/drawing/2014/main" id="{A92CB213-C1EF-DF1B-1487-A36659F27288}"/>
                  </a:ext>
                </a:extLst>
              </p:cNvPr>
              <p:cNvSpPr txBox="1">
                <a:spLocks noRot="1" noChangeAspect="1" noMove="1" noResize="1" noEditPoints="1" noAdjustHandles="1" noChangeArrowheads="1" noChangeShapeType="1" noTextEdit="1"/>
              </p:cNvSpPr>
              <p:nvPr/>
            </p:nvSpPr>
            <p:spPr>
              <a:xfrm>
                <a:off x="1904303" y="643296"/>
                <a:ext cx="882998"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0F7139-4E9D-42BF-C057-F4111646CD74}"/>
                  </a:ext>
                </a:extLst>
              </p:cNvPr>
              <p:cNvSpPr txBox="1"/>
              <p:nvPr/>
            </p:nvSpPr>
            <p:spPr>
              <a:xfrm>
                <a:off x="3967422" y="648071"/>
                <a:ext cx="88299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0.5</m:t>
                          </m:r>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0" name="文字方塊 19">
                <a:extLst>
                  <a:ext uri="{FF2B5EF4-FFF2-40B4-BE49-F238E27FC236}">
                    <a16:creationId xmlns:a16="http://schemas.microsoft.com/office/drawing/2014/main" id="{E20F7139-4E9D-42BF-C057-F4111646CD74}"/>
                  </a:ext>
                </a:extLst>
              </p:cNvPr>
              <p:cNvSpPr txBox="1">
                <a:spLocks noRot="1" noChangeAspect="1" noMove="1" noResize="1" noEditPoints="1" noAdjustHandles="1" noChangeArrowheads="1" noChangeShapeType="1" noTextEdit="1"/>
              </p:cNvSpPr>
              <p:nvPr/>
            </p:nvSpPr>
            <p:spPr>
              <a:xfrm>
                <a:off x="3967422" y="648071"/>
                <a:ext cx="882998"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30A642B8-E189-9108-2807-AABF793CBECF}"/>
                  </a:ext>
                </a:extLst>
              </p:cNvPr>
              <p:cNvSpPr txBox="1"/>
              <p:nvPr/>
            </p:nvSpPr>
            <p:spPr>
              <a:xfrm>
                <a:off x="4769100" y="626835"/>
                <a:ext cx="112931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0.5(</m:t>
                          </m:r>
                          <m:r>
                            <a:rPr lang="en-US" altLang="zh-TW" sz="800" b="0" i="1" dirty="0" smtClean="0">
                              <a:solidFill>
                                <a:srgbClr val="FF0000"/>
                              </a:solidFill>
                              <a:latin typeface="Cambria Math" panose="02040503050406030204" pitchFamily="18" charset="0"/>
                            </a:rPr>
                            <m:t>𝑛</m:t>
                          </m:r>
                          <m:r>
                            <a:rPr lang="en-US" altLang="zh-TW" sz="800" b="0" i="1" dirty="0" smtClean="0">
                              <a:solidFill>
                                <a:srgbClr val="FF0000"/>
                              </a:solidFill>
                              <a:latin typeface="Cambria Math" panose="02040503050406030204" pitchFamily="18" charset="0"/>
                            </a:rPr>
                            <m:t>+2)</m:t>
                          </m:r>
                          <m:r>
                            <a:rPr lang="en-US" altLang="zh-TW" sz="80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21" name="文字方塊 20">
                <a:extLst>
                  <a:ext uri="{FF2B5EF4-FFF2-40B4-BE49-F238E27FC236}">
                    <a16:creationId xmlns:a16="http://schemas.microsoft.com/office/drawing/2014/main" id="{30A642B8-E189-9108-2807-AABF793CBECF}"/>
                  </a:ext>
                </a:extLst>
              </p:cNvPr>
              <p:cNvSpPr txBox="1">
                <a:spLocks noRot="1" noChangeAspect="1" noMove="1" noResize="1" noEditPoints="1" noAdjustHandles="1" noChangeArrowheads="1" noChangeShapeType="1" noTextEdit="1"/>
              </p:cNvSpPr>
              <p:nvPr/>
            </p:nvSpPr>
            <p:spPr>
              <a:xfrm>
                <a:off x="4769100" y="626835"/>
                <a:ext cx="1129310"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98BBE62-BD20-24BF-E3AC-68106156C2BB}"/>
                  </a:ext>
                </a:extLst>
              </p:cNvPr>
              <p:cNvSpPr txBox="1"/>
              <p:nvPr/>
            </p:nvSpPr>
            <p:spPr>
              <a:xfrm>
                <a:off x="6173190" y="658671"/>
                <a:ext cx="81474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2" name="文字方塊 21">
                <a:extLst>
                  <a:ext uri="{FF2B5EF4-FFF2-40B4-BE49-F238E27FC236}">
                    <a16:creationId xmlns:a16="http://schemas.microsoft.com/office/drawing/2014/main" id="{698BBE62-BD20-24BF-E3AC-68106156C2BB}"/>
                  </a:ext>
                </a:extLst>
              </p:cNvPr>
              <p:cNvSpPr txBox="1">
                <a:spLocks noRot="1" noChangeAspect="1" noMove="1" noResize="1" noEditPoints="1" noAdjustHandles="1" noChangeArrowheads="1" noChangeShapeType="1" noTextEdit="1"/>
              </p:cNvSpPr>
              <p:nvPr/>
            </p:nvSpPr>
            <p:spPr>
              <a:xfrm>
                <a:off x="6173190" y="658671"/>
                <a:ext cx="814748"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4810F1D-55FF-D76C-6FE9-9FB4C4E0DE04}"/>
                  </a:ext>
                </a:extLst>
              </p:cNvPr>
              <p:cNvSpPr txBox="1"/>
              <p:nvPr/>
            </p:nvSpPr>
            <p:spPr>
              <a:xfrm>
                <a:off x="-86389" y="230938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𝑖</m:t>
                          </m:r>
                        </m:sub>
                      </m:sSub>
                    </m:oMath>
                  </m:oMathPara>
                </a14:m>
                <a:endParaRPr lang="zh-TW" altLang="en-US" sz="800" dirty="0"/>
              </a:p>
            </p:txBody>
          </p:sp>
        </mc:Choice>
        <mc:Fallback xmlns="">
          <p:sp>
            <p:nvSpPr>
              <p:cNvPr id="23" name="文字方塊 22">
                <a:extLst>
                  <a:ext uri="{FF2B5EF4-FFF2-40B4-BE49-F238E27FC236}">
                    <a16:creationId xmlns:a16="http://schemas.microsoft.com/office/drawing/2014/main" id="{54810F1D-55FF-D76C-6FE9-9FB4C4E0DE04}"/>
                  </a:ext>
                </a:extLst>
              </p:cNvPr>
              <p:cNvSpPr txBox="1">
                <a:spLocks noRot="1" noChangeAspect="1" noMove="1" noResize="1" noEditPoints="1" noAdjustHandles="1" noChangeArrowheads="1" noChangeShapeType="1" noTextEdit="1"/>
              </p:cNvSpPr>
              <p:nvPr/>
            </p:nvSpPr>
            <p:spPr>
              <a:xfrm>
                <a:off x="-86389" y="2309385"/>
                <a:ext cx="705066" cy="215444"/>
              </a:xfrm>
              <a:prstGeom prst="rect">
                <a:avLst/>
              </a:prstGeom>
              <a:blipFill>
                <a:blip r:embed="rId12"/>
                <a:stretch>
                  <a:fillRect/>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878FCB6B-8855-C7A0-23A2-C07F1AF885B6}"/>
              </a:ext>
            </a:extLst>
          </p:cNvPr>
          <p:cNvSpPr txBox="1"/>
          <p:nvPr/>
        </p:nvSpPr>
        <p:spPr>
          <a:xfrm>
            <a:off x="568859" y="98401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D03C2F89-DA0C-8276-6D38-5CEF57E70D0E}"/>
              </a:ext>
            </a:extLst>
          </p:cNvPr>
          <p:cNvSpPr txBox="1"/>
          <p:nvPr/>
        </p:nvSpPr>
        <p:spPr>
          <a:xfrm>
            <a:off x="5651317" y="991906"/>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94F5B52-CDF3-7299-1003-FA115AE02FA7}"/>
                  </a:ext>
                </a:extLst>
              </p:cNvPr>
              <p:cNvSpPr txBox="1"/>
              <p:nvPr/>
            </p:nvSpPr>
            <p:spPr>
              <a:xfrm>
                <a:off x="994739" y="232373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m:rPr>
                              <m:sty m:val="p"/>
                            </m:rPr>
                            <a:rPr lang="en-US" altLang="zh-TW" sz="800" b="0" i="0" dirty="0" smtClean="0">
                              <a:latin typeface="Cambria Math" panose="02040503050406030204" pitchFamily="18" charset="0"/>
                            </a:rPr>
                            <m:t>i</m:t>
                          </m:r>
                        </m:sub>
                      </m:sSub>
                    </m:oMath>
                  </m:oMathPara>
                </a14:m>
                <a:endParaRPr lang="zh-TW" altLang="en-US" sz="800" dirty="0"/>
              </a:p>
            </p:txBody>
          </p:sp>
        </mc:Choice>
        <mc:Fallback xmlns="">
          <p:sp>
            <p:nvSpPr>
              <p:cNvPr id="26" name="文字方塊 25">
                <a:extLst>
                  <a:ext uri="{FF2B5EF4-FFF2-40B4-BE49-F238E27FC236}">
                    <a16:creationId xmlns:a16="http://schemas.microsoft.com/office/drawing/2014/main" id="{094F5B52-CDF3-7299-1003-FA115AE02FA7}"/>
                  </a:ext>
                </a:extLst>
              </p:cNvPr>
              <p:cNvSpPr txBox="1">
                <a:spLocks noRot="1" noChangeAspect="1" noMove="1" noResize="1" noEditPoints="1" noAdjustHandles="1" noChangeArrowheads="1" noChangeShapeType="1" noTextEdit="1"/>
              </p:cNvSpPr>
              <p:nvPr/>
            </p:nvSpPr>
            <p:spPr>
              <a:xfrm>
                <a:off x="994739" y="2323734"/>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5C97B61C-6D15-7FA3-1945-D240BB463FEE}"/>
                  </a:ext>
                </a:extLst>
              </p:cNvPr>
              <p:cNvSpPr txBox="1"/>
              <p:nvPr/>
            </p:nvSpPr>
            <p:spPr>
              <a:xfrm>
                <a:off x="1930469" y="232373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7" name="文字方塊 26">
                <a:extLst>
                  <a:ext uri="{FF2B5EF4-FFF2-40B4-BE49-F238E27FC236}">
                    <a16:creationId xmlns:a16="http://schemas.microsoft.com/office/drawing/2014/main" id="{5C97B61C-6D15-7FA3-1945-D240BB463FEE}"/>
                  </a:ext>
                </a:extLst>
              </p:cNvPr>
              <p:cNvSpPr txBox="1">
                <a:spLocks noRot="1" noChangeAspect="1" noMove="1" noResize="1" noEditPoints="1" noAdjustHandles="1" noChangeArrowheads="1" noChangeShapeType="1" noTextEdit="1"/>
              </p:cNvSpPr>
              <p:nvPr/>
            </p:nvSpPr>
            <p:spPr>
              <a:xfrm>
                <a:off x="1930469" y="2323734"/>
                <a:ext cx="705066"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CF08FE6-DD4F-1AA5-9582-0E95A29B1799}"/>
                  </a:ext>
                </a:extLst>
              </p:cNvPr>
              <p:cNvSpPr txBox="1"/>
              <p:nvPr/>
            </p:nvSpPr>
            <p:spPr>
              <a:xfrm>
                <a:off x="2966214" y="229662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8" name="文字方塊 27">
                <a:extLst>
                  <a:ext uri="{FF2B5EF4-FFF2-40B4-BE49-F238E27FC236}">
                    <a16:creationId xmlns:a16="http://schemas.microsoft.com/office/drawing/2014/main" id="{BCF08FE6-DD4F-1AA5-9582-0E95A29B1799}"/>
                  </a:ext>
                </a:extLst>
              </p:cNvPr>
              <p:cNvSpPr txBox="1">
                <a:spLocks noRot="1" noChangeAspect="1" noMove="1" noResize="1" noEditPoints="1" noAdjustHandles="1" noChangeArrowheads="1" noChangeShapeType="1" noTextEdit="1"/>
              </p:cNvSpPr>
              <p:nvPr/>
            </p:nvSpPr>
            <p:spPr>
              <a:xfrm>
                <a:off x="2966214" y="2296620"/>
                <a:ext cx="705066" cy="21544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8041F52F-44A8-D5B7-4E07-B5B73F886212}"/>
                  </a:ext>
                </a:extLst>
              </p:cNvPr>
              <p:cNvSpPr txBox="1"/>
              <p:nvPr/>
            </p:nvSpPr>
            <p:spPr>
              <a:xfrm>
                <a:off x="3922303" y="231605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9" name="文字方塊 28">
                <a:extLst>
                  <a:ext uri="{FF2B5EF4-FFF2-40B4-BE49-F238E27FC236}">
                    <a16:creationId xmlns:a16="http://schemas.microsoft.com/office/drawing/2014/main" id="{8041F52F-44A8-D5B7-4E07-B5B73F886212}"/>
                  </a:ext>
                </a:extLst>
              </p:cNvPr>
              <p:cNvSpPr txBox="1">
                <a:spLocks noRot="1" noChangeAspect="1" noMove="1" noResize="1" noEditPoints="1" noAdjustHandles="1" noChangeArrowheads="1" noChangeShapeType="1" noTextEdit="1"/>
              </p:cNvSpPr>
              <p:nvPr/>
            </p:nvSpPr>
            <p:spPr>
              <a:xfrm>
                <a:off x="3922303" y="2316057"/>
                <a:ext cx="705066" cy="2154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BCC78A90-928F-1F62-3832-8812EA03E6AF}"/>
                  </a:ext>
                </a:extLst>
              </p:cNvPr>
              <p:cNvSpPr txBox="1"/>
              <p:nvPr/>
            </p:nvSpPr>
            <p:spPr>
              <a:xfrm>
                <a:off x="4917563" y="231605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30" name="文字方塊 29">
                <a:extLst>
                  <a:ext uri="{FF2B5EF4-FFF2-40B4-BE49-F238E27FC236}">
                    <a16:creationId xmlns:a16="http://schemas.microsoft.com/office/drawing/2014/main" id="{BCC78A90-928F-1F62-3832-8812EA03E6AF}"/>
                  </a:ext>
                </a:extLst>
              </p:cNvPr>
              <p:cNvSpPr txBox="1">
                <a:spLocks noRot="1" noChangeAspect="1" noMove="1" noResize="1" noEditPoints="1" noAdjustHandles="1" noChangeArrowheads="1" noChangeShapeType="1" noTextEdit="1"/>
              </p:cNvSpPr>
              <p:nvPr/>
            </p:nvSpPr>
            <p:spPr>
              <a:xfrm>
                <a:off x="4917563" y="2316057"/>
                <a:ext cx="705066" cy="21544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71FEECFE-9DEF-0080-3941-FA5A4AAA441D}"/>
                  </a:ext>
                </a:extLst>
              </p:cNvPr>
              <p:cNvSpPr txBox="1"/>
              <p:nvPr/>
            </p:nvSpPr>
            <p:spPr>
              <a:xfrm>
                <a:off x="-79682" y="422705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𝑖</m:t>
                          </m:r>
                        </m:sub>
                      </m:sSub>
                    </m:oMath>
                  </m:oMathPara>
                </a14:m>
                <a:endParaRPr lang="zh-TW" altLang="en-US" sz="800" dirty="0"/>
              </a:p>
            </p:txBody>
          </p:sp>
        </mc:Choice>
        <mc:Fallback xmlns="">
          <p:sp>
            <p:nvSpPr>
              <p:cNvPr id="31" name="文字方塊 30">
                <a:extLst>
                  <a:ext uri="{FF2B5EF4-FFF2-40B4-BE49-F238E27FC236}">
                    <a16:creationId xmlns:a16="http://schemas.microsoft.com/office/drawing/2014/main" id="{71FEECFE-9DEF-0080-3941-FA5A4AAA441D}"/>
                  </a:ext>
                </a:extLst>
              </p:cNvPr>
              <p:cNvSpPr txBox="1">
                <a:spLocks noRot="1" noChangeAspect="1" noMove="1" noResize="1" noEditPoints="1" noAdjustHandles="1" noChangeArrowheads="1" noChangeShapeType="1" noTextEdit="1"/>
              </p:cNvSpPr>
              <p:nvPr/>
            </p:nvSpPr>
            <p:spPr>
              <a:xfrm>
                <a:off x="-79682" y="4227052"/>
                <a:ext cx="705066" cy="215444"/>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D3F8953F-1ED7-6C46-4110-19949C7A7BB6}"/>
                  </a:ext>
                </a:extLst>
              </p:cNvPr>
              <p:cNvSpPr txBox="1"/>
              <p:nvPr/>
            </p:nvSpPr>
            <p:spPr>
              <a:xfrm>
                <a:off x="952649" y="423876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32" name="文字方塊 31">
                <a:extLst>
                  <a:ext uri="{FF2B5EF4-FFF2-40B4-BE49-F238E27FC236}">
                    <a16:creationId xmlns:a16="http://schemas.microsoft.com/office/drawing/2014/main" id="{D3F8953F-1ED7-6C46-4110-19949C7A7BB6}"/>
                  </a:ext>
                </a:extLst>
              </p:cNvPr>
              <p:cNvSpPr txBox="1">
                <a:spLocks noRot="1" noChangeAspect="1" noMove="1" noResize="1" noEditPoints="1" noAdjustHandles="1" noChangeArrowheads="1" noChangeShapeType="1" noTextEdit="1"/>
              </p:cNvSpPr>
              <p:nvPr/>
            </p:nvSpPr>
            <p:spPr>
              <a:xfrm>
                <a:off x="952649" y="4238763"/>
                <a:ext cx="705066" cy="215444"/>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F7329B68-B2D2-93AA-FBCC-90C1FBD27561}"/>
                  </a:ext>
                </a:extLst>
              </p:cNvPr>
              <p:cNvSpPr txBox="1"/>
              <p:nvPr/>
            </p:nvSpPr>
            <p:spPr>
              <a:xfrm>
                <a:off x="2065565" y="4100867"/>
                <a:ext cx="705066" cy="3252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800" b="0" i="1" dirty="0" smtClean="0">
                              <a:latin typeface="Cambria Math" panose="02040503050406030204" pitchFamily="18" charset="0"/>
                            </a:rPr>
                          </m:ctrlPr>
                        </m:fPr>
                        <m:num>
                          <m:r>
                            <a:rPr lang="en-US" altLang="zh-TW" sz="800" i="1" dirty="0" smtClean="0">
                              <a:latin typeface="Cambria Math" panose="02040503050406030204" pitchFamily="18" charset="0"/>
                            </a:rPr>
                            <m:t>h</m:t>
                          </m:r>
                        </m:num>
                        <m:den>
                          <m:r>
                            <a:rPr lang="en-US" altLang="zh-TW" sz="800" b="0" i="1" dirty="0" smtClean="0">
                              <a:latin typeface="Cambria Math" panose="02040503050406030204" pitchFamily="18" charset="0"/>
                            </a:rPr>
                            <m:t>2</m:t>
                          </m:r>
                        </m:den>
                      </m:f>
                      <m:r>
                        <a:rPr lang="en-US" altLang="zh-TW" sz="800" i="1" dirty="0" smtClean="0">
                          <a:latin typeface="Cambria Math" panose="02040503050406030204" pitchFamily="18" charset="0"/>
                        </a:rPr>
                        <m:t>∗</m:t>
                      </m:r>
                      <m:f>
                        <m:fPr>
                          <m:ctrlPr>
                            <a:rPr lang="en-US" altLang="zh-TW" sz="800" b="0" i="1" dirty="0" smtClean="0">
                              <a:latin typeface="Cambria Math" panose="02040503050406030204" pitchFamily="18" charset="0"/>
                            </a:rPr>
                          </m:ctrlPr>
                        </m:fPr>
                        <m:num>
                          <m:r>
                            <a:rPr lang="en-US" altLang="zh-TW" sz="800" i="1" dirty="0" smtClean="0">
                              <a:latin typeface="Cambria Math" panose="02040503050406030204" pitchFamily="18" charset="0"/>
                            </a:rPr>
                            <m:t>𝑤</m:t>
                          </m:r>
                        </m:num>
                        <m:den>
                          <m:r>
                            <a:rPr lang="en-US" altLang="zh-TW" sz="800" b="0" i="1" dirty="0" smtClean="0">
                              <a:latin typeface="Cambria Math" panose="02040503050406030204" pitchFamily="18" charset="0"/>
                            </a:rPr>
                            <m:t>2</m:t>
                          </m:r>
                        </m:den>
                      </m:f>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33" name="文字方塊 32">
                <a:extLst>
                  <a:ext uri="{FF2B5EF4-FFF2-40B4-BE49-F238E27FC236}">
                    <a16:creationId xmlns:a16="http://schemas.microsoft.com/office/drawing/2014/main" id="{F7329B68-B2D2-93AA-FBCC-90C1FBD27561}"/>
                  </a:ext>
                </a:extLst>
              </p:cNvPr>
              <p:cNvSpPr txBox="1">
                <a:spLocks noRot="1" noChangeAspect="1" noMove="1" noResize="1" noEditPoints="1" noAdjustHandles="1" noChangeArrowheads="1" noChangeShapeType="1" noTextEdit="1"/>
              </p:cNvSpPr>
              <p:nvPr/>
            </p:nvSpPr>
            <p:spPr>
              <a:xfrm>
                <a:off x="2065565" y="4100867"/>
                <a:ext cx="705066" cy="325217"/>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1EC96995-9745-71CE-02E2-41C327C40F30}"/>
                  </a:ext>
                </a:extLst>
              </p:cNvPr>
              <p:cNvSpPr txBox="1"/>
              <p:nvPr/>
            </p:nvSpPr>
            <p:spPr>
              <a:xfrm>
                <a:off x="5456800" y="-8732"/>
                <a:ext cx="4284586" cy="400110"/>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1EC96995-9745-71CE-02E2-41C327C40F30}"/>
                  </a:ext>
                </a:extLst>
              </p:cNvPr>
              <p:cNvSpPr txBox="1">
                <a:spLocks noRot="1" noChangeAspect="1" noMove="1" noResize="1" noEditPoints="1" noAdjustHandles="1" noChangeArrowheads="1" noChangeShapeType="1" noTextEdit="1"/>
              </p:cNvSpPr>
              <p:nvPr/>
            </p:nvSpPr>
            <p:spPr>
              <a:xfrm>
                <a:off x="5456800" y="-8732"/>
                <a:ext cx="4284586" cy="400110"/>
              </a:xfrm>
              <a:prstGeom prst="rect">
                <a:avLst/>
              </a:prstGeom>
              <a:blipFill>
                <a:blip r:embed="rId20"/>
                <a:stretch>
                  <a:fillRect b="-7692"/>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444DACF-40FB-AD80-82BC-85FF7F4D25EB}"/>
              </a:ext>
            </a:extLst>
          </p:cNvPr>
          <p:cNvSpPr/>
          <p:nvPr/>
        </p:nvSpPr>
        <p:spPr>
          <a:xfrm>
            <a:off x="505156" y="2181177"/>
            <a:ext cx="1697250" cy="652902"/>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CD07A5B-F00E-C043-24E2-8B0687D740EF}"/>
              </a:ext>
            </a:extLst>
          </p:cNvPr>
          <p:cNvSpPr/>
          <p:nvPr/>
        </p:nvSpPr>
        <p:spPr>
          <a:xfrm>
            <a:off x="2458232" y="2176434"/>
            <a:ext cx="1697250" cy="652902"/>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流程圖: 匯合連接點 34">
            <a:extLst>
              <a:ext uri="{FF2B5EF4-FFF2-40B4-BE49-F238E27FC236}">
                <a16:creationId xmlns:a16="http://schemas.microsoft.com/office/drawing/2014/main" id="{6A56B4EA-8132-E951-2C32-72E2AFE527A3}"/>
              </a:ext>
            </a:extLst>
          </p:cNvPr>
          <p:cNvSpPr/>
          <p:nvPr/>
        </p:nvSpPr>
        <p:spPr>
          <a:xfrm>
            <a:off x="4849420" y="802235"/>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8F3038D9-C310-EC06-09A3-897F8953BD21}"/>
              </a:ext>
            </a:extLst>
          </p:cNvPr>
          <p:cNvSpPr/>
          <p:nvPr/>
        </p:nvSpPr>
        <p:spPr>
          <a:xfrm>
            <a:off x="500400" y="4115744"/>
            <a:ext cx="1697250" cy="652902"/>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42F369B3-31D4-4661-9A1A-26A6D87EF162}"/>
              </a:ext>
            </a:extLst>
          </p:cNvPr>
          <p:cNvSpPr txBox="1"/>
          <p:nvPr/>
        </p:nvSpPr>
        <p:spPr>
          <a:xfrm>
            <a:off x="5585912" y="2199635"/>
            <a:ext cx="3170933" cy="646331"/>
          </a:xfrm>
          <a:prstGeom prst="rect">
            <a:avLst/>
          </a:prstGeom>
          <a:noFill/>
        </p:spPr>
        <p:txBody>
          <a:bodyPr wrap="none" rtlCol="0">
            <a:spAutoFit/>
          </a:bodyPr>
          <a:lstStyle/>
          <a:p>
            <a:r>
              <a:rPr lang="en-US" altLang="zh-TW" sz="1200" dirty="0">
                <a:solidFill>
                  <a:srgbClr val="00B050"/>
                </a:solidFill>
              </a:rPr>
              <a:t>Wayne: </a:t>
            </a:r>
            <a:r>
              <a:rPr lang="zh-TW" altLang="en-US" sz="1200" dirty="0">
                <a:solidFill>
                  <a:srgbClr val="00B050"/>
                </a:solidFill>
              </a:rPr>
              <a:t>高效提取空間特徵，同時融合通道，</a:t>
            </a:r>
            <a:endParaRPr lang="en-US" altLang="zh-TW" sz="1200" dirty="0">
              <a:solidFill>
                <a:srgbClr val="00B050"/>
              </a:solidFill>
            </a:endParaRPr>
          </a:p>
          <a:p>
            <a:r>
              <a:rPr lang="en-US" altLang="zh-TW" sz="1200" dirty="0">
                <a:solidFill>
                  <a:srgbClr val="00B050"/>
                </a:solidFill>
              </a:rPr>
              <a:t>CIB</a:t>
            </a:r>
            <a:r>
              <a:rPr lang="zh-TW" altLang="en-US" sz="1200" dirty="0">
                <a:solidFill>
                  <a:srgbClr val="00B050"/>
                </a:solidFill>
              </a:rPr>
              <a:t>可以說是一個輕量化的</a:t>
            </a:r>
            <a:r>
              <a:rPr lang="en-US" altLang="zh-TW" sz="1200" dirty="0">
                <a:solidFill>
                  <a:srgbClr val="00B050"/>
                </a:solidFill>
              </a:rPr>
              <a:t>bottleneck</a:t>
            </a:r>
            <a:r>
              <a:rPr lang="zh-TW" altLang="en-US" sz="1200" dirty="0">
                <a:solidFill>
                  <a:srgbClr val="00B050"/>
                </a:solidFill>
              </a:rPr>
              <a:t>，可以</a:t>
            </a:r>
            <a:endParaRPr lang="en-US" altLang="zh-TW" sz="1200" dirty="0">
              <a:solidFill>
                <a:srgbClr val="00B050"/>
              </a:solidFill>
            </a:endParaRPr>
          </a:p>
          <a:p>
            <a:r>
              <a:rPr lang="zh-TW" altLang="en-US" sz="1200" dirty="0">
                <a:solidFill>
                  <a:srgbClr val="00B050"/>
                </a:solidFill>
              </a:rPr>
              <a:t>減少需要的參數以及提高計算效率</a:t>
            </a:r>
          </a:p>
        </p:txBody>
      </p:sp>
    </p:spTree>
    <p:extLst>
      <p:ext uri="{BB962C8B-B14F-4D97-AF65-F5344CB8AC3E}">
        <p14:creationId xmlns:p14="http://schemas.microsoft.com/office/powerpoint/2010/main" val="3785898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EA27E-DB1C-24C7-2E6F-1072E46A8E47}"/>
            </a:ext>
          </a:extLst>
        </p:cNvPr>
        <p:cNvGrpSpPr/>
        <p:nvPr/>
      </p:nvGrpSpPr>
      <p:grpSpPr>
        <a:xfrm>
          <a:off x="0" y="0"/>
          <a:ext cx="0" cy="0"/>
          <a:chOff x="0" y="0"/>
          <a:chExt cx="0" cy="0"/>
        </a:xfrm>
      </p:grpSpPr>
      <p:cxnSp>
        <p:nvCxnSpPr>
          <p:cNvPr id="21" name="直線接點 20">
            <a:extLst>
              <a:ext uri="{FF2B5EF4-FFF2-40B4-BE49-F238E27FC236}">
                <a16:creationId xmlns:a16="http://schemas.microsoft.com/office/drawing/2014/main" id="{D1E381F6-DB38-0FE8-56CA-536FC5194E5A}"/>
              </a:ext>
            </a:extLst>
          </p:cNvPr>
          <p:cNvCxnSpPr>
            <a:cxnSpLocks/>
          </p:cNvCxnSpPr>
          <p:nvPr/>
        </p:nvCxnSpPr>
        <p:spPr>
          <a:xfrm>
            <a:off x="4464734" y="825155"/>
            <a:ext cx="0" cy="416101"/>
          </a:xfrm>
          <a:prstGeom prst="line">
            <a:avLst/>
          </a:prstGeom>
        </p:spPr>
        <p:style>
          <a:lnRef idx="2">
            <a:schemeClr val="dk1"/>
          </a:lnRef>
          <a:fillRef idx="0">
            <a:schemeClr val="dk1"/>
          </a:fillRef>
          <a:effectRef idx="1">
            <a:schemeClr val="dk1"/>
          </a:effectRef>
          <a:fontRef idx="minor">
            <a:schemeClr val="tx1"/>
          </a:fontRef>
        </p:style>
      </p:cxnSp>
      <p:cxnSp>
        <p:nvCxnSpPr>
          <p:cNvPr id="20" name="直線接點 19">
            <a:extLst>
              <a:ext uri="{FF2B5EF4-FFF2-40B4-BE49-F238E27FC236}">
                <a16:creationId xmlns:a16="http://schemas.microsoft.com/office/drawing/2014/main" id="{254BF287-0861-EF7E-10A2-CC6E8AC54B80}"/>
              </a:ext>
            </a:extLst>
          </p:cNvPr>
          <p:cNvCxnSpPr>
            <a:cxnSpLocks/>
          </p:cNvCxnSpPr>
          <p:nvPr/>
        </p:nvCxnSpPr>
        <p:spPr>
          <a:xfrm>
            <a:off x="3233744" y="834540"/>
            <a:ext cx="0" cy="416101"/>
          </a:xfrm>
          <a:prstGeom prst="line">
            <a:avLst/>
          </a:prstGeom>
        </p:spPr>
        <p:style>
          <a:lnRef idx="2">
            <a:schemeClr val="dk1"/>
          </a:lnRef>
          <a:fillRef idx="0">
            <a:schemeClr val="dk1"/>
          </a:fillRef>
          <a:effectRef idx="1">
            <a:schemeClr val="dk1"/>
          </a:effectRef>
          <a:fontRef idx="minor">
            <a:schemeClr val="tx1"/>
          </a:fontRef>
        </p:style>
      </p:cxnSp>
      <p:cxnSp>
        <p:nvCxnSpPr>
          <p:cNvPr id="19" name="直線接點 18">
            <a:extLst>
              <a:ext uri="{FF2B5EF4-FFF2-40B4-BE49-F238E27FC236}">
                <a16:creationId xmlns:a16="http://schemas.microsoft.com/office/drawing/2014/main" id="{C40DA27E-98C7-97F7-C567-1641BF13C1B4}"/>
              </a:ext>
            </a:extLst>
          </p:cNvPr>
          <p:cNvCxnSpPr>
            <a:cxnSpLocks/>
          </p:cNvCxnSpPr>
          <p:nvPr/>
        </p:nvCxnSpPr>
        <p:spPr>
          <a:xfrm>
            <a:off x="1998239" y="847446"/>
            <a:ext cx="0" cy="416101"/>
          </a:xfrm>
          <a:prstGeom prst="line">
            <a:avLst/>
          </a:prstGeom>
        </p:spPr>
        <p:style>
          <a:lnRef idx="2">
            <a:schemeClr val="dk1"/>
          </a:lnRef>
          <a:fillRef idx="0">
            <a:schemeClr val="dk1"/>
          </a:fillRef>
          <a:effectRef idx="1">
            <a:schemeClr val="dk1"/>
          </a:effectRef>
          <a:fontRef idx="minor">
            <a:schemeClr val="tx1"/>
          </a:fontRef>
        </p:style>
      </p:cxnSp>
      <p:sp>
        <p:nvSpPr>
          <p:cNvPr id="7" name="投影片編號版面配置區 6">
            <a:extLst>
              <a:ext uri="{FF2B5EF4-FFF2-40B4-BE49-F238E27FC236}">
                <a16:creationId xmlns:a16="http://schemas.microsoft.com/office/drawing/2014/main" id="{D53B48C2-F265-C20B-1AFB-CC4B43D86A9A}"/>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48</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7015D723-BB31-E9EB-201C-55987DB17231}"/>
              </a:ext>
            </a:extLst>
          </p:cNvPr>
          <p:cNvSpPr>
            <a:spLocks noGrp="1"/>
          </p:cNvSpPr>
          <p:nvPr>
            <p:ph type="title"/>
          </p:nvPr>
        </p:nvSpPr>
        <p:spPr>
          <a:xfrm>
            <a:off x="-42343" y="5096"/>
            <a:ext cx="5262085"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Global/Coarse Information of Network: </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
        <p:nvSpPr>
          <p:cNvPr id="345" name="文字方塊 344">
            <a:extLst>
              <a:ext uri="{FF2B5EF4-FFF2-40B4-BE49-F238E27FC236}">
                <a16:creationId xmlns:a16="http://schemas.microsoft.com/office/drawing/2014/main" id="{AD8902AF-45E0-C8E3-EAE5-00AB8BF7CC38}"/>
              </a:ext>
            </a:extLst>
          </p:cNvPr>
          <p:cNvSpPr txBox="1"/>
          <p:nvPr/>
        </p:nvSpPr>
        <p:spPr>
          <a:xfrm>
            <a:off x="0" y="341696"/>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1. SPPF Block (Spatial Pyramid Pooling–Fast)</a:t>
            </a:r>
          </a:p>
        </p:txBody>
      </p:sp>
      <p:sp>
        <p:nvSpPr>
          <p:cNvPr id="3" name="矩形: 圓角 2">
            <a:extLst>
              <a:ext uri="{FF2B5EF4-FFF2-40B4-BE49-F238E27FC236}">
                <a16:creationId xmlns:a16="http://schemas.microsoft.com/office/drawing/2014/main" id="{D30B2C8A-F8FD-4B81-0967-BB33707AB025}"/>
              </a:ext>
            </a:extLst>
          </p:cNvPr>
          <p:cNvSpPr/>
          <p:nvPr/>
        </p:nvSpPr>
        <p:spPr>
          <a:xfrm>
            <a:off x="49167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9" name="直線單箭頭接點 8">
            <a:extLst>
              <a:ext uri="{FF2B5EF4-FFF2-40B4-BE49-F238E27FC236}">
                <a16:creationId xmlns:a16="http://schemas.microsoft.com/office/drawing/2014/main" id="{F39BA90D-D916-2289-0B1A-96AC0CF3CAD6}"/>
              </a:ext>
            </a:extLst>
          </p:cNvPr>
          <p:cNvCxnSpPr>
            <a:cxnSpLocks/>
            <a:endCxn id="3" idx="1"/>
          </p:cNvCxnSpPr>
          <p:nvPr/>
        </p:nvCxnSpPr>
        <p:spPr>
          <a:xfrm>
            <a:off x="231127"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字方塊 12">
            <a:extLst>
              <a:ext uri="{FF2B5EF4-FFF2-40B4-BE49-F238E27FC236}">
                <a16:creationId xmlns:a16="http://schemas.microsoft.com/office/drawing/2014/main" id="{69D9E7F8-D790-F922-D4B1-9006AC7EBCB8}"/>
              </a:ext>
            </a:extLst>
          </p:cNvPr>
          <p:cNvSpPr txBox="1"/>
          <p:nvPr/>
        </p:nvSpPr>
        <p:spPr>
          <a:xfrm>
            <a:off x="231127" y="1347987"/>
            <a:ext cx="5369573" cy="400110"/>
          </a:xfrm>
          <a:prstGeom prst="rect">
            <a:avLst/>
          </a:prstGeom>
          <a:noFill/>
        </p:spPr>
        <p:txBody>
          <a:bodyPr wrap="square">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can improve </a:t>
            </a:r>
            <a:r>
              <a:rPr lang="en-US" altLang="zh-TW" sz="1000" dirty="0">
                <a:solidFill>
                  <a:srgbClr val="00B0F0"/>
                </a:solidFill>
                <a:latin typeface="Times New Roman" panose="02020603050405020304" pitchFamily="18" charset="0"/>
                <a:cs typeface="Times New Roman" panose="02020603050405020304" pitchFamily="18" charset="0"/>
              </a:rPr>
              <a:t>receptive field </a:t>
            </a:r>
            <a:r>
              <a:rPr lang="en-US" altLang="zh-TW" sz="1000" dirty="0">
                <a:latin typeface="Times New Roman" panose="02020603050405020304" pitchFamily="18" charset="0"/>
                <a:cs typeface="Times New Roman" panose="02020603050405020304" pitchFamily="18" charset="0"/>
              </a:rPr>
              <a:t>by </a:t>
            </a:r>
            <a:r>
              <a:rPr lang="en-US" altLang="zh-TW" sz="1000" dirty="0" err="1">
                <a:latin typeface="Times New Roman" panose="02020603050405020304" pitchFamily="18" charset="0"/>
                <a:cs typeface="Times New Roman" panose="02020603050405020304" pitchFamily="18" charset="0"/>
              </a:rPr>
              <a:t>concat</a:t>
            </a:r>
            <a:r>
              <a:rPr lang="en-US" altLang="zh-TW" sz="1000" dirty="0">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multi-scale features</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a:t>
            </a:r>
            <a:r>
              <a:rPr lang="en-US" altLang="zh-TW" sz="1000" dirty="0">
                <a:solidFill>
                  <a:srgbClr val="00B0F0"/>
                </a:solidFill>
                <a:latin typeface="Times New Roman" panose="02020603050405020304" pitchFamily="18" charset="0"/>
                <a:cs typeface="Times New Roman" panose="02020603050405020304" pitchFamily="18" charset="0"/>
              </a:rPr>
              <a:t>reduce </a:t>
            </a:r>
            <a:r>
              <a:rPr lang="en-US" altLang="zh-TW" sz="1000" dirty="0">
                <a:latin typeface="Times New Roman" panose="02020603050405020304" pitchFamily="18" charset="0"/>
                <a:cs typeface="Times New Roman" panose="02020603050405020304" pitchFamily="18" charset="0"/>
              </a:rPr>
              <a:t>the number of </a:t>
            </a:r>
            <a:r>
              <a:rPr lang="en-US" altLang="zh-TW" sz="1000" dirty="0">
                <a:solidFill>
                  <a:srgbClr val="00B0F0"/>
                </a:solidFill>
                <a:latin typeface="Times New Roman" panose="02020603050405020304" pitchFamily="18" charset="0"/>
                <a:cs typeface="Times New Roman" panose="02020603050405020304" pitchFamily="18" charset="0"/>
              </a:rPr>
              <a:t>parameters </a:t>
            </a:r>
            <a:r>
              <a:rPr lang="en-US" altLang="zh-TW" sz="1000" dirty="0">
                <a:latin typeface="Times New Roman" panose="02020603050405020304" pitchFamily="18" charset="0"/>
                <a:cs typeface="Times New Roman" panose="02020603050405020304" pitchFamily="18" charset="0"/>
              </a:rPr>
              <a:t>and</a:t>
            </a:r>
            <a:r>
              <a:rPr lang="en-US" altLang="zh-TW" sz="1000" dirty="0">
                <a:solidFill>
                  <a:srgbClr val="00B0F0"/>
                </a:solidFill>
                <a:latin typeface="Times New Roman" panose="02020603050405020304" pitchFamily="18" charset="0"/>
                <a:cs typeface="Times New Roman" panose="02020603050405020304" pitchFamily="18" charset="0"/>
              </a:rPr>
              <a:t> computational complexity</a:t>
            </a:r>
            <a:r>
              <a:rPr lang="en-US" altLang="zh-TW" sz="1000" dirty="0">
                <a:latin typeface="Times New Roman" panose="02020603050405020304" pitchFamily="18" charset="0"/>
                <a:cs typeface="Times New Roman" panose="02020603050405020304" pitchFamily="18" charset="0"/>
              </a:rPr>
              <a:t>.</a:t>
            </a:r>
          </a:p>
        </p:txBody>
      </p:sp>
      <p:cxnSp>
        <p:nvCxnSpPr>
          <p:cNvPr id="52" name="直線單箭頭接點 51">
            <a:extLst>
              <a:ext uri="{FF2B5EF4-FFF2-40B4-BE49-F238E27FC236}">
                <a16:creationId xmlns:a16="http://schemas.microsoft.com/office/drawing/2014/main" id="{B2567C38-6B57-BA35-8FB9-79D39F498DE9}"/>
              </a:ext>
            </a:extLst>
          </p:cNvPr>
          <p:cNvCxnSpPr>
            <a:cxnSpLocks/>
          </p:cNvCxnSpPr>
          <p:nvPr/>
        </p:nvCxnSpPr>
        <p:spPr>
          <a:xfrm>
            <a:off x="121796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01" name="直線單箭頭接點 4100">
            <a:extLst>
              <a:ext uri="{FF2B5EF4-FFF2-40B4-BE49-F238E27FC236}">
                <a16:creationId xmlns:a16="http://schemas.microsoft.com/office/drawing/2014/main" id="{D0DAC341-53B6-69C0-0B05-8BABC333364E}"/>
              </a:ext>
            </a:extLst>
          </p:cNvPr>
          <p:cNvCxnSpPr>
            <a:cxnSpLocks/>
          </p:cNvCxnSpPr>
          <p:nvPr/>
        </p:nvCxnSpPr>
        <p:spPr>
          <a:xfrm>
            <a:off x="592025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02" name="矩形: 圓角 4101">
            <a:extLst>
              <a:ext uri="{FF2B5EF4-FFF2-40B4-BE49-F238E27FC236}">
                <a16:creationId xmlns:a16="http://schemas.microsoft.com/office/drawing/2014/main" id="{011F1AFD-DEBD-50F0-1107-66F05900F12E}"/>
              </a:ext>
            </a:extLst>
          </p:cNvPr>
          <p:cNvSpPr/>
          <p:nvPr/>
        </p:nvSpPr>
        <p:spPr>
          <a:xfrm>
            <a:off x="617351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103" name="直線單箭頭接點 4102">
            <a:extLst>
              <a:ext uri="{FF2B5EF4-FFF2-40B4-BE49-F238E27FC236}">
                <a16:creationId xmlns:a16="http://schemas.microsoft.com/office/drawing/2014/main" id="{E5FD74C6-94F4-D4CC-A5AD-380A6AD41038}"/>
              </a:ext>
            </a:extLst>
          </p:cNvPr>
          <p:cNvCxnSpPr>
            <a:cxnSpLocks/>
          </p:cNvCxnSpPr>
          <p:nvPr/>
        </p:nvCxnSpPr>
        <p:spPr>
          <a:xfrm>
            <a:off x="6889126" y="87074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04" name="接點: 肘形 4103">
            <a:extLst>
              <a:ext uri="{FF2B5EF4-FFF2-40B4-BE49-F238E27FC236}">
                <a16:creationId xmlns:a16="http://schemas.microsoft.com/office/drawing/2014/main" id="{6AF5EA86-9B7D-E565-9B64-6EF9E7B2E23B}"/>
              </a:ext>
            </a:extLst>
          </p:cNvPr>
          <p:cNvCxnSpPr>
            <a:cxnSpLocks/>
          </p:cNvCxnSpPr>
          <p:nvPr/>
        </p:nvCxnSpPr>
        <p:spPr>
          <a:xfrm>
            <a:off x="1283073" y="866312"/>
            <a:ext cx="4270614" cy="175618"/>
          </a:xfrm>
          <a:prstGeom prst="bentConnector4">
            <a:avLst>
              <a:gd name="adj1" fmla="val 500"/>
              <a:gd name="adj2" fmla="val 230169"/>
            </a:avLst>
          </a:prstGeom>
          <a:ln>
            <a:tailEnd type="triangle"/>
          </a:ln>
        </p:spPr>
        <p:style>
          <a:lnRef idx="2">
            <a:schemeClr val="dk1"/>
          </a:lnRef>
          <a:fillRef idx="0">
            <a:schemeClr val="dk1"/>
          </a:fillRef>
          <a:effectRef idx="1">
            <a:schemeClr val="dk1"/>
          </a:effectRef>
          <a:fontRef idx="minor">
            <a:schemeClr val="tx1"/>
          </a:fontRef>
        </p:style>
      </p:cxnSp>
      <p:sp>
        <p:nvSpPr>
          <p:cNvPr id="4" name="文字方塊 3">
            <a:extLst>
              <a:ext uri="{FF2B5EF4-FFF2-40B4-BE49-F238E27FC236}">
                <a16:creationId xmlns:a16="http://schemas.microsoft.com/office/drawing/2014/main" id="{5FB76987-64A5-2E9A-88CC-3E0E60C899EE}"/>
              </a:ext>
            </a:extLst>
          </p:cNvPr>
          <p:cNvSpPr txBox="1"/>
          <p:nvPr/>
        </p:nvSpPr>
        <p:spPr>
          <a:xfrm>
            <a:off x="560358" y="1011387"/>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5" name="矩形: 圓角 4">
            <a:extLst>
              <a:ext uri="{FF2B5EF4-FFF2-40B4-BE49-F238E27FC236}">
                <a16:creationId xmlns:a16="http://schemas.microsoft.com/office/drawing/2014/main" id="{184282D1-1ED3-C8C7-7FB5-E146D617EF1B}"/>
              </a:ext>
            </a:extLst>
          </p:cNvPr>
          <p:cNvSpPr/>
          <p:nvPr/>
        </p:nvSpPr>
        <p:spPr>
          <a:xfrm>
            <a:off x="1476114" y="679146"/>
            <a:ext cx="988927" cy="33660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MaxPooling</a:t>
            </a:r>
            <a:endParaRPr lang="zh-TW" altLang="en-US" sz="1000" dirty="0">
              <a:solidFill>
                <a:schemeClr val="tx1"/>
              </a:solidFill>
            </a:endParaRPr>
          </a:p>
        </p:txBody>
      </p:sp>
      <p:cxnSp>
        <p:nvCxnSpPr>
          <p:cNvPr id="6" name="直線單箭頭接點 5">
            <a:extLst>
              <a:ext uri="{FF2B5EF4-FFF2-40B4-BE49-F238E27FC236}">
                <a16:creationId xmlns:a16="http://schemas.microsoft.com/office/drawing/2014/main" id="{99800886-CD97-A1B7-924D-FAE5669A6A43}"/>
              </a:ext>
            </a:extLst>
          </p:cNvPr>
          <p:cNvCxnSpPr>
            <a:cxnSpLocks/>
          </p:cNvCxnSpPr>
          <p:nvPr/>
        </p:nvCxnSpPr>
        <p:spPr>
          <a:xfrm>
            <a:off x="246504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矩形: 圓角 7">
            <a:extLst>
              <a:ext uri="{FF2B5EF4-FFF2-40B4-BE49-F238E27FC236}">
                <a16:creationId xmlns:a16="http://schemas.microsoft.com/office/drawing/2014/main" id="{0F6BBBBE-363A-BD70-D159-21F5EE845F87}"/>
              </a:ext>
            </a:extLst>
          </p:cNvPr>
          <p:cNvSpPr/>
          <p:nvPr/>
        </p:nvSpPr>
        <p:spPr>
          <a:xfrm>
            <a:off x="2723193" y="679146"/>
            <a:ext cx="988927" cy="33660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MaxPooling</a:t>
            </a:r>
            <a:endParaRPr lang="zh-TW" altLang="en-US" sz="1000" dirty="0">
              <a:solidFill>
                <a:schemeClr val="tx1"/>
              </a:solidFill>
            </a:endParaRPr>
          </a:p>
        </p:txBody>
      </p:sp>
      <p:cxnSp>
        <p:nvCxnSpPr>
          <p:cNvPr id="10" name="直線單箭頭接點 9">
            <a:extLst>
              <a:ext uri="{FF2B5EF4-FFF2-40B4-BE49-F238E27FC236}">
                <a16:creationId xmlns:a16="http://schemas.microsoft.com/office/drawing/2014/main" id="{BE5BF10A-9C50-C197-07C4-B8E6F171AC98}"/>
              </a:ext>
            </a:extLst>
          </p:cNvPr>
          <p:cNvCxnSpPr>
            <a:cxnSpLocks/>
          </p:cNvCxnSpPr>
          <p:nvPr/>
        </p:nvCxnSpPr>
        <p:spPr>
          <a:xfrm>
            <a:off x="3712121"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矩形: 圓角 10">
            <a:extLst>
              <a:ext uri="{FF2B5EF4-FFF2-40B4-BE49-F238E27FC236}">
                <a16:creationId xmlns:a16="http://schemas.microsoft.com/office/drawing/2014/main" id="{C197F26A-DDA2-4265-AC26-30A0050604F9}"/>
              </a:ext>
            </a:extLst>
          </p:cNvPr>
          <p:cNvSpPr/>
          <p:nvPr/>
        </p:nvSpPr>
        <p:spPr>
          <a:xfrm>
            <a:off x="3970271" y="679146"/>
            <a:ext cx="988927" cy="33660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MaxPooling</a:t>
            </a:r>
            <a:endParaRPr lang="zh-TW" altLang="en-US" sz="1000" dirty="0">
              <a:solidFill>
                <a:schemeClr val="tx1"/>
              </a:solidFill>
            </a:endParaRPr>
          </a:p>
        </p:txBody>
      </p:sp>
      <p:cxnSp>
        <p:nvCxnSpPr>
          <p:cNvPr id="12" name="直線單箭頭接點 11">
            <a:extLst>
              <a:ext uri="{FF2B5EF4-FFF2-40B4-BE49-F238E27FC236}">
                <a16:creationId xmlns:a16="http://schemas.microsoft.com/office/drawing/2014/main" id="{F311D9AA-D104-1318-E251-0DE7CF8D8736}"/>
              </a:ext>
            </a:extLst>
          </p:cNvPr>
          <p:cNvCxnSpPr>
            <a:cxnSpLocks/>
          </p:cNvCxnSpPr>
          <p:nvPr/>
        </p:nvCxnSpPr>
        <p:spPr>
          <a:xfrm>
            <a:off x="4959199"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圓角 15">
            <a:extLst>
              <a:ext uri="{FF2B5EF4-FFF2-40B4-BE49-F238E27FC236}">
                <a16:creationId xmlns:a16="http://schemas.microsoft.com/office/drawing/2014/main" id="{A56C80B3-137D-ACA2-6DB7-0A24B96A222B}"/>
              </a:ext>
            </a:extLst>
          </p:cNvPr>
          <p:cNvSpPr/>
          <p:nvPr/>
        </p:nvSpPr>
        <p:spPr>
          <a:xfrm>
            <a:off x="5441855" y="810452"/>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sp>
        <p:nvSpPr>
          <p:cNvPr id="22" name="文字方塊 21">
            <a:extLst>
              <a:ext uri="{FF2B5EF4-FFF2-40B4-BE49-F238E27FC236}">
                <a16:creationId xmlns:a16="http://schemas.microsoft.com/office/drawing/2014/main" id="{7661A6BF-F9AC-E116-8AE9-E478C78B790A}"/>
              </a:ext>
            </a:extLst>
          </p:cNvPr>
          <p:cNvSpPr txBox="1"/>
          <p:nvPr/>
        </p:nvSpPr>
        <p:spPr>
          <a:xfrm>
            <a:off x="6242198" y="1025812"/>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10736695-D70F-4582-5573-B15E90A8809A}"/>
              </a:ext>
            </a:extLst>
          </p:cNvPr>
          <p:cNvSpPr txBox="1"/>
          <p:nvPr/>
        </p:nvSpPr>
        <p:spPr>
          <a:xfrm>
            <a:off x="855" y="1863922"/>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PSA Block (Partial Self-Attention) </a:t>
            </a:r>
            <a:r>
              <a:rPr lang="en-US" altLang="zh-TW" sz="1200" b="1" dirty="0">
                <a:solidFill>
                  <a:srgbClr val="FF0000"/>
                </a:solidFill>
                <a:latin typeface="Times New Roman" panose="02020603050405020304" pitchFamily="18" charset="0"/>
                <a:cs typeface="Times New Roman" panose="02020603050405020304" pitchFamily="18" charset="0"/>
              </a:rPr>
              <a:t>??</a:t>
            </a:r>
          </a:p>
        </p:txBody>
      </p:sp>
      <p:cxnSp>
        <p:nvCxnSpPr>
          <p:cNvPr id="14" name="直線單箭頭接點 13">
            <a:extLst>
              <a:ext uri="{FF2B5EF4-FFF2-40B4-BE49-F238E27FC236}">
                <a16:creationId xmlns:a16="http://schemas.microsoft.com/office/drawing/2014/main" id="{7F14E74D-66FA-6797-C4DE-E00DEF6DB34F}"/>
              </a:ext>
            </a:extLst>
          </p:cNvPr>
          <p:cNvCxnSpPr>
            <a:cxnSpLocks/>
          </p:cNvCxnSpPr>
          <p:nvPr/>
        </p:nvCxnSpPr>
        <p:spPr>
          <a:xfrm>
            <a:off x="238412" y="247871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圓角 14">
            <a:extLst>
              <a:ext uri="{FF2B5EF4-FFF2-40B4-BE49-F238E27FC236}">
                <a16:creationId xmlns:a16="http://schemas.microsoft.com/office/drawing/2014/main" id="{D3BC1E2F-EBDE-AA09-28CA-5DC5AF169EE8}"/>
              </a:ext>
            </a:extLst>
          </p:cNvPr>
          <p:cNvSpPr/>
          <p:nvPr/>
        </p:nvSpPr>
        <p:spPr>
          <a:xfrm>
            <a:off x="491671" y="23104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17" name="直線單箭頭接點 16">
            <a:extLst>
              <a:ext uri="{FF2B5EF4-FFF2-40B4-BE49-F238E27FC236}">
                <a16:creationId xmlns:a16="http://schemas.microsoft.com/office/drawing/2014/main" id="{2A15A954-476A-4755-06FC-F851A5DABE62}"/>
              </a:ext>
            </a:extLst>
          </p:cNvPr>
          <p:cNvCxnSpPr>
            <a:cxnSpLocks/>
          </p:cNvCxnSpPr>
          <p:nvPr/>
        </p:nvCxnSpPr>
        <p:spPr>
          <a:xfrm>
            <a:off x="1207286" y="250201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文字方塊 17">
            <a:extLst>
              <a:ext uri="{FF2B5EF4-FFF2-40B4-BE49-F238E27FC236}">
                <a16:creationId xmlns:a16="http://schemas.microsoft.com/office/drawing/2014/main" id="{6BB2A0F0-82F8-DD38-D065-B892F18C0F76}"/>
              </a:ext>
            </a:extLst>
          </p:cNvPr>
          <p:cNvSpPr txBox="1"/>
          <p:nvPr/>
        </p:nvSpPr>
        <p:spPr>
          <a:xfrm>
            <a:off x="560358" y="265708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24" name="矩形: 圓角 23">
            <a:extLst>
              <a:ext uri="{FF2B5EF4-FFF2-40B4-BE49-F238E27FC236}">
                <a16:creationId xmlns:a16="http://schemas.microsoft.com/office/drawing/2014/main" id="{11C0846E-911D-0835-FD6A-CC23C3E05E79}"/>
              </a:ext>
            </a:extLst>
          </p:cNvPr>
          <p:cNvSpPr/>
          <p:nvPr/>
        </p:nvSpPr>
        <p:spPr>
          <a:xfrm>
            <a:off x="1476114" y="2310415"/>
            <a:ext cx="723900" cy="3366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FF0000"/>
                </a:solidFill>
              </a:rPr>
              <a:t>MHSA</a:t>
            </a:r>
            <a:endParaRPr lang="zh-TW" altLang="en-US" sz="1000" dirty="0">
              <a:solidFill>
                <a:srgbClr val="FF0000"/>
              </a:solidFill>
            </a:endParaRPr>
          </a:p>
        </p:txBody>
      </p:sp>
      <p:sp>
        <p:nvSpPr>
          <p:cNvPr id="25" name="橢圓 24">
            <a:extLst>
              <a:ext uri="{FF2B5EF4-FFF2-40B4-BE49-F238E27FC236}">
                <a16:creationId xmlns:a16="http://schemas.microsoft.com/office/drawing/2014/main" id="{04EAB50F-7A69-003B-8F30-90292150EEBF}"/>
              </a:ext>
            </a:extLst>
          </p:cNvPr>
          <p:cNvSpPr/>
          <p:nvPr/>
        </p:nvSpPr>
        <p:spPr>
          <a:xfrm>
            <a:off x="2454207" y="2442634"/>
            <a:ext cx="129993" cy="11876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cxnSp>
        <p:nvCxnSpPr>
          <p:cNvPr id="26" name="直線單箭頭接點 25">
            <a:extLst>
              <a:ext uri="{FF2B5EF4-FFF2-40B4-BE49-F238E27FC236}">
                <a16:creationId xmlns:a16="http://schemas.microsoft.com/office/drawing/2014/main" id="{EF0FEEB7-BF4D-DBB6-047C-0ADD709AD8D1}"/>
              </a:ext>
            </a:extLst>
          </p:cNvPr>
          <p:cNvCxnSpPr>
            <a:cxnSpLocks/>
          </p:cNvCxnSpPr>
          <p:nvPr/>
        </p:nvCxnSpPr>
        <p:spPr>
          <a:xfrm>
            <a:off x="2588894"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線單箭頭接點 26">
            <a:extLst>
              <a:ext uri="{FF2B5EF4-FFF2-40B4-BE49-F238E27FC236}">
                <a16:creationId xmlns:a16="http://schemas.microsoft.com/office/drawing/2014/main" id="{7A7D2534-B1BF-54F0-DF67-F991D556F461}"/>
              </a:ext>
            </a:extLst>
          </p:cNvPr>
          <p:cNvCxnSpPr>
            <a:cxnSpLocks/>
          </p:cNvCxnSpPr>
          <p:nvPr/>
        </p:nvCxnSpPr>
        <p:spPr>
          <a:xfrm>
            <a:off x="2200014"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矩形: 圓角 27">
            <a:extLst>
              <a:ext uri="{FF2B5EF4-FFF2-40B4-BE49-F238E27FC236}">
                <a16:creationId xmlns:a16="http://schemas.microsoft.com/office/drawing/2014/main" id="{5EB15085-3EAC-3CE4-B6CC-9C805E2052D8}"/>
              </a:ext>
            </a:extLst>
          </p:cNvPr>
          <p:cNvSpPr/>
          <p:nvPr/>
        </p:nvSpPr>
        <p:spPr>
          <a:xfrm>
            <a:off x="2859094" y="23104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29" name="文字方塊 28">
            <a:extLst>
              <a:ext uri="{FF2B5EF4-FFF2-40B4-BE49-F238E27FC236}">
                <a16:creationId xmlns:a16="http://schemas.microsoft.com/office/drawing/2014/main" id="{810AB06B-02F3-85B9-0BEF-02A3A348F951}"/>
              </a:ext>
            </a:extLst>
          </p:cNvPr>
          <p:cNvSpPr txBox="1"/>
          <p:nvPr/>
        </p:nvSpPr>
        <p:spPr>
          <a:xfrm>
            <a:off x="2927781" y="265708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CCCEDC66-9295-13FB-5DBF-73891CF9A6D8}"/>
              </a:ext>
            </a:extLst>
          </p:cNvPr>
          <p:cNvCxnSpPr>
            <a:cxnSpLocks/>
          </p:cNvCxnSpPr>
          <p:nvPr/>
        </p:nvCxnSpPr>
        <p:spPr>
          <a:xfrm>
            <a:off x="3568518"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矩形: 圓角 31">
            <a:extLst>
              <a:ext uri="{FF2B5EF4-FFF2-40B4-BE49-F238E27FC236}">
                <a16:creationId xmlns:a16="http://schemas.microsoft.com/office/drawing/2014/main" id="{AFBED334-44B7-FC87-3CAF-ED6D8C82BDB9}"/>
              </a:ext>
            </a:extLst>
          </p:cNvPr>
          <p:cNvSpPr/>
          <p:nvPr/>
        </p:nvSpPr>
        <p:spPr>
          <a:xfrm>
            <a:off x="3851418" y="23104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33" name="文字方塊 32">
            <a:extLst>
              <a:ext uri="{FF2B5EF4-FFF2-40B4-BE49-F238E27FC236}">
                <a16:creationId xmlns:a16="http://schemas.microsoft.com/office/drawing/2014/main" id="{B7353EE2-457A-D2D0-A7D5-AEFD601ED21B}"/>
              </a:ext>
            </a:extLst>
          </p:cNvPr>
          <p:cNvSpPr txBox="1"/>
          <p:nvPr/>
        </p:nvSpPr>
        <p:spPr>
          <a:xfrm>
            <a:off x="3920105" y="265708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34" name="橢圓 33">
            <a:extLst>
              <a:ext uri="{FF2B5EF4-FFF2-40B4-BE49-F238E27FC236}">
                <a16:creationId xmlns:a16="http://schemas.microsoft.com/office/drawing/2014/main" id="{5F97D166-AF0F-A234-2A3C-345EFFF2173A}"/>
              </a:ext>
            </a:extLst>
          </p:cNvPr>
          <p:cNvSpPr/>
          <p:nvPr/>
        </p:nvSpPr>
        <p:spPr>
          <a:xfrm>
            <a:off x="4827868" y="2442634"/>
            <a:ext cx="129993" cy="11876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cxnSp>
        <p:nvCxnSpPr>
          <p:cNvPr id="35" name="直線單箭頭接點 34">
            <a:extLst>
              <a:ext uri="{FF2B5EF4-FFF2-40B4-BE49-F238E27FC236}">
                <a16:creationId xmlns:a16="http://schemas.microsoft.com/office/drawing/2014/main" id="{DFCDA65D-54FD-0A3F-71B2-AC437FC753C5}"/>
              </a:ext>
            </a:extLst>
          </p:cNvPr>
          <p:cNvCxnSpPr>
            <a:cxnSpLocks/>
          </p:cNvCxnSpPr>
          <p:nvPr/>
        </p:nvCxnSpPr>
        <p:spPr>
          <a:xfrm>
            <a:off x="4962555"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線單箭頭接點 35">
            <a:extLst>
              <a:ext uri="{FF2B5EF4-FFF2-40B4-BE49-F238E27FC236}">
                <a16:creationId xmlns:a16="http://schemas.microsoft.com/office/drawing/2014/main" id="{DD243F34-F853-1CC6-A39F-DADC7F4340ED}"/>
              </a:ext>
            </a:extLst>
          </p:cNvPr>
          <p:cNvCxnSpPr>
            <a:cxnSpLocks/>
          </p:cNvCxnSpPr>
          <p:nvPr/>
        </p:nvCxnSpPr>
        <p:spPr>
          <a:xfrm>
            <a:off x="4573675"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矩形: 圓角 36">
            <a:extLst>
              <a:ext uri="{FF2B5EF4-FFF2-40B4-BE49-F238E27FC236}">
                <a16:creationId xmlns:a16="http://schemas.microsoft.com/office/drawing/2014/main" id="{7C7848D5-21AA-9FB3-32B1-3ECA430396F5}"/>
              </a:ext>
            </a:extLst>
          </p:cNvPr>
          <p:cNvSpPr/>
          <p:nvPr/>
        </p:nvSpPr>
        <p:spPr>
          <a:xfrm>
            <a:off x="5381421" y="2450972"/>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cxnSp>
        <p:nvCxnSpPr>
          <p:cNvPr id="38" name="直線單箭頭接點 37">
            <a:extLst>
              <a:ext uri="{FF2B5EF4-FFF2-40B4-BE49-F238E27FC236}">
                <a16:creationId xmlns:a16="http://schemas.microsoft.com/office/drawing/2014/main" id="{20F5B541-3A06-37CF-8E42-627F512D6A7B}"/>
              </a:ext>
            </a:extLst>
          </p:cNvPr>
          <p:cNvCxnSpPr>
            <a:cxnSpLocks/>
          </p:cNvCxnSpPr>
          <p:nvPr/>
        </p:nvCxnSpPr>
        <p:spPr>
          <a:xfrm>
            <a:off x="5912967"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矩形: 圓角 42">
            <a:extLst>
              <a:ext uri="{FF2B5EF4-FFF2-40B4-BE49-F238E27FC236}">
                <a16:creationId xmlns:a16="http://schemas.microsoft.com/office/drawing/2014/main" id="{C1F80FED-B8E0-65A5-797E-B848856FF4D8}"/>
              </a:ext>
            </a:extLst>
          </p:cNvPr>
          <p:cNvSpPr/>
          <p:nvPr/>
        </p:nvSpPr>
        <p:spPr>
          <a:xfrm>
            <a:off x="6189237" y="230820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4" name="直線單箭頭接點 43">
            <a:extLst>
              <a:ext uri="{FF2B5EF4-FFF2-40B4-BE49-F238E27FC236}">
                <a16:creationId xmlns:a16="http://schemas.microsoft.com/office/drawing/2014/main" id="{33B0182B-E7F2-55A6-06EE-08DAD92EE6AC}"/>
              </a:ext>
            </a:extLst>
          </p:cNvPr>
          <p:cNvCxnSpPr>
            <a:cxnSpLocks/>
          </p:cNvCxnSpPr>
          <p:nvPr/>
        </p:nvCxnSpPr>
        <p:spPr>
          <a:xfrm>
            <a:off x="6904852" y="249980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文字方塊 44">
            <a:extLst>
              <a:ext uri="{FF2B5EF4-FFF2-40B4-BE49-F238E27FC236}">
                <a16:creationId xmlns:a16="http://schemas.microsoft.com/office/drawing/2014/main" id="{A9189D7A-93FB-4821-23D8-DDC9790C897F}"/>
              </a:ext>
            </a:extLst>
          </p:cNvPr>
          <p:cNvSpPr txBox="1"/>
          <p:nvPr/>
        </p:nvSpPr>
        <p:spPr>
          <a:xfrm>
            <a:off x="6257924" y="2654868"/>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cxnSp>
        <p:nvCxnSpPr>
          <p:cNvPr id="46" name="接點: 肘形 45">
            <a:extLst>
              <a:ext uri="{FF2B5EF4-FFF2-40B4-BE49-F238E27FC236}">
                <a16:creationId xmlns:a16="http://schemas.microsoft.com/office/drawing/2014/main" id="{5AE235AC-879C-33DB-2199-B03F974C3AE5}"/>
              </a:ext>
            </a:extLst>
          </p:cNvPr>
          <p:cNvCxnSpPr>
            <a:cxnSpLocks/>
          </p:cNvCxnSpPr>
          <p:nvPr/>
        </p:nvCxnSpPr>
        <p:spPr>
          <a:xfrm>
            <a:off x="1290394" y="2516012"/>
            <a:ext cx="4248000" cy="175618"/>
          </a:xfrm>
          <a:prstGeom prst="bentConnector4">
            <a:avLst>
              <a:gd name="adj1" fmla="val 500"/>
              <a:gd name="adj2" fmla="val 230169"/>
            </a:avLst>
          </a:prstGeom>
          <a:ln>
            <a:tailEnd type="triangle"/>
          </a:ln>
        </p:spPr>
        <p:style>
          <a:lnRef idx="2">
            <a:schemeClr val="dk1"/>
          </a:lnRef>
          <a:fillRef idx="0">
            <a:schemeClr val="dk1"/>
          </a:fillRef>
          <a:effectRef idx="1">
            <a:schemeClr val="dk1"/>
          </a:effectRef>
          <a:fontRef idx="minor">
            <a:schemeClr val="tx1"/>
          </a:fontRef>
        </p:style>
      </p:cxnSp>
      <p:cxnSp>
        <p:nvCxnSpPr>
          <p:cNvPr id="47" name="接點: 肘形 46">
            <a:extLst>
              <a:ext uri="{FF2B5EF4-FFF2-40B4-BE49-F238E27FC236}">
                <a16:creationId xmlns:a16="http://schemas.microsoft.com/office/drawing/2014/main" id="{07B9353F-7621-D5CD-0BBA-4067D6B9A2F3}"/>
              </a:ext>
            </a:extLst>
          </p:cNvPr>
          <p:cNvCxnSpPr>
            <a:cxnSpLocks/>
            <a:endCxn id="25" idx="0"/>
          </p:cNvCxnSpPr>
          <p:nvPr/>
        </p:nvCxnSpPr>
        <p:spPr>
          <a:xfrm flipV="1">
            <a:off x="1359082" y="2442634"/>
            <a:ext cx="1160122" cy="56609"/>
          </a:xfrm>
          <a:prstGeom prst="bentConnector4">
            <a:avLst>
              <a:gd name="adj1" fmla="val -239"/>
              <a:gd name="adj2" fmla="val 503823"/>
            </a:avLst>
          </a:prstGeom>
          <a:ln>
            <a:tailEnd type="triangle"/>
          </a:ln>
        </p:spPr>
        <p:style>
          <a:lnRef idx="2">
            <a:schemeClr val="dk1"/>
          </a:lnRef>
          <a:fillRef idx="0">
            <a:schemeClr val="dk1"/>
          </a:fillRef>
          <a:effectRef idx="1">
            <a:schemeClr val="dk1"/>
          </a:effectRef>
          <a:fontRef idx="minor">
            <a:schemeClr val="tx1"/>
          </a:fontRef>
        </p:style>
      </p:cxnSp>
      <p:cxnSp>
        <p:nvCxnSpPr>
          <p:cNvPr id="53" name="接點: 肘形 52">
            <a:extLst>
              <a:ext uri="{FF2B5EF4-FFF2-40B4-BE49-F238E27FC236}">
                <a16:creationId xmlns:a16="http://schemas.microsoft.com/office/drawing/2014/main" id="{C2EBF8F7-AC13-3B0B-C840-B34CE9C4E93F}"/>
              </a:ext>
            </a:extLst>
          </p:cNvPr>
          <p:cNvCxnSpPr>
            <a:cxnSpLocks/>
            <a:endCxn id="34" idx="0"/>
          </p:cNvCxnSpPr>
          <p:nvPr/>
        </p:nvCxnSpPr>
        <p:spPr>
          <a:xfrm flipV="1">
            <a:off x="2691296" y="2442634"/>
            <a:ext cx="2201569" cy="56527"/>
          </a:xfrm>
          <a:prstGeom prst="bentConnector4">
            <a:avLst>
              <a:gd name="adj1" fmla="val 452"/>
              <a:gd name="adj2" fmla="val 504409"/>
            </a:avLst>
          </a:prstGeom>
          <a:ln>
            <a:tailEnd type="triangle"/>
          </a:ln>
        </p:spPr>
        <p:style>
          <a:lnRef idx="2">
            <a:schemeClr val="dk1"/>
          </a:lnRef>
          <a:fillRef idx="0">
            <a:schemeClr val="dk1"/>
          </a:fillRef>
          <a:effectRef idx="1">
            <a:schemeClr val="dk1"/>
          </a:effectRef>
          <a:fontRef idx="minor">
            <a:schemeClr val="tx1"/>
          </a:fontRef>
        </p:style>
      </p:cxnSp>
      <p:sp>
        <p:nvSpPr>
          <p:cNvPr id="56" name="文字方塊 55">
            <a:extLst>
              <a:ext uri="{FF2B5EF4-FFF2-40B4-BE49-F238E27FC236}">
                <a16:creationId xmlns:a16="http://schemas.microsoft.com/office/drawing/2014/main" id="{E864F8D1-2C01-4C9A-511C-AE9F418506A3}"/>
              </a:ext>
            </a:extLst>
          </p:cNvPr>
          <p:cNvSpPr txBox="1"/>
          <p:nvPr/>
        </p:nvSpPr>
        <p:spPr>
          <a:xfrm>
            <a:off x="242994" y="3055884"/>
            <a:ext cx="8062806" cy="707886"/>
          </a:xfrm>
          <a:prstGeom prst="rect">
            <a:avLst/>
          </a:prstGeom>
          <a:noFill/>
        </p:spPr>
        <p:txBody>
          <a:bodyPr wrap="square">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Instead of Convolution block, it use </a:t>
            </a:r>
            <a:r>
              <a:rPr lang="en-US" altLang="zh-TW" sz="1000" dirty="0">
                <a:solidFill>
                  <a:srgbClr val="00B0F0"/>
                </a:solidFill>
                <a:latin typeface="Times New Roman" panose="02020603050405020304" pitchFamily="18" charset="0"/>
                <a:cs typeface="Times New Roman" panose="02020603050405020304" pitchFamily="18" charset="0"/>
              </a:rPr>
              <a:t>PSA block to accelerate the acquisition of </a:t>
            </a:r>
            <a:r>
              <a:rPr lang="en-US" altLang="zh-TW" sz="1000" dirty="0">
                <a:solidFill>
                  <a:srgbClr val="FF0000"/>
                </a:solidFill>
                <a:latin typeface="Times New Roman" panose="02020603050405020304" pitchFamily="18" charset="0"/>
                <a:cs typeface="Times New Roman" panose="02020603050405020304" pitchFamily="18" charset="0"/>
              </a:rPr>
              <a:t>global</a:t>
            </a:r>
            <a:r>
              <a:rPr lang="en-US" altLang="zh-TW" sz="1000" dirty="0">
                <a:solidFill>
                  <a:srgbClr val="00B0F0"/>
                </a:solidFill>
                <a:latin typeface="Times New Roman" panose="02020603050405020304" pitchFamily="18" charset="0"/>
                <a:cs typeface="Times New Roman" panose="02020603050405020304" pitchFamily="18" charset="0"/>
              </a:rPr>
              <a:t> information </a:t>
            </a:r>
            <a:r>
              <a:rPr lang="en-US" altLang="zh-TW" sz="1000" dirty="0">
                <a:latin typeface="Times New Roman" panose="02020603050405020304" pitchFamily="18" charset="0"/>
                <a:cs typeface="Times New Roman" panose="02020603050405020304" pitchFamily="18" charset="0"/>
              </a:rPr>
              <a:t>and </a:t>
            </a:r>
            <a:r>
              <a:rPr lang="en-US" altLang="zh-TW" sz="1000" dirty="0">
                <a:solidFill>
                  <a:srgbClr val="00B0F0"/>
                </a:solidFill>
                <a:latin typeface="Times New Roman" panose="02020603050405020304" pitchFamily="18" charset="0"/>
                <a:cs typeface="Times New Roman" panose="02020603050405020304" pitchFamily="18" charset="0"/>
              </a:rPr>
              <a:t>expand </a:t>
            </a:r>
            <a:r>
              <a:rPr lang="en-US" altLang="zh-TW" sz="1000" dirty="0">
                <a:solidFill>
                  <a:srgbClr val="FF0000"/>
                </a:solidFill>
                <a:latin typeface="Times New Roman" panose="02020603050405020304" pitchFamily="18" charset="0"/>
                <a:cs typeface="Times New Roman" panose="02020603050405020304" pitchFamily="18" charset="0"/>
              </a:rPr>
              <a:t>receptive </a:t>
            </a:r>
            <a:r>
              <a:rPr lang="en-US" altLang="zh-TW" sz="1000" dirty="0">
                <a:solidFill>
                  <a:srgbClr val="00B0F0"/>
                </a:solidFill>
                <a:latin typeface="Times New Roman" panose="02020603050405020304" pitchFamily="18" charset="0"/>
                <a:cs typeface="Times New Roman" panose="02020603050405020304" pitchFamily="18" charset="0"/>
              </a:rPr>
              <a:t>field</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use </a:t>
            </a:r>
            <a:r>
              <a:rPr lang="en-US" altLang="zh-TW" sz="1000" dirty="0">
                <a:solidFill>
                  <a:srgbClr val="00B0F0"/>
                </a:solidFill>
                <a:latin typeface="Times New Roman" panose="02020603050405020304" pitchFamily="18" charset="0"/>
                <a:cs typeface="Times New Roman" panose="02020603050405020304" pitchFamily="18" charset="0"/>
              </a:rPr>
              <a:t>MHSA (Multi-head Self Attention)</a:t>
            </a:r>
            <a:r>
              <a:rPr lang="en-US" altLang="zh-TW" sz="1000" dirty="0">
                <a:latin typeface="Times New Roman" panose="02020603050405020304" pitchFamily="18" charset="0"/>
                <a:cs typeface="Times New Roman" panose="02020603050405020304" pitchFamily="18" charset="0"/>
              </a:rPr>
              <a:t> to get the </a:t>
            </a:r>
            <a:r>
              <a:rPr lang="en-US" altLang="zh-TW" sz="1000" dirty="0">
                <a:solidFill>
                  <a:srgbClr val="00B0F0"/>
                </a:solidFill>
                <a:latin typeface="Times New Roman" panose="02020603050405020304" pitchFamily="18" charset="0"/>
                <a:cs typeface="Times New Roman" panose="02020603050405020304" pitchFamily="18" charset="0"/>
              </a:rPr>
              <a:t>global information</a:t>
            </a:r>
            <a:r>
              <a:rPr lang="en-US" altLang="zh-TW" sz="1000" dirty="0">
                <a:latin typeface="Times New Roman" panose="02020603050405020304" pitchFamily="18" charset="0"/>
                <a:cs typeface="Times New Roman" panose="02020603050405020304" pitchFamily="18" charset="0"/>
              </a:rPr>
              <a:t>, and it use</a:t>
            </a:r>
            <a:r>
              <a:rPr lang="en-US" altLang="zh-TW" sz="1000" dirty="0">
                <a:solidFill>
                  <a:srgbClr val="00B0F0"/>
                </a:solidFill>
                <a:latin typeface="Times New Roman" panose="02020603050405020304" pitchFamily="18" charset="0"/>
                <a:cs typeface="Times New Roman" panose="02020603050405020304" pitchFamily="18" charset="0"/>
              </a:rPr>
              <a:t> layer normalization </a:t>
            </a:r>
            <a:r>
              <a:rPr lang="en-US" altLang="zh-TW" sz="1000" dirty="0">
                <a:latin typeface="Times New Roman" panose="02020603050405020304" pitchFamily="18" charset="0"/>
                <a:cs typeface="Times New Roman" panose="02020603050405020304" pitchFamily="18" charset="0"/>
              </a:rPr>
              <a:t>to replace batch normalization in MHSA to improve inference time.</a:t>
            </a:r>
          </a:p>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only placed after stage 4, because self-attention need excessive computational.</a:t>
            </a:r>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3394B60E-9DCA-2A26-F095-032F53B94F49}"/>
                  </a:ext>
                </a:extLst>
              </p:cNvPr>
              <p:cNvSpPr txBox="1"/>
              <p:nvPr/>
            </p:nvSpPr>
            <p:spPr>
              <a:xfrm>
                <a:off x="-42342" y="61909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51" name="文字方塊 50">
                <a:extLst>
                  <a:ext uri="{FF2B5EF4-FFF2-40B4-BE49-F238E27FC236}">
                    <a16:creationId xmlns:a16="http://schemas.microsoft.com/office/drawing/2014/main" id="{F47D994C-FAB3-2DCD-9E03-F5EB87A809D0}"/>
                  </a:ext>
                </a:extLst>
              </p:cNvPr>
              <p:cNvSpPr txBox="1">
                <a:spLocks noRot="1" noChangeAspect="1" noMove="1" noResize="1" noEditPoints="1" noAdjustHandles="1" noChangeArrowheads="1" noChangeShapeType="1" noTextEdit="1"/>
              </p:cNvSpPr>
              <p:nvPr/>
            </p:nvSpPr>
            <p:spPr>
              <a:xfrm>
                <a:off x="-42342" y="619096"/>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7" name="文字方塊 4096">
                <a:extLst>
                  <a:ext uri="{FF2B5EF4-FFF2-40B4-BE49-F238E27FC236}">
                    <a16:creationId xmlns:a16="http://schemas.microsoft.com/office/drawing/2014/main" id="{7B4273EF-57D6-194B-1F3B-F26A67EDF1EA}"/>
                  </a:ext>
                </a:extLst>
              </p:cNvPr>
              <p:cNvSpPr txBox="1"/>
              <p:nvPr/>
            </p:nvSpPr>
            <p:spPr>
              <a:xfrm>
                <a:off x="976505" y="632688"/>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chemeClr val="accent2"/>
                              </a:solidFill>
                              <a:latin typeface="Cambria Math" panose="02040503050406030204" pitchFamily="18" charset="0"/>
                            </a:rPr>
                          </m:ctrlPr>
                        </m:sSubPr>
                        <m:e>
                          <m:r>
                            <a:rPr lang="en-US" altLang="zh-TW" sz="800" i="1" dirty="0" smtClean="0">
                              <a:solidFill>
                                <a:schemeClr val="accent2"/>
                              </a:solidFill>
                              <a:latin typeface="Cambria Math" panose="02040503050406030204" pitchFamily="18" charset="0"/>
                            </a:rPr>
                            <m:t>𝑐</m:t>
                          </m:r>
                        </m:e>
                        <m:sub>
                          <m:r>
                            <a:rPr lang="en-US" altLang="zh-TW" sz="800" b="0" i="1" dirty="0" smtClean="0">
                              <a:solidFill>
                                <a:schemeClr val="accent2"/>
                              </a:solidFill>
                              <a:latin typeface="Cambria Math" panose="02040503050406030204" pitchFamily="18" charset="0"/>
                            </a:rPr>
                            <m:t> </m:t>
                          </m:r>
                          <m:r>
                            <a:rPr lang="en-US" altLang="zh-TW" sz="800" b="0" i="1" dirty="0" smtClean="0">
                              <a:solidFill>
                                <a:schemeClr val="accent2"/>
                              </a:solidFill>
                              <a:latin typeface="Cambria Math" panose="02040503050406030204" pitchFamily="18" charset="0"/>
                            </a:rPr>
                            <m:t>𝑜</m:t>
                          </m:r>
                          <m:r>
                            <a:rPr lang="en-US" altLang="zh-TW" sz="800" b="0" i="1" dirty="0" smtClean="0">
                              <a:solidFill>
                                <a:schemeClr val="accent2"/>
                              </a:solidFill>
                              <a:latin typeface="Cambria Math" panose="02040503050406030204" pitchFamily="18" charset="0"/>
                            </a:rPr>
                            <m:t> </m:t>
                          </m:r>
                        </m:sub>
                      </m:sSub>
                    </m:oMath>
                  </m:oMathPara>
                </a14:m>
                <a:endParaRPr lang="zh-TW" altLang="en-US" sz="800" dirty="0"/>
              </a:p>
            </p:txBody>
          </p:sp>
        </mc:Choice>
        <mc:Fallback xmlns="">
          <p:sp>
            <p:nvSpPr>
              <p:cNvPr id="4097" name="文字方塊 4096">
                <a:extLst>
                  <a:ext uri="{FF2B5EF4-FFF2-40B4-BE49-F238E27FC236}">
                    <a16:creationId xmlns:a16="http://schemas.microsoft.com/office/drawing/2014/main" id="{7B4273EF-57D6-194B-1F3B-F26A67EDF1EA}"/>
                  </a:ext>
                </a:extLst>
              </p:cNvPr>
              <p:cNvSpPr txBox="1">
                <a:spLocks noRot="1" noChangeAspect="1" noMove="1" noResize="1" noEditPoints="1" noAdjustHandles="1" noChangeArrowheads="1" noChangeShapeType="1" noTextEdit="1"/>
              </p:cNvSpPr>
              <p:nvPr/>
            </p:nvSpPr>
            <p:spPr>
              <a:xfrm>
                <a:off x="976505" y="632688"/>
                <a:ext cx="705066" cy="21961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文字方塊 4098">
                <a:extLst>
                  <a:ext uri="{FF2B5EF4-FFF2-40B4-BE49-F238E27FC236}">
                    <a16:creationId xmlns:a16="http://schemas.microsoft.com/office/drawing/2014/main" id="{0FC5E2F0-896B-F216-D6EF-1045017664A4}"/>
                  </a:ext>
                </a:extLst>
              </p:cNvPr>
              <p:cNvSpPr txBox="1"/>
              <p:nvPr/>
            </p:nvSpPr>
            <p:spPr>
              <a:xfrm>
                <a:off x="2220797" y="64075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099" name="文字方塊 4098">
                <a:extLst>
                  <a:ext uri="{FF2B5EF4-FFF2-40B4-BE49-F238E27FC236}">
                    <a16:creationId xmlns:a16="http://schemas.microsoft.com/office/drawing/2014/main" id="{1E0896F2-0297-E285-999E-874D31BBE63A}"/>
                  </a:ext>
                </a:extLst>
              </p:cNvPr>
              <p:cNvSpPr txBox="1">
                <a:spLocks noRot="1" noChangeAspect="1" noMove="1" noResize="1" noEditPoints="1" noAdjustHandles="1" noChangeArrowheads="1" noChangeShapeType="1" noTextEdit="1"/>
              </p:cNvSpPr>
              <p:nvPr/>
            </p:nvSpPr>
            <p:spPr>
              <a:xfrm>
                <a:off x="2220797" y="640759"/>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09" name="文字方塊 4108">
                <a:extLst>
                  <a:ext uri="{FF2B5EF4-FFF2-40B4-BE49-F238E27FC236}">
                    <a16:creationId xmlns:a16="http://schemas.microsoft.com/office/drawing/2014/main" id="{A8A758D4-445D-9FAB-3EFD-3C4B8F3580B4}"/>
                  </a:ext>
                </a:extLst>
              </p:cNvPr>
              <p:cNvSpPr txBox="1"/>
              <p:nvPr/>
            </p:nvSpPr>
            <p:spPr>
              <a:xfrm>
                <a:off x="3517141" y="66509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09" name="文字方塊 4108">
                <a:extLst>
                  <a:ext uri="{FF2B5EF4-FFF2-40B4-BE49-F238E27FC236}">
                    <a16:creationId xmlns:a16="http://schemas.microsoft.com/office/drawing/2014/main" id="{6AECCFF3-89CE-418F-8FE1-3CA7023C60F2}"/>
                  </a:ext>
                </a:extLst>
              </p:cNvPr>
              <p:cNvSpPr txBox="1">
                <a:spLocks noRot="1" noChangeAspect="1" noMove="1" noResize="1" noEditPoints="1" noAdjustHandles="1" noChangeArrowheads="1" noChangeShapeType="1" noTextEdit="1"/>
              </p:cNvSpPr>
              <p:nvPr/>
            </p:nvSpPr>
            <p:spPr>
              <a:xfrm>
                <a:off x="3517141" y="665099"/>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2" name="文字方塊 4111">
                <a:extLst>
                  <a:ext uri="{FF2B5EF4-FFF2-40B4-BE49-F238E27FC236}">
                    <a16:creationId xmlns:a16="http://schemas.microsoft.com/office/drawing/2014/main" id="{2A7A7E99-D0AD-1A42-B0EA-9FFE77A80610}"/>
                  </a:ext>
                </a:extLst>
              </p:cNvPr>
              <p:cNvSpPr txBox="1"/>
              <p:nvPr/>
            </p:nvSpPr>
            <p:spPr>
              <a:xfrm>
                <a:off x="4701769" y="647477"/>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2" name="文字方塊 4111">
                <a:extLst>
                  <a:ext uri="{FF2B5EF4-FFF2-40B4-BE49-F238E27FC236}">
                    <a16:creationId xmlns:a16="http://schemas.microsoft.com/office/drawing/2014/main" id="{13CE19B1-3468-32D3-29EB-BB8E42A22F86}"/>
                  </a:ext>
                </a:extLst>
              </p:cNvPr>
              <p:cNvSpPr txBox="1">
                <a:spLocks noRot="1" noChangeAspect="1" noMove="1" noResize="1" noEditPoints="1" noAdjustHandles="1" noChangeArrowheads="1" noChangeShapeType="1" noTextEdit="1"/>
              </p:cNvSpPr>
              <p:nvPr/>
            </p:nvSpPr>
            <p:spPr>
              <a:xfrm>
                <a:off x="4701769" y="647477"/>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3" name="文字方塊 4112">
                <a:extLst>
                  <a:ext uri="{FF2B5EF4-FFF2-40B4-BE49-F238E27FC236}">
                    <a16:creationId xmlns:a16="http://schemas.microsoft.com/office/drawing/2014/main" id="{3EBE137B-5BD0-D20C-C1C7-F6D0F7BB9EAD}"/>
                  </a:ext>
                </a:extLst>
              </p:cNvPr>
              <p:cNvSpPr txBox="1"/>
              <p:nvPr/>
            </p:nvSpPr>
            <p:spPr>
              <a:xfrm>
                <a:off x="5607828" y="657548"/>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∗2</m:t>
                      </m:r>
                      <m:sSub>
                        <m:sSubPr>
                          <m:ctrlPr>
                            <a:rPr lang="en-US" altLang="zh-TW" sz="800" b="0" i="1" dirty="0" smtClean="0">
                              <a:solidFill>
                                <a:schemeClr val="accent2"/>
                              </a:solidFill>
                              <a:latin typeface="Cambria Math" panose="02040503050406030204" pitchFamily="18" charset="0"/>
                            </a:rPr>
                          </m:ctrlPr>
                        </m:sSubPr>
                        <m:e>
                          <m:r>
                            <a:rPr lang="en-US" altLang="zh-TW" sz="800" i="1" dirty="0" smtClean="0">
                              <a:solidFill>
                                <a:schemeClr val="accent2"/>
                              </a:solidFill>
                              <a:latin typeface="Cambria Math" panose="02040503050406030204" pitchFamily="18" charset="0"/>
                            </a:rPr>
                            <m:t>𝑐</m:t>
                          </m:r>
                        </m:e>
                        <m:sub>
                          <m:r>
                            <a:rPr lang="en-US" altLang="zh-TW" sz="800" b="0" i="1" dirty="0" smtClean="0">
                              <a:solidFill>
                                <a:schemeClr val="accent2"/>
                              </a:solidFill>
                              <a:latin typeface="Cambria Math" panose="02040503050406030204" pitchFamily="18" charset="0"/>
                            </a:rPr>
                            <m:t> </m:t>
                          </m:r>
                          <m:r>
                            <a:rPr lang="en-US" altLang="zh-TW" sz="800" b="0" i="1" dirty="0" smtClean="0">
                              <a:solidFill>
                                <a:schemeClr val="accent2"/>
                              </a:solidFill>
                              <a:latin typeface="Cambria Math" panose="02040503050406030204" pitchFamily="18" charset="0"/>
                            </a:rPr>
                            <m:t>𝑜</m:t>
                          </m:r>
                          <m:r>
                            <a:rPr lang="en-US" altLang="zh-TW" sz="800" b="0" i="1" dirty="0" smtClean="0">
                              <a:solidFill>
                                <a:schemeClr val="accent2"/>
                              </a:solidFill>
                              <a:latin typeface="Cambria Math" panose="02040503050406030204" pitchFamily="18" charset="0"/>
                            </a:rPr>
                            <m:t> </m:t>
                          </m:r>
                        </m:sub>
                      </m:sSub>
                    </m:oMath>
                  </m:oMathPara>
                </a14:m>
                <a:endParaRPr lang="zh-TW" altLang="en-US" sz="800" dirty="0"/>
              </a:p>
            </p:txBody>
          </p:sp>
        </mc:Choice>
        <mc:Fallback xmlns="">
          <p:sp>
            <p:nvSpPr>
              <p:cNvPr id="4113" name="文字方塊 4112">
                <a:extLst>
                  <a:ext uri="{FF2B5EF4-FFF2-40B4-BE49-F238E27FC236}">
                    <a16:creationId xmlns:a16="http://schemas.microsoft.com/office/drawing/2014/main" id="{3EBE137B-5BD0-D20C-C1C7-F6D0F7BB9EAD}"/>
                  </a:ext>
                </a:extLst>
              </p:cNvPr>
              <p:cNvSpPr txBox="1">
                <a:spLocks noRot="1" noChangeAspect="1" noMove="1" noResize="1" noEditPoints="1" noAdjustHandles="1" noChangeArrowheads="1" noChangeShapeType="1" noTextEdit="1"/>
              </p:cNvSpPr>
              <p:nvPr/>
            </p:nvSpPr>
            <p:spPr>
              <a:xfrm>
                <a:off x="5607828" y="657548"/>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7" name="文字方塊 4116">
                <a:extLst>
                  <a:ext uri="{FF2B5EF4-FFF2-40B4-BE49-F238E27FC236}">
                    <a16:creationId xmlns:a16="http://schemas.microsoft.com/office/drawing/2014/main" id="{526AE68B-4527-045C-EFD2-7FADBA218301}"/>
                  </a:ext>
                </a:extLst>
              </p:cNvPr>
              <p:cNvSpPr txBox="1"/>
              <p:nvPr/>
            </p:nvSpPr>
            <p:spPr>
              <a:xfrm>
                <a:off x="6718048" y="67673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7" name="文字方塊 4116">
                <a:extLst>
                  <a:ext uri="{FF2B5EF4-FFF2-40B4-BE49-F238E27FC236}">
                    <a16:creationId xmlns:a16="http://schemas.microsoft.com/office/drawing/2014/main" id="{E3BB285A-884D-B93F-DC09-F95367FCEB5B}"/>
                  </a:ext>
                </a:extLst>
              </p:cNvPr>
              <p:cNvSpPr txBox="1">
                <a:spLocks noRot="1" noChangeAspect="1" noMove="1" noResize="1" noEditPoints="1" noAdjustHandles="1" noChangeArrowheads="1" noChangeShapeType="1" noTextEdit="1"/>
              </p:cNvSpPr>
              <p:nvPr/>
            </p:nvSpPr>
            <p:spPr>
              <a:xfrm>
                <a:off x="6718048" y="676733"/>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8" name="文字方塊 4117">
                <a:extLst>
                  <a:ext uri="{FF2B5EF4-FFF2-40B4-BE49-F238E27FC236}">
                    <a16:creationId xmlns:a16="http://schemas.microsoft.com/office/drawing/2014/main" id="{B82F1CB6-FE46-38EF-9AF4-447463EA2F0A}"/>
                  </a:ext>
                </a:extLst>
              </p:cNvPr>
              <p:cNvSpPr txBox="1"/>
              <p:nvPr/>
            </p:nvSpPr>
            <p:spPr>
              <a:xfrm>
                <a:off x="24929" y="227841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8" name="文字方塊 4117">
                <a:extLst>
                  <a:ext uri="{FF2B5EF4-FFF2-40B4-BE49-F238E27FC236}">
                    <a16:creationId xmlns:a16="http://schemas.microsoft.com/office/drawing/2014/main" id="{CE29D101-EF30-8316-B105-04ECEC72B19E}"/>
                  </a:ext>
                </a:extLst>
              </p:cNvPr>
              <p:cNvSpPr txBox="1">
                <a:spLocks noRot="1" noChangeAspect="1" noMove="1" noResize="1" noEditPoints="1" noAdjustHandles="1" noChangeArrowheads="1" noChangeShapeType="1" noTextEdit="1"/>
              </p:cNvSpPr>
              <p:nvPr/>
            </p:nvSpPr>
            <p:spPr>
              <a:xfrm>
                <a:off x="24929" y="2278410"/>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9" name="文字方塊 4118">
                <a:extLst>
                  <a:ext uri="{FF2B5EF4-FFF2-40B4-BE49-F238E27FC236}">
                    <a16:creationId xmlns:a16="http://schemas.microsoft.com/office/drawing/2014/main" id="{B529435D-D371-0B6C-E731-2A1B6D10A3D0}"/>
                  </a:ext>
                </a:extLst>
              </p:cNvPr>
              <p:cNvSpPr txBox="1"/>
              <p:nvPr/>
            </p:nvSpPr>
            <p:spPr>
              <a:xfrm>
                <a:off x="900450" y="230417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9" name="文字方塊 4118">
                <a:extLst>
                  <a:ext uri="{FF2B5EF4-FFF2-40B4-BE49-F238E27FC236}">
                    <a16:creationId xmlns:a16="http://schemas.microsoft.com/office/drawing/2014/main" id="{96E592E6-EA4D-F7B4-9794-7A7048A73FC0}"/>
                  </a:ext>
                </a:extLst>
              </p:cNvPr>
              <p:cNvSpPr txBox="1">
                <a:spLocks noRot="1" noChangeAspect="1" noMove="1" noResize="1" noEditPoints="1" noAdjustHandles="1" noChangeArrowheads="1" noChangeShapeType="1" noTextEdit="1"/>
              </p:cNvSpPr>
              <p:nvPr/>
            </p:nvSpPr>
            <p:spPr>
              <a:xfrm>
                <a:off x="900450" y="2304175"/>
                <a:ext cx="705066"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0" name="文字方塊 4119">
                <a:extLst>
                  <a:ext uri="{FF2B5EF4-FFF2-40B4-BE49-F238E27FC236}">
                    <a16:creationId xmlns:a16="http://schemas.microsoft.com/office/drawing/2014/main" id="{6F294F2A-D897-6B2A-43D0-3C1AEA48C1C5}"/>
                  </a:ext>
                </a:extLst>
              </p:cNvPr>
              <p:cNvSpPr txBox="1"/>
              <p:nvPr/>
            </p:nvSpPr>
            <p:spPr>
              <a:xfrm>
                <a:off x="1940268" y="229581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0" name="文字方塊 4119">
                <a:extLst>
                  <a:ext uri="{FF2B5EF4-FFF2-40B4-BE49-F238E27FC236}">
                    <a16:creationId xmlns:a16="http://schemas.microsoft.com/office/drawing/2014/main" id="{B90E42DE-3552-8026-C447-695A81DF0E1A}"/>
                  </a:ext>
                </a:extLst>
              </p:cNvPr>
              <p:cNvSpPr txBox="1">
                <a:spLocks noRot="1" noChangeAspect="1" noMove="1" noResize="1" noEditPoints="1" noAdjustHandles="1" noChangeArrowheads="1" noChangeShapeType="1" noTextEdit="1"/>
              </p:cNvSpPr>
              <p:nvPr/>
            </p:nvSpPr>
            <p:spPr>
              <a:xfrm>
                <a:off x="1940268" y="2295814"/>
                <a:ext cx="705066"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1" name="文字方塊 4120">
                <a:extLst>
                  <a:ext uri="{FF2B5EF4-FFF2-40B4-BE49-F238E27FC236}">
                    <a16:creationId xmlns:a16="http://schemas.microsoft.com/office/drawing/2014/main" id="{36203B25-22D9-86FA-E150-49A173E8EE69}"/>
                  </a:ext>
                </a:extLst>
              </p:cNvPr>
              <p:cNvSpPr txBox="1"/>
              <p:nvPr/>
            </p:nvSpPr>
            <p:spPr>
              <a:xfrm>
                <a:off x="5748361" y="230805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∗2</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1" name="文字方塊 4120">
                <a:extLst>
                  <a:ext uri="{FF2B5EF4-FFF2-40B4-BE49-F238E27FC236}">
                    <a16:creationId xmlns:a16="http://schemas.microsoft.com/office/drawing/2014/main" id="{6B26F06D-6BC1-FEF2-993C-DEF1F0CFC055}"/>
                  </a:ext>
                </a:extLst>
              </p:cNvPr>
              <p:cNvSpPr txBox="1">
                <a:spLocks noRot="1" noChangeAspect="1" noMove="1" noResize="1" noEditPoints="1" noAdjustHandles="1" noChangeArrowheads="1" noChangeShapeType="1" noTextEdit="1"/>
              </p:cNvSpPr>
              <p:nvPr/>
            </p:nvSpPr>
            <p:spPr>
              <a:xfrm>
                <a:off x="5748361" y="2308051"/>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2" name="文字方塊 4121">
                <a:extLst>
                  <a:ext uri="{FF2B5EF4-FFF2-40B4-BE49-F238E27FC236}">
                    <a16:creationId xmlns:a16="http://schemas.microsoft.com/office/drawing/2014/main" id="{A19F54F9-189F-C48A-0603-1BB175E48016}"/>
                  </a:ext>
                </a:extLst>
              </p:cNvPr>
              <p:cNvSpPr txBox="1"/>
              <p:nvPr/>
            </p:nvSpPr>
            <p:spPr>
              <a:xfrm>
                <a:off x="3409332" y="231350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2" name="文字方塊 4121">
                <a:extLst>
                  <a:ext uri="{FF2B5EF4-FFF2-40B4-BE49-F238E27FC236}">
                    <a16:creationId xmlns:a16="http://schemas.microsoft.com/office/drawing/2014/main" id="{D9211BE0-1EA1-AA17-8988-44047E11A293}"/>
                  </a:ext>
                </a:extLst>
              </p:cNvPr>
              <p:cNvSpPr txBox="1">
                <a:spLocks noRot="1" noChangeAspect="1" noMove="1" noResize="1" noEditPoints="1" noAdjustHandles="1" noChangeArrowheads="1" noChangeShapeType="1" noTextEdit="1"/>
              </p:cNvSpPr>
              <p:nvPr/>
            </p:nvSpPr>
            <p:spPr>
              <a:xfrm>
                <a:off x="3409332" y="2313500"/>
                <a:ext cx="705066"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3" name="文字方塊 4122">
                <a:extLst>
                  <a:ext uri="{FF2B5EF4-FFF2-40B4-BE49-F238E27FC236}">
                    <a16:creationId xmlns:a16="http://schemas.microsoft.com/office/drawing/2014/main" id="{39A9840D-F76E-127D-DCFA-7F5BE8B6EDAC}"/>
                  </a:ext>
                </a:extLst>
              </p:cNvPr>
              <p:cNvSpPr txBox="1"/>
              <p:nvPr/>
            </p:nvSpPr>
            <p:spPr>
              <a:xfrm>
                <a:off x="4374758" y="228901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3" name="文字方塊 4122">
                <a:extLst>
                  <a:ext uri="{FF2B5EF4-FFF2-40B4-BE49-F238E27FC236}">
                    <a16:creationId xmlns:a16="http://schemas.microsoft.com/office/drawing/2014/main" id="{3651CC43-CE75-8744-F87C-176B69E874BC}"/>
                  </a:ext>
                </a:extLst>
              </p:cNvPr>
              <p:cNvSpPr txBox="1">
                <a:spLocks noRot="1" noChangeAspect="1" noMove="1" noResize="1" noEditPoints="1" noAdjustHandles="1" noChangeArrowheads="1" noChangeShapeType="1" noTextEdit="1"/>
              </p:cNvSpPr>
              <p:nvPr/>
            </p:nvSpPr>
            <p:spPr>
              <a:xfrm>
                <a:off x="4374758" y="2289014"/>
                <a:ext cx="705066"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4" name="文字方塊 4123">
                <a:extLst>
                  <a:ext uri="{FF2B5EF4-FFF2-40B4-BE49-F238E27FC236}">
                    <a16:creationId xmlns:a16="http://schemas.microsoft.com/office/drawing/2014/main" id="{B6135EAC-8FC7-A729-B233-20B8FCC51ADA}"/>
                  </a:ext>
                </a:extLst>
              </p:cNvPr>
              <p:cNvSpPr txBox="1"/>
              <p:nvPr/>
            </p:nvSpPr>
            <p:spPr>
              <a:xfrm>
                <a:off x="6812863" y="2300568"/>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4" name="文字方塊 4123">
                <a:extLst>
                  <a:ext uri="{FF2B5EF4-FFF2-40B4-BE49-F238E27FC236}">
                    <a16:creationId xmlns:a16="http://schemas.microsoft.com/office/drawing/2014/main" id="{012F6A4D-B913-DB5D-B362-CFDE8BA38BA0}"/>
                  </a:ext>
                </a:extLst>
              </p:cNvPr>
              <p:cNvSpPr txBox="1">
                <a:spLocks noRot="1" noChangeAspect="1" noMove="1" noResize="1" noEditPoints="1" noAdjustHandles="1" noChangeArrowheads="1" noChangeShapeType="1" noTextEdit="1"/>
              </p:cNvSpPr>
              <p:nvPr/>
            </p:nvSpPr>
            <p:spPr>
              <a:xfrm>
                <a:off x="6812863" y="2300568"/>
                <a:ext cx="705066"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7" name="文字方塊 4136">
                <a:extLst>
                  <a:ext uri="{FF2B5EF4-FFF2-40B4-BE49-F238E27FC236}">
                    <a16:creationId xmlns:a16="http://schemas.microsoft.com/office/drawing/2014/main" id="{74AAB42E-4DFF-57EA-1EB1-3836C9056ABC}"/>
                  </a:ext>
                </a:extLst>
              </p:cNvPr>
              <p:cNvSpPr txBox="1"/>
              <p:nvPr/>
            </p:nvSpPr>
            <p:spPr>
              <a:xfrm>
                <a:off x="5456800" y="-8732"/>
                <a:ext cx="4284586" cy="400110"/>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137" name="文字方塊 4136">
                <a:extLst>
                  <a:ext uri="{FF2B5EF4-FFF2-40B4-BE49-F238E27FC236}">
                    <a16:creationId xmlns:a16="http://schemas.microsoft.com/office/drawing/2014/main" id="{EAA24166-3583-4434-89C7-D68E7EE71446}"/>
                  </a:ext>
                </a:extLst>
              </p:cNvPr>
              <p:cNvSpPr txBox="1">
                <a:spLocks noRot="1" noChangeAspect="1" noMove="1" noResize="1" noEditPoints="1" noAdjustHandles="1" noChangeArrowheads="1" noChangeShapeType="1" noTextEdit="1"/>
              </p:cNvSpPr>
              <p:nvPr/>
            </p:nvSpPr>
            <p:spPr>
              <a:xfrm>
                <a:off x="5456800" y="-8732"/>
                <a:ext cx="4284586" cy="400110"/>
              </a:xfrm>
              <a:prstGeom prst="rect">
                <a:avLst/>
              </a:prstGeom>
              <a:blipFill>
                <a:blip r:embed="rId20"/>
                <a:stretch>
                  <a:fillRect b="-7692"/>
                </a:stretch>
              </a:blipFill>
            </p:spPr>
            <p:txBody>
              <a:bodyPr/>
              <a:lstStyle/>
              <a:p>
                <a:r>
                  <a:rPr lang="zh-TW" altLang="en-US">
                    <a:noFill/>
                  </a:rPr>
                  <a:t> </a:t>
                </a:r>
              </a:p>
            </p:txBody>
          </p:sp>
        </mc:Fallback>
      </mc:AlternateContent>
      <p:sp>
        <p:nvSpPr>
          <p:cNvPr id="30" name="流程圖: 匯合連接點 29">
            <a:extLst>
              <a:ext uri="{FF2B5EF4-FFF2-40B4-BE49-F238E27FC236}">
                <a16:creationId xmlns:a16="http://schemas.microsoft.com/office/drawing/2014/main" id="{1CED223B-67E0-90C6-A6DA-BF3AB0DB1D65}"/>
              </a:ext>
            </a:extLst>
          </p:cNvPr>
          <p:cNvSpPr/>
          <p:nvPr/>
        </p:nvSpPr>
        <p:spPr>
          <a:xfrm>
            <a:off x="5441855" y="736451"/>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流程圖: 匯合連接點 38">
            <a:extLst>
              <a:ext uri="{FF2B5EF4-FFF2-40B4-BE49-F238E27FC236}">
                <a16:creationId xmlns:a16="http://schemas.microsoft.com/office/drawing/2014/main" id="{0BCA0CE0-7036-B35A-4749-849E6B1F6CFB}"/>
              </a:ext>
            </a:extLst>
          </p:cNvPr>
          <p:cNvSpPr/>
          <p:nvPr/>
        </p:nvSpPr>
        <p:spPr>
          <a:xfrm>
            <a:off x="5434482" y="2407275"/>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53707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A00A0F5-CB48-3855-3F82-AFB576E0A9D5}"/>
              </a:ext>
            </a:extLst>
          </p:cNvPr>
          <p:cNvPicPr>
            <a:picLocks noChangeAspect="1"/>
          </p:cNvPicPr>
          <p:nvPr/>
        </p:nvPicPr>
        <p:blipFill>
          <a:blip r:embed="rId2"/>
          <a:stretch>
            <a:fillRect/>
          </a:stretch>
        </p:blipFill>
        <p:spPr>
          <a:xfrm>
            <a:off x="0" y="1869877"/>
            <a:ext cx="9144000" cy="3530009"/>
          </a:xfrm>
          <a:prstGeom prst="rect">
            <a:avLst/>
          </a:prstGeom>
        </p:spPr>
      </p:pic>
      <p:sp>
        <p:nvSpPr>
          <p:cNvPr id="5" name="文字方塊 4">
            <a:extLst>
              <a:ext uri="{FF2B5EF4-FFF2-40B4-BE49-F238E27FC236}">
                <a16:creationId xmlns:a16="http://schemas.microsoft.com/office/drawing/2014/main" id="{2E11BEC4-14D9-42D9-4FA7-616559F157AA}"/>
              </a:ext>
            </a:extLst>
          </p:cNvPr>
          <p:cNvSpPr txBox="1"/>
          <p:nvPr/>
        </p:nvSpPr>
        <p:spPr>
          <a:xfrm>
            <a:off x="354705" y="5399886"/>
            <a:ext cx="8650013"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Figure 3: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(a) The intrinsic ranks across stages and models in YOLOv8. The stage in the backbone and neck is numbered in the order of model forward process. The numerical rank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normalized to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for y-axis and its threshold is set to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a:t>
            </a:r>
            <a:r>
              <a:rPr kumimoji="0" lang="en-US" altLang="zh-TW" sz="1200" b="0" i="0" u="none" strike="noStrike" kern="1200" cap="none" spc="0" normalizeH="0" baseline="0" noProof="0" dirty="0">
                <a:ln>
                  <a:noFill/>
                </a:ln>
                <a:solidFill>
                  <a:prstClr val="black"/>
                </a:solidFill>
                <a:effectLst/>
                <a:uLnTx/>
                <a:uFillTx/>
                <a:latin typeface="CMR10"/>
                <a:ea typeface="新細明體" panose="02020500000000000000" pitchFamily="18" charset="-120"/>
                <a:cs typeface="+mn-cs"/>
              </a:rPr>
              <a:t>2</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 by default, where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denotes the number of output channels and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the largest singular value. It can be observed that deep stages and large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models exhibit lower intrinsic rank values.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(b) The compact inverted block (CIB).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(c) The partial self-attention module (PSA). YOLOv8, indicating that deep stages</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362FB9A7-1F26-AECF-6515-F932E2EB57A9}"/>
              </a:ext>
            </a:extLst>
          </p:cNvPr>
          <p:cNvSpPr txBox="1"/>
          <p:nvPr/>
        </p:nvSpPr>
        <p:spPr>
          <a:xfrm>
            <a:off x="0" y="410092"/>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PSA Block (Partial Self-Attention) </a:t>
            </a:r>
            <a:r>
              <a:rPr lang="en-US" altLang="zh-TW" sz="1200" b="1" dirty="0">
                <a:solidFill>
                  <a:srgbClr val="FF0000"/>
                </a:solidFill>
                <a:latin typeface="Times New Roman" panose="02020603050405020304" pitchFamily="18" charset="0"/>
                <a:cs typeface="Times New Roman" panose="02020603050405020304" pitchFamily="18" charset="0"/>
              </a:rPr>
              <a:t>??</a:t>
            </a:r>
          </a:p>
        </p:txBody>
      </p:sp>
      <p:sp>
        <p:nvSpPr>
          <p:cNvPr id="6" name="文字方塊 5">
            <a:extLst>
              <a:ext uri="{FF2B5EF4-FFF2-40B4-BE49-F238E27FC236}">
                <a16:creationId xmlns:a16="http://schemas.microsoft.com/office/drawing/2014/main" id="{157FA715-C73F-35E4-1ABC-92E32ECC16FB}"/>
              </a:ext>
            </a:extLst>
          </p:cNvPr>
          <p:cNvSpPr txBox="1"/>
          <p:nvPr/>
        </p:nvSpPr>
        <p:spPr>
          <a:xfrm>
            <a:off x="3999678" y="118412"/>
            <a:ext cx="2723464" cy="366470"/>
          </a:xfrm>
          <a:prstGeom prst="rect">
            <a:avLst/>
          </a:prstGeom>
          <a:noFill/>
        </p:spPr>
        <p:txBody>
          <a:bodyPr wrap="square" rtlCol="0">
            <a:spAutoFit/>
          </a:bodyPr>
          <a:lstStyle/>
          <a:p>
            <a:r>
              <a:rPr lang="en-US" altLang="zh-TW" dirty="0">
                <a:solidFill>
                  <a:srgbClr val="FF0000"/>
                </a:solidFill>
              </a:rPr>
              <a:t>How to do it??</a:t>
            </a:r>
            <a:endParaRPr lang="zh-TW" altLang="en-US" dirty="0">
              <a:solidFill>
                <a:srgbClr val="FF0000"/>
              </a:solidFill>
            </a:endParaRPr>
          </a:p>
        </p:txBody>
      </p:sp>
      <p:sp>
        <p:nvSpPr>
          <p:cNvPr id="7" name="標題 1">
            <a:extLst>
              <a:ext uri="{FF2B5EF4-FFF2-40B4-BE49-F238E27FC236}">
                <a16:creationId xmlns:a16="http://schemas.microsoft.com/office/drawing/2014/main" id="{2AE9384B-00C1-5AA1-9A81-3878B22558D6}"/>
              </a:ext>
            </a:extLst>
          </p:cNvPr>
          <p:cNvSpPr txBox="1">
            <a:spLocks/>
          </p:cNvSpPr>
          <p:nvPr/>
        </p:nvSpPr>
        <p:spPr>
          <a:xfrm>
            <a:off x="-42343" y="5096"/>
            <a:ext cx="5262085" cy="336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a:latin typeface="Times New Roman" panose="02020603050405020304" pitchFamily="18" charset="0"/>
                <a:cs typeface="Times New Roman" panose="02020603050405020304" pitchFamily="18" charset="0"/>
              </a:rPr>
              <a:t>3.3 Global/Coarse Information of Network: </a:t>
            </a:r>
            <a:r>
              <a:rPr lang="en-US" altLang="zh-TW" sz="2000" b="1">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Tree>
    <p:extLst>
      <p:ext uri="{BB962C8B-B14F-4D97-AF65-F5344CB8AC3E}">
        <p14:creationId xmlns:p14="http://schemas.microsoft.com/office/powerpoint/2010/main" val="123810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3033EC9-8A66-2BA2-7D67-B8471C0D95B0}"/>
              </a:ext>
            </a:extLst>
          </p:cNvPr>
          <p:cNvGrpSpPr/>
          <p:nvPr/>
        </p:nvGrpSpPr>
        <p:grpSpPr>
          <a:xfrm>
            <a:off x="0" y="242815"/>
            <a:ext cx="8605791" cy="3259039"/>
            <a:chOff x="3822966" y="25000"/>
            <a:chExt cx="4438323" cy="1588317"/>
          </a:xfrm>
        </p:grpSpPr>
        <p:pic>
          <p:nvPicPr>
            <p:cNvPr id="5" name="圖片 4">
              <a:extLst>
                <a:ext uri="{FF2B5EF4-FFF2-40B4-BE49-F238E27FC236}">
                  <a16:creationId xmlns:a16="http://schemas.microsoft.com/office/drawing/2014/main" id="{EC791E40-40DB-58C7-0070-6F7CCCA33BA6}"/>
                </a:ext>
              </a:extLst>
            </p:cNvPr>
            <p:cNvPicPr>
              <a:picLocks noChangeAspect="1"/>
            </p:cNvPicPr>
            <p:nvPr/>
          </p:nvPicPr>
          <p:blipFill>
            <a:blip r:embed="rId2"/>
            <a:stretch>
              <a:fillRect/>
            </a:stretch>
          </p:blipFill>
          <p:spPr>
            <a:xfrm>
              <a:off x="3822966" y="25000"/>
              <a:ext cx="4438323" cy="1588317"/>
            </a:xfrm>
            <a:prstGeom prst="rect">
              <a:avLst/>
            </a:prstGeom>
          </p:spPr>
        </p:pic>
        <p:sp>
          <p:nvSpPr>
            <p:cNvPr id="6" name="矩形 5">
              <a:extLst>
                <a:ext uri="{FF2B5EF4-FFF2-40B4-BE49-F238E27FC236}">
                  <a16:creationId xmlns:a16="http://schemas.microsoft.com/office/drawing/2014/main" id="{3F6F85A5-0D99-55D6-853B-FA1CA525AFCF}"/>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AEA960C4-6C94-97F6-45F6-465373D50758}"/>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A6E59E16-17C1-8607-5BE9-C0D1CA2C157F}"/>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59F12AE7-69B0-A0D5-5850-4F24787CBBE9}"/>
                </a:ext>
              </a:extLst>
            </p:cNvPr>
            <p:cNvSpPr txBox="1"/>
            <p:nvPr/>
          </p:nvSpPr>
          <p:spPr>
            <a:xfrm>
              <a:off x="3880081" y="346684"/>
              <a:ext cx="952508" cy="123748"/>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 Backbone</a:t>
              </a:r>
              <a:r>
                <a:rPr lang="zh-TW" altLang="en-US" sz="1050" b="1" dirty="0">
                  <a:latin typeface="Times New Roman" panose="02020603050405020304" pitchFamily="18" charset="0"/>
                  <a:cs typeface="Times New Roman" panose="02020603050405020304" pitchFamily="18" charset="0"/>
                </a:rPr>
                <a:t> </a:t>
              </a:r>
            </a:p>
          </p:txBody>
        </p:sp>
        <p:sp>
          <p:nvSpPr>
            <p:cNvPr id="10" name="文字方塊 9">
              <a:extLst>
                <a:ext uri="{FF2B5EF4-FFF2-40B4-BE49-F238E27FC236}">
                  <a16:creationId xmlns:a16="http://schemas.microsoft.com/office/drawing/2014/main" id="{A0E4610B-9088-1313-6F1F-2698545AEDFE}"/>
                </a:ext>
              </a:extLst>
            </p:cNvPr>
            <p:cNvSpPr txBox="1"/>
            <p:nvPr/>
          </p:nvSpPr>
          <p:spPr>
            <a:xfrm>
              <a:off x="4858123" y="366273"/>
              <a:ext cx="437911" cy="123748"/>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 PAN</a:t>
              </a:r>
              <a:r>
                <a:rPr lang="zh-TW" altLang="en-US" sz="1050" b="1" dirty="0">
                  <a:latin typeface="Times New Roman" panose="02020603050405020304" pitchFamily="18" charset="0"/>
                  <a:cs typeface="Times New Roman" panose="02020603050405020304" pitchFamily="18" charset="0"/>
                </a:rPr>
                <a:t> </a:t>
              </a:r>
            </a:p>
          </p:txBody>
        </p:sp>
        <p:sp>
          <p:nvSpPr>
            <p:cNvPr id="11" name="文字方塊 10">
              <a:extLst>
                <a:ext uri="{FF2B5EF4-FFF2-40B4-BE49-F238E27FC236}">
                  <a16:creationId xmlns:a16="http://schemas.microsoft.com/office/drawing/2014/main" id="{A382F97D-3A9A-AF57-BF2E-8EEC8DCFF5E4}"/>
                </a:ext>
              </a:extLst>
            </p:cNvPr>
            <p:cNvSpPr txBox="1"/>
            <p:nvPr/>
          </p:nvSpPr>
          <p:spPr>
            <a:xfrm>
              <a:off x="5366901" y="57190"/>
              <a:ext cx="437911" cy="123748"/>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r>
                <a:rPr lang="zh-TW" altLang="en-US" sz="1050" b="1" dirty="0">
                  <a:latin typeface="Times New Roman" panose="02020603050405020304" pitchFamily="18" charset="0"/>
                  <a:cs typeface="Times New Roman" panose="02020603050405020304" pitchFamily="18" charset="0"/>
                </a:rPr>
                <a:t> </a:t>
              </a:r>
            </a:p>
          </p:txBody>
        </p:sp>
        <p:sp>
          <p:nvSpPr>
            <p:cNvPr id="12" name="文字方塊 11">
              <a:extLst>
                <a:ext uri="{FF2B5EF4-FFF2-40B4-BE49-F238E27FC236}">
                  <a16:creationId xmlns:a16="http://schemas.microsoft.com/office/drawing/2014/main" id="{EF1E3211-539F-C280-4B96-F0DADD17E9E1}"/>
                </a:ext>
              </a:extLst>
            </p:cNvPr>
            <p:cNvSpPr txBox="1"/>
            <p:nvPr/>
          </p:nvSpPr>
          <p:spPr>
            <a:xfrm>
              <a:off x="6663936" y="57190"/>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14" name="文字方塊 13">
            <a:extLst>
              <a:ext uri="{FF2B5EF4-FFF2-40B4-BE49-F238E27FC236}">
                <a16:creationId xmlns:a16="http://schemas.microsoft.com/office/drawing/2014/main" id="{DAA22585-C2A7-308B-0ED1-C4CC84D05284}"/>
              </a:ext>
            </a:extLst>
          </p:cNvPr>
          <p:cNvSpPr txBox="1"/>
          <p:nvPr/>
        </p:nvSpPr>
        <p:spPr>
          <a:xfrm>
            <a:off x="110744" y="3567904"/>
            <a:ext cx="4695772" cy="276999"/>
          </a:xfrm>
          <a:prstGeom prst="rect">
            <a:avLst/>
          </a:prstGeom>
          <a:noFill/>
        </p:spPr>
        <p:txBody>
          <a:bodyPr wrap="square">
            <a:spAutoFit/>
          </a:bodyPr>
          <a:lstStyle/>
          <a:p>
            <a:r>
              <a:rPr lang="en-US" altLang="zh-TW" sz="1200" dirty="0"/>
              <a:t>Figure2: (a) Consistent dual assignments for NMS-free training. </a:t>
            </a:r>
            <a:endParaRPr lang="zh-TW" altLang="en-US" sz="1200" dirty="0"/>
          </a:p>
        </p:txBody>
      </p:sp>
      <p:sp>
        <p:nvSpPr>
          <p:cNvPr id="15" name="標題 1">
            <a:extLst>
              <a:ext uri="{FF2B5EF4-FFF2-40B4-BE49-F238E27FC236}">
                <a16:creationId xmlns:a16="http://schemas.microsoft.com/office/drawing/2014/main" id="{F7F471A6-E758-54DD-D746-861AAB3591AA}"/>
              </a:ext>
            </a:extLst>
          </p:cNvPr>
          <p:cNvSpPr txBox="1">
            <a:spLocks/>
          </p:cNvSpPr>
          <p:nvPr/>
        </p:nvSpPr>
        <p:spPr>
          <a:xfrm>
            <a:off x="-42341" y="5096"/>
            <a:ext cx="3355480" cy="336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Times New Roman" panose="02020603050405020304" pitchFamily="18" charset="0"/>
                <a:cs typeface="Times New Roman" panose="02020603050405020304" pitchFamily="18" charset="0"/>
              </a:rPr>
              <a:t>1.1 Global Framework</a:t>
            </a:r>
            <a:endParaRPr lang="zh-TW" altLang="en-US" sz="2000" dirty="0"/>
          </a:p>
        </p:txBody>
      </p:sp>
      <p:sp>
        <p:nvSpPr>
          <p:cNvPr id="18" name="矩形 17">
            <a:extLst>
              <a:ext uri="{FF2B5EF4-FFF2-40B4-BE49-F238E27FC236}">
                <a16:creationId xmlns:a16="http://schemas.microsoft.com/office/drawing/2014/main" id="{EF339E9C-EBCB-43A1-7900-A86FB90047B5}"/>
              </a:ext>
            </a:extLst>
          </p:cNvPr>
          <p:cNvSpPr/>
          <p:nvPr/>
        </p:nvSpPr>
        <p:spPr>
          <a:xfrm>
            <a:off x="5561763" y="352273"/>
            <a:ext cx="3044028" cy="314958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8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42DE7-E8AA-82DD-DDC7-218E00A82BE5}"/>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F16ADC17-392C-C063-6DB5-6F319E18A9D8}"/>
              </a:ext>
            </a:extLst>
          </p:cNvPr>
          <p:cNvSpPr>
            <a:spLocks noGrp="1"/>
          </p:cNvSpPr>
          <p:nvPr>
            <p:ph type="sldNum" sz="quarter" idx="12"/>
          </p:nvPr>
        </p:nvSpPr>
        <p:spPr>
          <a:xfrm>
            <a:off x="7302500" y="8169275"/>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209DCC-ED9F-024B-990E-CF997EE564B3}" type="slidenum">
              <a:rPr kumimoji="1" lang="zh-TW" altLang="en-US" sz="1200" b="0" i="0" u="none" strike="noStrike" kern="1200" cap="none" spc="0" normalizeH="0" baseline="0" noProof="0" smtClean="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1" lang="zh-TW" altLang="en-US" sz="1200" b="0" i="0" u="none" strike="noStrike" kern="1200" cap="none" spc="0" normalizeH="0" baseline="0" noProof="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5A578BE6-B7AB-C896-B6E9-957B112FC48A}"/>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3.4 </a:t>
            </a:r>
            <a:r>
              <a:rPr lang="en-US" altLang="zh-CN" sz="2000" b="1" dirty="0">
                <a:latin typeface="Times New Roman" panose="02020603050405020304" pitchFamily="18" charset="0"/>
                <a:cs typeface="Times New Roman" panose="02020603050405020304" pitchFamily="18" charset="0"/>
              </a:rPr>
              <a:t>Head</a:t>
            </a:r>
            <a:r>
              <a:rPr lang="en-US" altLang="zh-TW" sz="2000" b="1" dirty="0">
                <a:latin typeface="Times New Roman" panose="02020603050405020304" pitchFamily="18" charset="0"/>
                <a:cs typeface="Times New Roman" panose="02020603050405020304" pitchFamily="18" charset="0"/>
              </a:rPr>
              <a:t> of Network</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
        <p:nvSpPr>
          <p:cNvPr id="30" name="文字方塊 29">
            <a:extLst>
              <a:ext uri="{FF2B5EF4-FFF2-40B4-BE49-F238E27FC236}">
                <a16:creationId xmlns:a16="http://schemas.microsoft.com/office/drawing/2014/main" id="{A5105C76-26E1-D6F4-2714-A906C4C48AC0}"/>
              </a:ext>
            </a:extLst>
          </p:cNvPr>
          <p:cNvSpPr txBox="1"/>
          <p:nvPr/>
        </p:nvSpPr>
        <p:spPr>
          <a:xfrm>
            <a:off x="-9285" y="341696"/>
            <a:ext cx="347580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2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1.</a:t>
            </a:r>
            <a:r>
              <a:rPr kumimoji="0" lang="en-US" altLang="zh-TW" sz="1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Proto Block (</a:t>
            </a:r>
            <a:r>
              <a:rPr kumimoji="0" lang="en-US" altLang="zh-TW" sz="1200" b="1"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Protonet</a:t>
            </a:r>
            <a:r>
              <a:rPr kumimoji="0" lang="en-US" altLang="zh-TW" sz="1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107" name="文字方塊 4106">
                <a:extLst>
                  <a:ext uri="{FF2B5EF4-FFF2-40B4-BE49-F238E27FC236}">
                    <a16:creationId xmlns:a16="http://schemas.microsoft.com/office/drawing/2014/main" id="{495AA24E-E067-1770-6D41-EE51B6AF8EE8}"/>
                  </a:ext>
                </a:extLst>
              </p:cNvPr>
              <p:cNvSpPr txBox="1"/>
              <p:nvPr/>
            </p:nvSpPr>
            <p:spPr>
              <a:xfrm>
                <a:off x="5691348" y="718444"/>
                <a:ext cx="2329387"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 The number of channel with output.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4107" name="文字方塊 4106">
                <a:extLst>
                  <a:ext uri="{FF2B5EF4-FFF2-40B4-BE49-F238E27FC236}">
                    <a16:creationId xmlns:a16="http://schemas.microsoft.com/office/drawing/2014/main" id="{495AA24E-E067-1770-6D41-EE51B6AF8EE8}"/>
                  </a:ext>
                </a:extLst>
              </p:cNvPr>
              <p:cNvSpPr txBox="1">
                <a:spLocks noRot="1" noChangeAspect="1" noMove="1" noResize="1" noEditPoints="1" noAdjustHandles="1" noChangeArrowheads="1" noChangeShapeType="1" noTextEdit="1"/>
              </p:cNvSpPr>
              <p:nvPr/>
            </p:nvSpPr>
            <p:spPr>
              <a:xfrm>
                <a:off x="5691348" y="718444"/>
                <a:ext cx="2329387" cy="215444"/>
              </a:xfrm>
              <a:prstGeom prst="rect">
                <a:avLst/>
              </a:prstGeom>
              <a:blipFill>
                <a:blip r:embed="rId3"/>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7" name="文字方塊 4136">
                <a:extLst>
                  <a:ext uri="{FF2B5EF4-FFF2-40B4-BE49-F238E27FC236}">
                    <a16:creationId xmlns:a16="http://schemas.microsoft.com/office/drawing/2014/main" id="{0AA9981B-BA2E-6C2F-7237-7F77CA4A982F}"/>
                  </a:ext>
                </a:extLst>
              </p:cNvPr>
              <p:cNvSpPr txBox="1"/>
              <p:nvPr/>
            </p:nvSpPr>
            <p:spPr>
              <a:xfrm>
                <a:off x="5456800" y="-8732"/>
                <a:ext cx="428458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w</m:t>
                    </m:r>
                    <m: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dimension of the feature map</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sub>
                    </m:sSub>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number of channel of output and it is a temporary parameter.</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4137" name="文字方塊 4136">
                <a:extLst>
                  <a:ext uri="{FF2B5EF4-FFF2-40B4-BE49-F238E27FC236}">
                    <a16:creationId xmlns:a16="http://schemas.microsoft.com/office/drawing/2014/main" id="{EAA24166-3583-4434-89C7-D68E7EE71446}"/>
                  </a:ext>
                </a:extLst>
              </p:cNvPr>
              <p:cNvSpPr txBox="1">
                <a:spLocks noRot="1" noChangeAspect="1" noMove="1" noResize="1" noEditPoints="1" noAdjustHandles="1" noChangeArrowheads="1" noChangeShapeType="1" noTextEdit="1"/>
              </p:cNvSpPr>
              <p:nvPr/>
            </p:nvSpPr>
            <p:spPr>
              <a:xfrm>
                <a:off x="5456800" y="-8732"/>
                <a:ext cx="4284586" cy="400110"/>
              </a:xfrm>
              <a:prstGeom prst="rect">
                <a:avLst/>
              </a:prstGeom>
              <a:blipFill>
                <a:blip r:embed="rId20"/>
                <a:stretch>
                  <a:fillRect b="-7692"/>
                </a:stretch>
              </a:blipFill>
            </p:spPr>
            <p:txBody>
              <a:bodyPr/>
              <a:lstStyle/>
              <a:p>
                <a:r>
                  <a:rPr lang="zh-TW" altLang="en-US">
                    <a:noFill/>
                  </a:rPr>
                  <a:t> </a:t>
                </a:r>
              </a:p>
            </p:txBody>
          </p:sp>
        </mc:Fallback>
      </mc:AlternateContent>
      <p:cxnSp>
        <p:nvCxnSpPr>
          <p:cNvPr id="4140" name="直線單箭頭接點 4139">
            <a:extLst>
              <a:ext uri="{FF2B5EF4-FFF2-40B4-BE49-F238E27FC236}">
                <a16:creationId xmlns:a16="http://schemas.microsoft.com/office/drawing/2014/main" id="{5CBAE6F6-5631-37B8-A413-F898E4D69701}"/>
              </a:ext>
            </a:extLst>
          </p:cNvPr>
          <p:cNvCxnSpPr>
            <a:cxnSpLocks/>
          </p:cNvCxnSpPr>
          <p:nvPr/>
        </p:nvCxnSpPr>
        <p:spPr>
          <a:xfrm>
            <a:off x="230469" y="93953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2" name="矩形: 圓角 4141">
            <a:extLst>
              <a:ext uri="{FF2B5EF4-FFF2-40B4-BE49-F238E27FC236}">
                <a16:creationId xmlns:a16="http://schemas.microsoft.com/office/drawing/2014/main" id="{4FABDA38-63E6-1861-738F-B8FC9CA603D0}"/>
              </a:ext>
            </a:extLst>
          </p:cNvPr>
          <p:cNvSpPr/>
          <p:nvPr/>
        </p:nvSpPr>
        <p:spPr>
          <a:xfrm>
            <a:off x="482728" y="79376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Conv</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43" name="文字方塊 4142">
                <a:extLst>
                  <a:ext uri="{FF2B5EF4-FFF2-40B4-BE49-F238E27FC236}">
                    <a16:creationId xmlns:a16="http://schemas.microsoft.com/office/drawing/2014/main" id="{C3E28557-A80B-9AC9-6D35-B83145B3C27A}"/>
                  </a:ext>
                </a:extLst>
              </p:cNvPr>
              <p:cNvSpPr txBox="1"/>
              <p:nvPr/>
            </p:nvSpPr>
            <p:spPr>
              <a:xfrm>
                <a:off x="-42342" y="741134"/>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43" name="文字方塊 4142">
                <a:extLst>
                  <a:ext uri="{FF2B5EF4-FFF2-40B4-BE49-F238E27FC236}">
                    <a16:creationId xmlns:a16="http://schemas.microsoft.com/office/drawing/2014/main" id="{C3E28557-A80B-9AC9-6D35-B83145B3C27A}"/>
                  </a:ext>
                </a:extLst>
              </p:cNvPr>
              <p:cNvSpPr txBox="1">
                <a:spLocks noRot="1" noChangeAspect="1" noMove="1" noResize="1" noEditPoints="1" noAdjustHandles="1" noChangeArrowheads="1" noChangeShapeType="1" noTextEdit="1"/>
              </p:cNvSpPr>
              <p:nvPr/>
            </p:nvSpPr>
            <p:spPr>
              <a:xfrm>
                <a:off x="-42342" y="741134"/>
                <a:ext cx="705066" cy="215444"/>
              </a:xfrm>
              <a:prstGeom prst="rect">
                <a:avLst/>
              </a:prstGeom>
              <a:blipFill>
                <a:blip r:embed="rId21"/>
                <a:stretch>
                  <a:fillRect/>
                </a:stretch>
              </a:blipFill>
            </p:spPr>
            <p:txBody>
              <a:bodyPr/>
              <a:lstStyle/>
              <a:p>
                <a:r>
                  <a:rPr lang="zh-TW" altLang="en-US">
                    <a:noFill/>
                  </a:rPr>
                  <a:t> </a:t>
                </a:r>
              </a:p>
            </p:txBody>
          </p:sp>
        </mc:Fallback>
      </mc:AlternateContent>
      <p:sp>
        <p:nvSpPr>
          <p:cNvPr id="4144" name="文字方塊 4143">
            <a:extLst>
              <a:ext uri="{FF2B5EF4-FFF2-40B4-BE49-F238E27FC236}">
                <a16:creationId xmlns:a16="http://schemas.microsoft.com/office/drawing/2014/main" id="{4741C931-FD4F-1178-0B79-CAB3C8A430D7}"/>
              </a:ext>
            </a:extLst>
          </p:cNvPr>
          <p:cNvSpPr txBox="1"/>
          <p:nvPr/>
        </p:nvSpPr>
        <p:spPr>
          <a:xfrm>
            <a:off x="561734" y="1099748"/>
            <a:ext cx="63964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k=3, s=1</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4145" name="直線單箭頭接點 4144">
            <a:extLst>
              <a:ext uri="{FF2B5EF4-FFF2-40B4-BE49-F238E27FC236}">
                <a16:creationId xmlns:a16="http://schemas.microsoft.com/office/drawing/2014/main" id="{380EF9D6-F86B-6C48-1EFD-CD2C5C7A6C2C}"/>
              </a:ext>
            </a:extLst>
          </p:cNvPr>
          <p:cNvCxnSpPr>
            <a:cxnSpLocks/>
          </p:cNvCxnSpPr>
          <p:nvPr/>
        </p:nvCxnSpPr>
        <p:spPr>
          <a:xfrm>
            <a:off x="1205723" y="9585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6" name="矩形: 圓角 4145">
            <a:extLst>
              <a:ext uri="{FF2B5EF4-FFF2-40B4-BE49-F238E27FC236}">
                <a16:creationId xmlns:a16="http://schemas.microsoft.com/office/drawing/2014/main" id="{FEFA1B24-90B3-2D05-5F78-B51B8AF0486B}"/>
              </a:ext>
            </a:extLst>
          </p:cNvPr>
          <p:cNvSpPr/>
          <p:nvPr/>
        </p:nvSpPr>
        <p:spPr>
          <a:xfrm>
            <a:off x="1473521" y="790004"/>
            <a:ext cx="1018204" cy="3366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Upsampling</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4147" name="直線單箭頭接點 4146">
            <a:extLst>
              <a:ext uri="{FF2B5EF4-FFF2-40B4-BE49-F238E27FC236}">
                <a16:creationId xmlns:a16="http://schemas.microsoft.com/office/drawing/2014/main" id="{09E49310-9BA0-B46C-11B0-DE16ACE90EE6}"/>
              </a:ext>
            </a:extLst>
          </p:cNvPr>
          <p:cNvCxnSpPr>
            <a:cxnSpLocks/>
          </p:cNvCxnSpPr>
          <p:nvPr/>
        </p:nvCxnSpPr>
        <p:spPr>
          <a:xfrm>
            <a:off x="2491725" y="93953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8" name="矩形: 圓角 4147">
            <a:extLst>
              <a:ext uri="{FF2B5EF4-FFF2-40B4-BE49-F238E27FC236}">
                <a16:creationId xmlns:a16="http://schemas.microsoft.com/office/drawing/2014/main" id="{2167DF71-AC92-C46F-783B-E94E6CD14C15}"/>
              </a:ext>
            </a:extLst>
          </p:cNvPr>
          <p:cNvSpPr/>
          <p:nvPr/>
        </p:nvSpPr>
        <p:spPr>
          <a:xfrm>
            <a:off x="2759037" y="786720"/>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Conv</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49" name="文字方塊 4148">
                <a:extLst>
                  <a:ext uri="{FF2B5EF4-FFF2-40B4-BE49-F238E27FC236}">
                    <a16:creationId xmlns:a16="http://schemas.microsoft.com/office/drawing/2014/main" id="{F6F03635-820F-F7DB-60AA-67FF8F7A1F10}"/>
                  </a:ext>
                </a:extLst>
              </p:cNvPr>
              <p:cNvSpPr txBox="1"/>
              <p:nvPr/>
            </p:nvSpPr>
            <p:spPr>
              <a:xfrm>
                <a:off x="984019" y="773011"/>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49" name="文字方塊 4148">
                <a:extLst>
                  <a:ext uri="{FF2B5EF4-FFF2-40B4-BE49-F238E27FC236}">
                    <a16:creationId xmlns:a16="http://schemas.microsoft.com/office/drawing/2014/main" id="{F6F03635-820F-F7DB-60AA-67FF8F7A1F10}"/>
                  </a:ext>
                </a:extLst>
              </p:cNvPr>
              <p:cNvSpPr txBox="1">
                <a:spLocks noRot="1" noChangeAspect="1" noMove="1" noResize="1" noEditPoints="1" noAdjustHandles="1" noChangeArrowheads="1" noChangeShapeType="1" noTextEdit="1"/>
              </p:cNvSpPr>
              <p:nvPr/>
            </p:nvSpPr>
            <p:spPr>
              <a:xfrm>
                <a:off x="984019" y="773011"/>
                <a:ext cx="705066" cy="215444"/>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50" name="文字方塊 4149">
                <a:extLst>
                  <a:ext uri="{FF2B5EF4-FFF2-40B4-BE49-F238E27FC236}">
                    <a16:creationId xmlns:a16="http://schemas.microsoft.com/office/drawing/2014/main" id="{0C68498C-9F75-0DD9-D6C6-5E15C2B29E27}"/>
                  </a:ext>
                </a:extLst>
              </p:cNvPr>
              <p:cNvSpPr txBox="1"/>
              <p:nvPr/>
            </p:nvSpPr>
            <p:spPr>
              <a:xfrm>
                <a:off x="2303725" y="740334"/>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50" name="文字方塊 4149">
                <a:extLst>
                  <a:ext uri="{FF2B5EF4-FFF2-40B4-BE49-F238E27FC236}">
                    <a16:creationId xmlns:a16="http://schemas.microsoft.com/office/drawing/2014/main" id="{0C68498C-9F75-0DD9-D6C6-5E15C2B29E27}"/>
                  </a:ext>
                </a:extLst>
              </p:cNvPr>
              <p:cNvSpPr txBox="1">
                <a:spLocks noRot="1" noChangeAspect="1" noMove="1" noResize="1" noEditPoints="1" noAdjustHandles="1" noChangeArrowheads="1" noChangeShapeType="1" noTextEdit="1"/>
              </p:cNvSpPr>
              <p:nvPr/>
            </p:nvSpPr>
            <p:spPr>
              <a:xfrm>
                <a:off x="2303725" y="740334"/>
                <a:ext cx="705066" cy="215444"/>
              </a:xfrm>
              <a:prstGeom prst="rect">
                <a:avLst/>
              </a:prstGeom>
              <a:blipFill>
                <a:blip r:embed="rId22"/>
                <a:stretch>
                  <a:fillRect/>
                </a:stretch>
              </a:blipFill>
            </p:spPr>
            <p:txBody>
              <a:bodyPr/>
              <a:lstStyle/>
              <a:p>
                <a:r>
                  <a:rPr lang="zh-TW" altLang="en-US">
                    <a:noFill/>
                  </a:rPr>
                  <a:t> </a:t>
                </a:r>
              </a:p>
            </p:txBody>
          </p:sp>
        </mc:Fallback>
      </mc:AlternateContent>
      <p:cxnSp>
        <p:nvCxnSpPr>
          <p:cNvPr id="4151" name="直線單箭頭接點 4150">
            <a:extLst>
              <a:ext uri="{FF2B5EF4-FFF2-40B4-BE49-F238E27FC236}">
                <a16:creationId xmlns:a16="http://schemas.microsoft.com/office/drawing/2014/main" id="{455FCD84-7843-CA9E-84D1-0C0180F31ADD}"/>
              </a:ext>
            </a:extLst>
          </p:cNvPr>
          <p:cNvCxnSpPr>
            <a:cxnSpLocks/>
          </p:cNvCxnSpPr>
          <p:nvPr/>
        </p:nvCxnSpPr>
        <p:spPr>
          <a:xfrm>
            <a:off x="3481499" y="94660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52" name="文字方塊 4151">
            <a:extLst>
              <a:ext uri="{FF2B5EF4-FFF2-40B4-BE49-F238E27FC236}">
                <a16:creationId xmlns:a16="http://schemas.microsoft.com/office/drawing/2014/main" id="{A65C2495-F0A9-23C5-1E8A-9ADA67C045D1}"/>
              </a:ext>
            </a:extLst>
          </p:cNvPr>
          <p:cNvSpPr txBox="1"/>
          <p:nvPr/>
        </p:nvSpPr>
        <p:spPr>
          <a:xfrm>
            <a:off x="2879428" y="1079954"/>
            <a:ext cx="63964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k=3, s=1</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153" name="矩形: 圓角 4152">
            <a:extLst>
              <a:ext uri="{FF2B5EF4-FFF2-40B4-BE49-F238E27FC236}">
                <a16:creationId xmlns:a16="http://schemas.microsoft.com/office/drawing/2014/main" id="{5B8A86CF-4A94-C4E3-3136-B7A24FFC42BD}"/>
              </a:ext>
            </a:extLst>
          </p:cNvPr>
          <p:cNvSpPr/>
          <p:nvPr/>
        </p:nvSpPr>
        <p:spPr>
          <a:xfrm>
            <a:off x="3746526" y="78662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Conv</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4154" name="直線單箭頭接點 4153">
            <a:extLst>
              <a:ext uri="{FF2B5EF4-FFF2-40B4-BE49-F238E27FC236}">
                <a16:creationId xmlns:a16="http://schemas.microsoft.com/office/drawing/2014/main" id="{DB1FA6C0-A1A1-0898-8819-ED496646CA6B}"/>
              </a:ext>
            </a:extLst>
          </p:cNvPr>
          <p:cNvCxnSpPr>
            <a:cxnSpLocks/>
          </p:cNvCxnSpPr>
          <p:nvPr/>
        </p:nvCxnSpPr>
        <p:spPr>
          <a:xfrm>
            <a:off x="4468988" y="946511"/>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55" name="文字方塊 4154">
            <a:extLst>
              <a:ext uri="{FF2B5EF4-FFF2-40B4-BE49-F238E27FC236}">
                <a16:creationId xmlns:a16="http://schemas.microsoft.com/office/drawing/2014/main" id="{D2646535-B367-4B73-4F4E-D43F68AD8AC1}"/>
              </a:ext>
            </a:extLst>
          </p:cNvPr>
          <p:cNvSpPr txBox="1"/>
          <p:nvPr/>
        </p:nvSpPr>
        <p:spPr>
          <a:xfrm>
            <a:off x="3825673" y="1086589"/>
            <a:ext cx="63964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k=1, s=1</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56" name="文字方塊 4155">
                <a:extLst>
                  <a:ext uri="{FF2B5EF4-FFF2-40B4-BE49-F238E27FC236}">
                    <a16:creationId xmlns:a16="http://schemas.microsoft.com/office/drawing/2014/main" id="{D41546F8-5230-6BBE-43A4-59AE6D3B4910}"/>
                  </a:ext>
                </a:extLst>
              </p:cNvPr>
              <p:cNvSpPr txBox="1"/>
              <p:nvPr/>
            </p:nvSpPr>
            <p:spPr>
              <a:xfrm>
                <a:off x="3223348" y="746121"/>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56" name="文字方塊 4155">
                <a:extLst>
                  <a:ext uri="{FF2B5EF4-FFF2-40B4-BE49-F238E27FC236}">
                    <a16:creationId xmlns:a16="http://schemas.microsoft.com/office/drawing/2014/main" id="{D41546F8-5230-6BBE-43A4-59AE6D3B4910}"/>
                  </a:ext>
                </a:extLst>
              </p:cNvPr>
              <p:cNvSpPr txBox="1">
                <a:spLocks noRot="1" noChangeAspect="1" noMove="1" noResize="1" noEditPoints="1" noAdjustHandles="1" noChangeArrowheads="1" noChangeShapeType="1" noTextEdit="1"/>
              </p:cNvSpPr>
              <p:nvPr/>
            </p:nvSpPr>
            <p:spPr>
              <a:xfrm>
                <a:off x="3223348" y="746121"/>
                <a:ext cx="705066" cy="21544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57" name="文字方塊 4156">
                <a:extLst>
                  <a:ext uri="{FF2B5EF4-FFF2-40B4-BE49-F238E27FC236}">
                    <a16:creationId xmlns:a16="http://schemas.microsoft.com/office/drawing/2014/main" id="{E6E2F613-4EE0-AB09-56BB-8A7AAFC378DF}"/>
                  </a:ext>
                </a:extLst>
              </p:cNvPr>
              <p:cNvSpPr txBox="1"/>
              <p:nvPr/>
            </p:nvSpPr>
            <p:spPr>
              <a:xfrm>
                <a:off x="4400543" y="755801"/>
                <a:ext cx="824891" cy="2276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𝑜</m:t>
                              </m:r>
                            </m:sub>
                          </m:sSub>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57" name="文字方塊 4156">
                <a:extLst>
                  <a:ext uri="{FF2B5EF4-FFF2-40B4-BE49-F238E27FC236}">
                    <a16:creationId xmlns:a16="http://schemas.microsoft.com/office/drawing/2014/main" id="{E6E2F613-4EE0-AB09-56BB-8A7AAFC378DF}"/>
                  </a:ext>
                </a:extLst>
              </p:cNvPr>
              <p:cNvSpPr txBox="1">
                <a:spLocks noRot="1" noChangeAspect="1" noMove="1" noResize="1" noEditPoints="1" noAdjustHandles="1" noChangeArrowheads="1" noChangeShapeType="1" noTextEdit="1"/>
              </p:cNvSpPr>
              <p:nvPr/>
            </p:nvSpPr>
            <p:spPr>
              <a:xfrm>
                <a:off x="4400543" y="755801"/>
                <a:ext cx="824891" cy="227626"/>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58" name="文字方塊 4157">
                <a:extLst>
                  <a:ext uri="{FF2B5EF4-FFF2-40B4-BE49-F238E27FC236}">
                    <a16:creationId xmlns:a16="http://schemas.microsoft.com/office/drawing/2014/main" id="{EF068B03-2A2F-1C86-B83C-ACD320DFC877}"/>
                  </a:ext>
                </a:extLst>
              </p:cNvPr>
              <p:cNvSpPr txBox="1"/>
              <p:nvPr/>
            </p:nvSpPr>
            <p:spPr>
              <a:xfrm>
                <a:off x="274086" y="1350597"/>
                <a:ext cx="8062806" cy="707886"/>
              </a:xfrm>
              <a:prstGeom prst="rect">
                <a:avLst/>
              </a:prstGeom>
              <a:noFill/>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Generate multiple prototype masks (=</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=32)</m:t>
                    </m:r>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prototype masks</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are weighted and combined through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mask coefficients</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obtain the final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instance mask</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prototype masks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are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local</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It needs to be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cropped</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according to the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obtain the final mask of the target.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4158" name="文字方塊 4157">
                <a:extLst>
                  <a:ext uri="{FF2B5EF4-FFF2-40B4-BE49-F238E27FC236}">
                    <a16:creationId xmlns:a16="http://schemas.microsoft.com/office/drawing/2014/main" id="{EF068B03-2A2F-1C86-B83C-ACD320DFC877}"/>
                  </a:ext>
                </a:extLst>
              </p:cNvPr>
              <p:cNvSpPr txBox="1">
                <a:spLocks noRot="1" noChangeAspect="1" noMove="1" noResize="1" noEditPoints="1" noAdjustHandles="1" noChangeArrowheads="1" noChangeShapeType="1" noTextEdit="1"/>
              </p:cNvSpPr>
              <p:nvPr/>
            </p:nvSpPr>
            <p:spPr>
              <a:xfrm>
                <a:off x="274086" y="1350597"/>
                <a:ext cx="8062806" cy="707886"/>
              </a:xfrm>
              <a:prstGeom prst="rect">
                <a:avLst/>
              </a:prstGeom>
              <a:blipFill>
                <a:blip r:embed="rId2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66472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5ED4-6EF4-C10F-9EEF-044DD29AE0FF}"/>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0B12A0B7-1297-E229-3AD7-E0CB64570445}"/>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51</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2583D38D-CC9A-BA55-4064-925AC7515664}"/>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Head: Detail</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
        <p:nvSpPr>
          <p:cNvPr id="30" name="文字方塊 29">
            <a:extLst>
              <a:ext uri="{FF2B5EF4-FFF2-40B4-BE49-F238E27FC236}">
                <a16:creationId xmlns:a16="http://schemas.microsoft.com/office/drawing/2014/main" id="{84F15527-73DC-2ABD-A99F-2825E8EB430F}"/>
              </a:ext>
            </a:extLst>
          </p:cNvPr>
          <p:cNvSpPr txBox="1"/>
          <p:nvPr/>
        </p:nvSpPr>
        <p:spPr>
          <a:xfrm>
            <a:off x="-14977" y="260607"/>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Head Block   </a:t>
            </a:r>
          </a:p>
        </p:txBody>
      </p:sp>
      <p:sp>
        <p:nvSpPr>
          <p:cNvPr id="39" name="矩形: 圓角 38">
            <a:extLst>
              <a:ext uri="{FF2B5EF4-FFF2-40B4-BE49-F238E27FC236}">
                <a16:creationId xmlns:a16="http://schemas.microsoft.com/office/drawing/2014/main" id="{A6843B0E-81B2-1C44-E0FA-17436CB6D2EA}"/>
              </a:ext>
            </a:extLst>
          </p:cNvPr>
          <p:cNvSpPr/>
          <p:nvPr/>
        </p:nvSpPr>
        <p:spPr>
          <a:xfrm>
            <a:off x="847552" y="92552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0" name="矩形: 圓角 39">
            <a:extLst>
              <a:ext uri="{FF2B5EF4-FFF2-40B4-BE49-F238E27FC236}">
                <a16:creationId xmlns:a16="http://schemas.microsoft.com/office/drawing/2014/main" id="{54E6A508-16A1-A320-E21C-7AA746FDE313}"/>
              </a:ext>
            </a:extLst>
          </p:cNvPr>
          <p:cNvSpPr/>
          <p:nvPr/>
        </p:nvSpPr>
        <p:spPr>
          <a:xfrm>
            <a:off x="1840280" y="92552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 name="矩形: 圓角 40">
            <a:extLst>
              <a:ext uri="{FF2B5EF4-FFF2-40B4-BE49-F238E27FC236}">
                <a16:creationId xmlns:a16="http://schemas.microsoft.com/office/drawing/2014/main" id="{8510A24B-8A61-9565-F7E4-C977810C1D23}"/>
              </a:ext>
            </a:extLst>
          </p:cNvPr>
          <p:cNvSpPr/>
          <p:nvPr/>
        </p:nvSpPr>
        <p:spPr>
          <a:xfrm>
            <a:off x="2827014" y="922215"/>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 name="矩形: 圓角 41">
            <a:extLst>
              <a:ext uri="{FF2B5EF4-FFF2-40B4-BE49-F238E27FC236}">
                <a16:creationId xmlns:a16="http://schemas.microsoft.com/office/drawing/2014/main" id="{951E8C8A-F5C2-E67C-0376-40E48D5CA525}"/>
              </a:ext>
            </a:extLst>
          </p:cNvPr>
          <p:cNvSpPr/>
          <p:nvPr/>
        </p:nvSpPr>
        <p:spPr>
          <a:xfrm>
            <a:off x="863122" y="145871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8" name="矩形: 圓角 47">
            <a:extLst>
              <a:ext uri="{FF2B5EF4-FFF2-40B4-BE49-F238E27FC236}">
                <a16:creationId xmlns:a16="http://schemas.microsoft.com/office/drawing/2014/main" id="{0487684E-7A61-0300-1DFC-25F35BA2D672}"/>
              </a:ext>
            </a:extLst>
          </p:cNvPr>
          <p:cNvSpPr/>
          <p:nvPr/>
        </p:nvSpPr>
        <p:spPr>
          <a:xfrm>
            <a:off x="1855850" y="145871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54" name="矩形: 圓角 53">
            <a:extLst>
              <a:ext uri="{FF2B5EF4-FFF2-40B4-BE49-F238E27FC236}">
                <a16:creationId xmlns:a16="http://schemas.microsoft.com/office/drawing/2014/main" id="{98591DC8-ED7D-61CE-3EE5-CA48D851A82F}"/>
              </a:ext>
            </a:extLst>
          </p:cNvPr>
          <p:cNvSpPr/>
          <p:nvPr/>
        </p:nvSpPr>
        <p:spPr>
          <a:xfrm>
            <a:off x="2853239" y="144157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55" name="矩形: 圓角 54">
            <a:extLst>
              <a:ext uri="{FF2B5EF4-FFF2-40B4-BE49-F238E27FC236}">
                <a16:creationId xmlns:a16="http://schemas.microsoft.com/office/drawing/2014/main" id="{83EBDCA9-454E-8889-7613-62F4CFD68779}"/>
              </a:ext>
            </a:extLst>
          </p:cNvPr>
          <p:cNvSpPr/>
          <p:nvPr/>
        </p:nvSpPr>
        <p:spPr>
          <a:xfrm>
            <a:off x="4825493" y="1438271"/>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57" name="直線單箭頭接點 56">
            <a:extLst>
              <a:ext uri="{FF2B5EF4-FFF2-40B4-BE49-F238E27FC236}">
                <a16:creationId xmlns:a16="http://schemas.microsoft.com/office/drawing/2014/main" id="{785B63D3-9661-947A-077C-822EF55310F2}"/>
              </a:ext>
            </a:extLst>
          </p:cNvPr>
          <p:cNvCxnSpPr>
            <a:cxnSpLocks/>
          </p:cNvCxnSpPr>
          <p:nvPr/>
        </p:nvCxnSpPr>
        <p:spPr>
          <a:xfrm>
            <a:off x="1562932" y="110318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直線單箭頭接點 57">
            <a:extLst>
              <a:ext uri="{FF2B5EF4-FFF2-40B4-BE49-F238E27FC236}">
                <a16:creationId xmlns:a16="http://schemas.microsoft.com/office/drawing/2014/main" id="{B7F8164D-1F05-9C77-4AD6-56C53C9F9C28}"/>
              </a:ext>
            </a:extLst>
          </p:cNvPr>
          <p:cNvCxnSpPr>
            <a:cxnSpLocks/>
          </p:cNvCxnSpPr>
          <p:nvPr/>
        </p:nvCxnSpPr>
        <p:spPr>
          <a:xfrm>
            <a:off x="2557829" y="111555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直線單箭頭接點 58">
            <a:extLst>
              <a:ext uri="{FF2B5EF4-FFF2-40B4-BE49-F238E27FC236}">
                <a16:creationId xmlns:a16="http://schemas.microsoft.com/office/drawing/2014/main" id="{DA12C0EB-0C18-AB17-45A6-FE365BE8DFAD}"/>
              </a:ext>
            </a:extLst>
          </p:cNvPr>
          <p:cNvCxnSpPr>
            <a:cxnSpLocks/>
          </p:cNvCxnSpPr>
          <p:nvPr/>
        </p:nvCxnSpPr>
        <p:spPr>
          <a:xfrm>
            <a:off x="1592976"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直線單箭頭接點 59">
            <a:extLst>
              <a:ext uri="{FF2B5EF4-FFF2-40B4-BE49-F238E27FC236}">
                <a16:creationId xmlns:a16="http://schemas.microsoft.com/office/drawing/2014/main" id="{53912BCA-56D7-5497-DB2B-458DB6ADC1C0}"/>
              </a:ext>
            </a:extLst>
          </p:cNvPr>
          <p:cNvCxnSpPr>
            <a:cxnSpLocks/>
          </p:cNvCxnSpPr>
          <p:nvPr/>
        </p:nvCxnSpPr>
        <p:spPr>
          <a:xfrm>
            <a:off x="2597168"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直線單箭頭接點 60">
            <a:extLst>
              <a:ext uri="{FF2B5EF4-FFF2-40B4-BE49-F238E27FC236}">
                <a16:creationId xmlns:a16="http://schemas.microsoft.com/office/drawing/2014/main" id="{5AB5EB9D-8A16-9F9B-A86D-BEF36C98F86B}"/>
              </a:ext>
            </a:extLst>
          </p:cNvPr>
          <p:cNvCxnSpPr>
            <a:cxnSpLocks/>
          </p:cNvCxnSpPr>
          <p:nvPr/>
        </p:nvCxnSpPr>
        <p:spPr>
          <a:xfrm>
            <a:off x="4562659"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直線單箭頭接點 61">
            <a:extLst>
              <a:ext uri="{FF2B5EF4-FFF2-40B4-BE49-F238E27FC236}">
                <a16:creationId xmlns:a16="http://schemas.microsoft.com/office/drawing/2014/main" id="{BCBC5468-D797-F12F-0C36-D9FAE261E9CC}"/>
              </a:ext>
            </a:extLst>
          </p:cNvPr>
          <p:cNvCxnSpPr>
            <a:cxnSpLocks/>
          </p:cNvCxnSpPr>
          <p:nvPr/>
        </p:nvCxnSpPr>
        <p:spPr>
          <a:xfrm>
            <a:off x="5549393"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直線單箭頭接點 62">
            <a:extLst>
              <a:ext uri="{FF2B5EF4-FFF2-40B4-BE49-F238E27FC236}">
                <a16:creationId xmlns:a16="http://schemas.microsoft.com/office/drawing/2014/main" id="{B8BA5273-1ED0-FA21-D0B7-35708208D750}"/>
              </a:ext>
            </a:extLst>
          </p:cNvPr>
          <p:cNvCxnSpPr>
            <a:cxnSpLocks/>
          </p:cNvCxnSpPr>
          <p:nvPr/>
        </p:nvCxnSpPr>
        <p:spPr>
          <a:xfrm>
            <a:off x="3550914" y="110318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96" name="直線單箭頭接點 4095">
            <a:extLst>
              <a:ext uri="{FF2B5EF4-FFF2-40B4-BE49-F238E27FC236}">
                <a16:creationId xmlns:a16="http://schemas.microsoft.com/office/drawing/2014/main" id="{137289CC-FC01-9045-00EA-5A3358B15B67}"/>
              </a:ext>
            </a:extLst>
          </p:cNvPr>
          <p:cNvCxnSpPr>
            <a:cxnSpLocks/>
          </p:cNvCxnSpPr>
          <p:nvPr/>
        </p:nvCxnSpPr>
        <p:spPr>
          <a:xfrm>
            <a:off x="472306" y="132090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98" name="接點: 肘形 4097">
            <a:extLst>
              <a:ext uri="{FF2B5EF4-FFF2-40B4-BE49-F238E27FC236}">
                <a16:creationId xmlns:a16="http://schemas.microsoft.com/office/drawing/2014/main" id="{C6B88018-018A-5441-4783-EC3E3911DE20}"/>
              </a:ext>
            </a:extLst>
          </p:cNvPr>
          <p:cNvCxnSpPr>
            <a:stCxn id="39" idx="1"/>
            <a:endCxn id="42" idx="1"/>
          </p:cNvCxnSpPr>
          <p:nvPr/>
        </p:nvCxnSpPr>
        <p:spPr>
          <a:xfrm rot="10800000" flipH="1" flipV="1">
            <a:off x="847552" y="1093821"/>
            <a:ext cx="15570" cy="533195"/>
          </a:xfrm>
          <a:prstGeom prst="bentConnector3">
            <a:avLst>
              <a:gd name="adj1" fmla="val -852961"/>
            </a:avLst>
          </a:prstGeom>
        </p:spPr>
        <p:style>
          <a:lnRef idx="2">
            <a:schemeClr val="dk1"/>
          </a:lnRef>
          <a:fillRef idx="0">
            <a:schemeClr val="dk1"/>
          </a:fillRef>
          <a:effectRef idx="1">
            <a:schemeClr val="dk1"/>
          </a:effectRef>
          <a:fontRef idx="minor">
            <a:schemeClr val="tx1"/>
          </a:fontRef>
        </p:style>
      </p:cxnSp>
      <p:sp>
        <p:nvSpPr>
          <p:cNvPr id="4100" name="文字方塊 4099">
            <a:extLst>
              <a:ext uri="{FF2B5EF4-FFF2-40B4-BE49-F238E27FC236}">
                <a16:creationId xmlns:a16="http://schemas.microsoft.com/office/drawing/2014/main" id="{BA93F645-B8F0-B8BD-4FA6-0E936D4B4E1C}"/>
              </a:ext>
            </a:extLst>
          </p:cNvPr>
          <p:cNvSpPr txBox="1"/>
          <p:nvPr/>
        </p:nvSpPr>
        <p:spPr>
          <a:xfrm>
            <a:off x="2820346" y="632854"/>
            <a:ext cx="984444" cy="338554"/>
          </a:xfrm>
          <a:prstGeom prst="rect">
            <a:avLst/>
          </a:prstGeom>
          <a:noFill/>
        </p:spPr>
        <p:txBody>
          <a:bodyPr wrap="square">
            <a:spAutoFit/>
          </a:bodyPr>
          <a:lstStyle/>
          <a:p>
            <a:r>
              <a:rPr lang="en-US" altLang="zh-TW" sz="800" dirty="0">
                <a:solidFill>
                  <a:schemeClr val="tx1"/>
                </a:solidFill>
              </a:rPr>
              <a:t>Convolutional layer</a:t>
            </a:r>
            <a:endParaRPr lang="zh-TW" altLang="en-US" sz="800" dirty="0">
              <a:solidFill>
                <a:schemeClr val="tx1"/>
              </a:solidFill>
            </a:endParaRPr>
          </a:p>
        </p:txBody>
      </p:sp>
      <p:sp>
        <p:nvSpPr>
          <p:cNvPr id="4105" name="文字方塊 4104">
            <a:extLst>
              <a:ext uri="{FF2B5EF4-FFF2-40B4-BE49-F238E27FC236}">
                <a16:creationId xmlns:a16="http://schemas.microsoft.com/office/drawing/2014/main" id="{BA6B1861-4958-0F1C-F9E5-BD803B9DD3DA}"/>
              </a:ext>
            </a:extLst>
          </p:cNvPr>
          <p:cNvSpPr txBox="1"/>
          <p:nvPr/>
        </p:nvSpPr>
        <p:spPr>
          <a:xfrm>
            <a:off x="2653840" y="1212566"/>
            <a:ext cx="1278844"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4x </a:t>
            </a:r>
            <a:r>
              <a:rPr lang="en-US" altLang="zh-TW" sz="800" dirty="0" err="1">
                <a:solidFill>
                  <a:srgbClr val="FF0000"/>
                </a:solidFill>
                <a:latin typeface="Times New Roman" panose="02020603050405020304" pitchFamily="18" charset="0"/>
                <a:cs typeface="Times New Roman" panose="02020603050405020304" pitchFamily="18" charset="0"/>
              </a:rPr>
              <a:t>reg_max</a:t>
            </a:r>
            <a:endParaRPr lang="zh-TW" altLang="en-US" sz="800" dirty="0">
              <a:solidFill>
                <a:srgbClr val="FF0000"/>
              </a:solidFill>
              <a:latin typeface="Times New Roman" panose="02020603050405020304" pitchFamily="18" charset="0"/>
              <a:cs typeface="Times New Roman" panose="02020603050405020304" pitchFamily="18" charset="0"/>
            </a:endParaRPr>
          </a:p>
        </p:txBody>
      </p:sp>
      <p:sp>
        <p:nvSpPr>
          <p:cNvPr id="4106" name="文字方塊 4105">
            <a:extLst>
              <a:ext uri="{FF2B5EF4-FFF2-40B4-BE49-F238E27FC236}">
                <a16:creationId xmlns:a16="http://schemas.microsoft.com/office/drawing/2014/main" id="{ED594205-7E43-1580-BCE6-7B7369799E36}"/>
              </a:ext>
            </a:extLst>
          </p:cNvPr>
          <p:cNvSpPr txBox="1"/>
          <p:nvPr/>
        </p:nvSpPr>
        <p:spPr>
          <a:xfrm>
            <a:off x="4775387" y="1763299"/>
            <a:ext cx="877059"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r>
              <a:rPr lang="en-US" altLang="zh-TW" sz="800" dirty="0" err="1">
                <a:solidFill>
                  <a:srgbClr val="FF0000"/>
                </a:solidFill>
                <a:latin typeface="Times New Roman" panose="02020603050405020304" pitchFamily="18" charset="0"/>
                <a:cs typeface="Times New Roman" panose="02020603050405020304" pitchFamily="18" charset="0"/>
              </a:rPr>
              <a:t>nc</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07" name="文字方塊 4106">
                <a:extLst>
                  <a:ext uri="{FF2B5EF4-FFF2-40B4-BE49-F238E27FC236}">
                    <a16:creationId xmlns:a16="http://schemas.microsoft.com/office/drawing/2014/main" id="{86722ECE-B6C9-6F03-0C16-D8107D369827}"/>
                  </a:ext>
                </a:extLst>
              </p:cNvPr>
              <p:cNvSpPr txBox="1"/>
              <p:nvPr/>
            </p:nvSpPr>
            <p:spPr>
              <a:xfrm>
                <a:off x="6074727" y="1151093"/>
                <a:ext cx="2329387" cy="830997"/>
              </a:xfrm>
              <a:prstGeom prst="rect">
                <a:avLst/>
              </a:prstGeom>
              <a:noFill/>
            </p:spPr>
            <p:txBody>
              <a:bodyPr wrap="square" rtlCol="0">
                <a:spAutoFit/>
              </a:bodyPr>
              <a:lstStyle/>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𝑟𝑒𝑔</m:t>
                    </m:r>
                    <m:r>
                      <a:rPr lang="en-US" altLang="zh-TW" sz="800" i="1" dirty="0" smtClean="0">
                        <a:latin typeface="Cambria Math" panose="02040503050406030204" pitchFamily="18" charset="0"/>
                        <a:cs typeface="Times New Roman" panose="02020603050405020304" pitchFamily="18" charset="0"/>
                      </a:rPr>
                      <m:t>_</m:t>
                    </m:r>
                    <m:r>
                      <m:rPr>
                        <m:sty m:val="p"/>
                      </m:rPr>
                      <a:rPr lang="en-US" altLang="zh-TW" sz="800" i="1" dirty="0" smtClean="0">
                        <a:latin typeface="Cambria Math" panose="02040503050406030204" pitchFamily="18" charset="0"/>
                        <a:cs typeface="Times New Roman" panose="02020603050405020304" pitchFamily="18" charset="0"/>
                      </a:rPr>
                      <m:t>max</m:t>
                    </m:r>
                    <m:r>
                      <a:rPr lang="zh-TW" altLang="en-US" sz="800" i="1" dirty="0" smtClean="0">
                        <a:latin typeface="Cambria Math" panose="02040503050406030204" pitchFamily="18" charset="0"/>
                        <a:cs typeface="Times New Roman" panose="02020603050405020304" pitchFamily="18" charset="0"/>
                      </a:rPr>
                      <m:t>⁡</m:t>
                    </m:r>
                  </m:oMath>
                </a14:m>
                <a:r>
                  <a:rPr lang="en-US" altLang="zh-TW" sz="800" dirty="0">
                    <a:latin typeface="Times New Roman" panose="02020603050405020304" pitchFamily="18" charset="0"/>
                    <a:cs typeface="Times New Roman" panose="02020603050405020304" pitchFamily="18" charset="0"/>
                  </a:rPr>
                  <a:t>: the max number of regression </a:t>
                </a:r>
                <a:r>
                  <a:rPr lang="en-US" altLang="zh-TW" sz="800" dirty="0" err="1">
                    <a:latin typeface="Times New Roman" panose="02020603050405020304" pitchFamily="18" charset="0"/>
                    <a:cs typeface="Times New Roman" panose="02020603050405020304" pitchFamily="18" charset="0"/>
                  </a:rPr>
                  <a:t>bboxs</a:t>
                </a:r>
                <a:endParaRPr lang="en-US" altLang="zh-TW" sz="800" dirty="0">
                  <a:latin typeface="Times New Roman" panose="02020603050405020304" pitchFamily="18" charset="0"/>
                  <a:cs typeface="Times New Roman" panose="02020603050405020304" pitchFamily="18" charset="0"/>
                </a:endParaRPr>
              </a:p>
              <a:p>
                <a:endParaRPr lang="en-US" altLang="zh-TW" sz="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𝑛𝑐</m:t>
                    </m:r>
                  </m:oMath>
                </a14:m>
                <a:r>
                  <a:rPr lang="en-US" altLang="zh-TW" sz="800" dirty="0">
                    <a:latin typeface="Times New Roman" panose="02020603050405020304" pitchFamily="18" charset="0"/>
                    <a:cs typeface="Times New Roman" panose="02020603050405020304" pitchFamily="18" charset="0"/>
                  </a:rPr>
                  <a:t>: number of classes (=80)</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1</m:t>
                        </m:r>
                      </m:sub>
                    </m:sSub>
                  </m:oMath>
                </a14:m>
                <a:r>
                  <a:rPr lang="en-US" altLang="zh-TW" sz="800" dirty="0">
                    <a:latin typeface="Times New Roman" panose="02020603050405020304" pitchFamily="18" charset="0"/>
                    <a:cs typeface="Times New Roman" panose="02020603050405020304" pitchFamily="18" charset="0"/>
                  </a:rPr>
                  <a:t>: The number of channel with first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sub>
                    </m:sSub>
                  </m:oMath>
                </a14:m>
                <a:r>
                  <a:rPr lang="en-US" altLang="zh-TW" sz="800" dirty="0">
                    <a:latin typeface="Times New Roman" panose="02020603050405020304" pitchFamily="18" charset="0"/>
                    <a:cs typeface="Times New Roman" panose="02020603050405020304" pitchFamily="18" charset="0"/>
                  </a:rPr>
                  <a:t>: The number of channel with second output</a:t>
                </a:r>
              </a:p>
              <a:p>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4107" name="文字方塊 4106">
                <a:extLst>
                  <a:ext uri="{FF2B5EF4-FFF2-40B4-BE49-F238E27FC236}">
                    <a16:creationId xmlns:a16="http://schemas.microsoft.com/office/drawing/2014/main" id="{86722ECE-B6C9-6F03-0C16-D8107D369827}"/>
                  </a:ext>
                </a:extLst>
              </p:cNvPr>
              <p:cNvSpPr txBox="1">
                <a:spLocks noRot="1" noChangeAspect="1" noMove="1" noResize="1" noEditPoints="1" noAdjustHandles="1" noChangeArrowheads="1" noChangeShapeType="1" noTextEdit="1"/>
              </p:cNvSpPr>
              <p:nvPr/>
            </p:nvSpPr>
            <p:spPr>
              <a:xfrm>
                <a:off x="6074727" y="1151093"/>
                <a:ext cx="2329387" cy="830997"/>
              </a:xfrm>
              <a:prstGeom prst="rect">
                <a:avLst/>
              </a:prstGeom>
              <a:blipFill>
                <a:blip r:embed="rId3"/>
                <a:stretch>
                  <a:fillRect/>
                </a:stretch>
              </a:blipFill>
            </p:spPr>
            <p:txBody>
              <a:bodyPr/>
              <a:lstStyle/>
              <a:p>
                <a:r>
                  <a:rPr lang="zh-TW" altLang="en-US">
                    <a:noFill/>
                  </a:rPr>
                  <a:t> </a:t>
                </a:r>
              </a:p>
            </p:txBody>
          </p:sp>
        </mc:Fallback>
      </mc:AlternateContent>
      <p:sp>
        <p:nvSpPr>
          <p:cNvPr id="4108" name="文字方塊 4107">
            <a:extLst>
              <a:ext uri="{FF2B5EF4-FFF2-40B4-BE49-F238E27FC236}">
                <a16:creationId xmlns:a16="http://schemas.microsoft.com/office/drawing/2014/main" id="{07A1C358-B267-6B31-1C53-21852C7CD3D5}"/>
              </a:ext>
            </a:extLst>
          </p:cNvPr>
          <p:cNvSpPr txBox="1"/>
          <p:nvPr/>
        </p:nvSpPr>
        <p:spPr>
          <a:xfrm>
            <a:off x="947064" y="1755458"/>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10" name="文字方塊 4109">
            <a:extLst>
              <a:ext uri="{FF2B5EF4-FFF2-40B4-BE49-F238E27FC236}">
                <a16:creationId xmlns:a16="http://schemas.microsoft.com/office/drawing/2014/main" id="{B18E4C59-ADED-925C-84B7-578527DD7893}"/>
              </a:ext>
            </a:extLst>
          </p:cNvPr>
          <p:cNvSpPr txBox="1"/>
          <p:nvPr/>
        </p:nvSpPr>
        <p:spPr>
          <a:xfrm>
            <a:off x="1924537" y="1777567"/>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111" name="文字方塊 4110">
            <a:extLst>
              <a:ext uri="{FF2B5EF4-FFF2-40B4-BE49-F238E27FC236}">
                <a16:creationId xmlns:a16="http://schemas.microsoft.com/office/drawing/2014/main" id="{5F5551F7-473C-28CD-1931-A90FC7CBBB72}"/>
              </a:ext>
            </a:extLst>
          </p:cNvPr>
          <p:cNvSpPr txBox="1"/>
          <p:nvPr/>
        </p:nvSpPr>
        <p:spPr>
          <a:xfrm>
            <a:off x="2937496" y="1764555"/>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14" name="矩形: 圓角 4113">
            <a:extLst>
              <a:ext uri="{FF2B5EF4-FFF2-40B4-BE49-F238E27FC236}">
                <a16:creationId xmlns:a16="http://schemas.microsoft.com/office/drawing/2014/main" id="{BAA4166E-C5DB-90C8-3D0B-51CD13FAC28A}"/>
              </a:ext>
            </a:extLst>
          </p:cNvPr>
          <p:cNvSpPr/>
          <p:nvPr/>
        </p:nvSpPr>
        <p:spPr>
          <a:xfrm>
            <a:off x="3833210" y="14381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115" name="直線單箭頭接點 4114">
            <a:extLst>
              <a:ext uri="{FF2B5EF4-FFF2-40B4-BE49-F238E27FC236}">
                <a16:creationId xmlns:a16="http://schemas.microsoft.com/office/drawing/2014/main" id="{F4A31737-6232-7C28-BDB4-2DDA05F866F4}"/>
              </a:ext>
            </a:extLst>
          </p:cNvPr>
          <p:cNvCxnSpPr>
            <a:cxnSpLocks/>
          </p:cNvCxnSpPr>
          <p:nvPr/>
        </p:nvCxnSpPr>
        <p:spPr>
          <a:xfrm>
            <a:off x="3577139" y="162841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16" name="文字方塊 4115">
            <a:extLst>
              <a:ext uri="{FF2B5EF4-FFF2-40B4-BE49-F238E27FC236}">
                <a16:creationId xmlns:a16="http://schemas.microsoft.com/office/drawing/2014/main" id="{1CB1FCAA-4E29-72BB-76A9-C289F041B05B}"/>
              </a:ext>
            </a:extLst>
          </p:cNvPr>
          <p:cNvSpPr txBox="1"/>
          <p:nvPr/>
        </p:nvSpPr>
        <p:spPr>
          <a:xfrm>
            <a:off x="3914654" y="1755458"/>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9" name="文字方塊 48">
            <a:extLst>
              <a:ext uri="{FF2B5EF4-FFF2-40B4-BE49-F238E27FC236}">
                <a16:creationId xmlns:a16="http://schemas.microsoft.com/office/drawing/2014/main" id="{D871ECD8-72DB-9A9D-24F8-748110A26890}"/>
              </a:ext>
            </a:extLst>
          </p:cNvPr>
          <p:cNvSpPr txBox="1"/>
          <p:nvPr/>
        </p:nvSpPr>
        <p:spPr>
          <a:xfrm>
            <a:off x="778470" y="682278"/>
            <a:ext cx="2354509" cy="276999"/>
          </a:xfrm>
          <a:prstGeom prst="rect">
            <a:avLst/>
          </a:prstGeom>
          <a:noFill/>
        </p:spPr>
        <p:txBody>
          <a:bodyPr wrap="square" rtlCol="0">
            <a:spAutoFit/>
          </a:bodyPr>
          <a:lstStyle/>
          <a:p>
            <a:r>
              <a:rPr lang="en-US" altLang="zh-TW" sz="1200" dirty="0">
                <a:solidFill>
                  <a:srgbClr val="00B0F0"/>
                </a:solidFill>
              </a:rPr>
              <a:t>Regression head (anchor free)</a:t>
            </a:r>
            <a:endParaRPr lang="zh-TW" altLang="en-US" sz="1200" dirty="0">
              <a:solidFill>
                <a:srgbClr val="00B0F0"/>
              </a:solidFill>
            </a:endParaRPr>
          </a:p>
        </p:txBody>
      </p:sp>
      <p:sp>
        <p:nvSpPr>
          <p:cNvPr id="50" name="文字方塊 49">
            <a:extLst>
              <a:ext uri="{FF2B5EF4-FFF2-40B4-BE49-F238E27FC236}">
                <a16:creationId xmlns:a16="http://schemas.microsoft.com/office/drawing/2014/main" id="{2E6095DA-C7FB-0CF8-81C9-64A6C74D05C2}"/>
              </a:ext>
            </a:extLst>
          </p:cNvPr>
          <p:cNvSpPr txBox="1"/>
          <p:nvPr/>
        </p:nvSpPr>
        <p:spPr>
          <a:xfrm>
            <a:off x="778470" y="1915439"/>
            <a:ext cx="2104900" cy="276999"/>
          </a:xfrm>
          <a:prstGeom prst="rect">
            <a:avLst/>
          </a:prstGeom>
          <a:noFill/>
        </p:spPr>
        <p:txBody>
          <a:bodyPr wrap="square" rtlCol="0">
            <a:spAutoFit/>
          </a:bodyPr>
          <a:lstStyle/>
          <a:p>
            <a:r>
              <a:rPr lang="en-US" altLang="zh-TW" sz="1200" dirty="0">
                <a:solidFill>
                  <a:srgbClr val="00B0F0"/>
                </a:solidFill>
              </a:rPr>
              <a:t>Classification head</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4125" name="文字方塊 4124">
                <a:extLst>
                  <a:ext uri="{FF2B5EF4-FFF2-40B4-BE49-F238E27FC236}">
                    <a16:creationId xmlns:a16="http://schemas.microsoft.com/office/drawing/2014/main" id="{EB1DB3ED-4353-0B4E-68C0-2ED080D82F77}"/>
                  </a:ext>
                </a:extLst>
              </p:cNvPr>
              <p:cNvSpPr txBox="1"/>
              <p:nvPr/>
            </p:nvSpPr>
            <p:spPr>
              <a:xfrm>
                <a:off x="276898" y="164773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5" name="文字方塊 4124">
                <a:extLst>
                  <a:ext uri="{FF2B5EF4-FFF2-40B4-BE49-F238E27FC236}">
                    <a16:creationId xmlns:a16="http://schemas.microsoft.com/office/drawing/2014/main" id="{EB1DB3ED-4353-0B4E-68C0-2ED080D82F77}"/>
                  </a:ext>
                </a:extLst>
              </p:cNvPr>
              <p:cNvSpPr txBox="1">
                <a:spLocks noRot="1" noChangeAspect="1" noMove="1" noResize="1" noEditPoints="1" noAdjustHandles="1" noChangeArrowheads="1" noChangeShapeType="1" noTextEdit="1"/>
              </p:cNvSpPr>
              <p:nvPr/>
            </p:nvSpPr>
            <p:spPr>
              <a:xfrm>
                <a:off x="276898" y="1647736"/>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6" name="文字方塊 4125">
                <a:extLst>
                  <a:ext uri="{FF2B5EF4-FFF2-40B4-BE49-F238E27FC236}">
                    <a16:creationId xmlns:a16="http://schemas.microsoft.com/office/drawing/2014/main" id="{F6F68927-6D24-46EB-BD0E-240A24B1869A}"/>
                  </a:ext>
                </a:extLst>
              </p:cNvPr>
              <p:cNvSpPr txBox="1"/>
              <p:nvPr/>
            </p:nvSpPr>
            <p:spPr>
              <a:xfrm>
                <a:off x="1370715" y="165557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6" name="文字方塊 4125">
                <a:extLst>
                  <a:ext uri="{FF2B5EF4-FFF2-40B4-BE49-F238E27FC236}">
                    <a16:creationId xmlns:a16="http://schemas.microsoft.com/office/drawing/2014/main" id="{F6F68927-6D24-46EB-BD0E-240A24B1869A}"/>
                  </a:ext>
                </a:extLst>
              </p:cNvPr>
              <p:cNvSpPr txBox="1">
                <a:spLocks noRot="1" noChangeAspect="1" noMove="1" noResize="1" noEditPoints="1" noAdjustHandles="1" noChangeArrowheads="1" noChangeShapeType="1" noTextEdit="1"/>
              </p:cNvSpPr>
              <p:nvPr/>
            </p:nvSpPr>
            <p:spPr>
              <a:xfrm>
                <a:off x="1370715" y="1655577"/>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7" name="文字方塊 4126">
                <a:extLst>
                  <a:ext uri="{FF2B5EF4-FFF2-40B4-BE49-F238E27FC236}">
                    <a16:creationId xmlns:a16="http://schemas.microsoft.com/office/drawing/2014/main" id="{98F0F873-9F04-48A5-E320-997A7E06D524}"/>
                  </a:ext>
                </a:extLst>
              </p:cNvPr>
              <p:cNvSpPr txBox="1"/>
              <p:nvPr/>
            </p:nvSpPr>
            <p:spPr>
              <a:xfrm>
                <a:off x="2367686" y="1675180"/>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127" name="文字方塊 4126">
                <a:extLst>
                  <a:ext uri="{FF2B5EF4-FFF2-40B4-BE49-F238E27FC236}">
                    <a16:creationId xmlns:a16="http://schemas.microsoft.com/office/drawing/2014/main" id="{98F0F873-9F04-48A5-E320-997A7E06D524}"/>
                  </a:ext>
                </a:extLst>
              </p:cNvPr>
              <p:cNvSpPr txBox="1">
                <a:spLocks noRot="1" noChangeAspect="1" noMove="1" noResize="1" noEditPoints="1" noAdjustHandles="1" noChangeArrowheads="1" noChangeShapeType="1" noTextEdit="1"/>
              </p:cNvSpPr>
              <p:nvPr/>
            </p:nvSpPr>
            <p:spPr>
              <a:xfrm>
                <a:off x="2367686" y="1675180"/>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8" name="文字方塊 4127">
                <a:extLst>
                  <a:ext uri="{FF2B5EF4-FFF2-40B4-BE49-F238E27FC236}">
                    <a16:creationId xmlns:a16="http://schemas.microsoft.com/office/drawing/2014/main" id="{164DF9F0-781C-A18F-119B-DF25474F943A}"/>
                  </a:ext>
                </a:extLst>
              </p:cNvPr>
              <p:cNvSpPr txBox="1"/>
              <p:nvPr/>
            </p:nvSpPr>
            <p:spPr>
              <a:xfrm>
                <a:off x="3341031" y="169955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128" name="文字方塊 4127">
                <a:extLst>
                  <a:ext uri="{FF2B5EF4-FFF2-40B4-BE49-F238E27FC236}">
                    <a16:creationId xmlns:a16="http://schemas.microsoft.com/office/drawing/2014/main" id="{164DF9F0-781C-A18F-119B-DF25474F943A}"/>
                  </a:ext>
                </a:extLst>
              </p:cNvPr>
              <p:cNvSpPr txBox="1">
                <a:spLocks noRot="1" noChangeAspect="1" noMove="1" noResize="1" noEditPoints="1" noAdjustHandles="1" noChangeArrowheads="1" noChangeShapeType="1" noTextEdit="1"/>
              </p:cNvSpPr>
              <p:nvPr/>
            </p:nvSpPr>
            <p:spPr>
              <a:xfrm>
                <a:off x="3341031" y="1699553"/>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9" name="文字方塊 4128">
                <a:extLst>
                  <a:ext uri="{FF2B5EF4-FFF2-40B4-BE49-F238E27FC236}">
                    <a16:creationId xmlns:a16="http://schemas.microsoft.com/office/drawing/2014/main" id="{E1421D2E-601A-ABB5-39B8-7A03A5A28351}"/>
                  </a:ext>
                </a:extLst>
              </p:cNvPr>
              <p:cNvSpPr txBox="1"/>
              <p:nvPr/>
            </p:nvSpPr>
            <p:spPr>
              <a:xfrm>
                <a:off x="4283208" y="1690202"/>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2</m:t>
                          </m:r>
                        </m:sub>
                      </m:sSub>
                    </m:oMath>
                  </m:oMathPara>
                </a14:m>
                <a:endParaRPr lang="zh-TW" altLang="en-US" sz="800" dirty="0"/>
              </a:p>
            </p:txBody>
          </p:sp>
        </mc:Choice>
        <mc:Fallback xmlns="">
          <p:sp>
            <p:nvSpPr>
              <p:cNvPr id="4129" name="文字方塊 4128">
                <a:extLst>
                  <a:ext uri="{FF2B5EF4-FFF2-40B4-BE49-F238E27FC236}">
                    <a16:creationId xmlns:a16="http://schemas.microsoft.com/office/drawing/2014/main" id="{E1421D2E-601A-ABB5-39B8-7A03A5A28351}"/>
                  </a:ext>
                </a:extLst>
              </p:cNvPr>
              <p:cNvSpPr txBox="1">
                <a:spLocks noRot="1" noChangeAspect="1" noMove="1" noResize="1" noEditPoints="1" noAdjustHandles="1" noChangeArrowheads="1" noChangeShapeType="1" noTextEdit="1"/>
              </p:cNvSpPr>
              <p:nvPr/>
            </p:nvSpPr>
            <p:spPr>
              <a:xfrm>
                <a:off x="4283208" y="1690202"/>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0" name="文字方塊 4129">
                <a:extLst>
                  <a:ext uri="{FF2B5EF4-FFF2-40B4-BE49-F238E27FC236}">
                    <a16:creationId xmlns:a16="http://schemas.microsoft.com/office/drawing/2014/main" id="{3BFFBC1C-11F6-5014-A54F-A928F03FD2A6}"/>
                  </a:ext>
                </a:extLst>
              </p:cNvPr>
              <p:cNvSpPr txBox="1"/>
              <p:nvPr/>
            </p:nvSpPr>
            <p:spPr>
              <a:xfrm>
                <a:off x="5518190" y="173077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h</m:t>
                      </m:r>
                      <m:r>
                        <a:rPr lang="en-US" altLang="zh-TW" sz="800" b="0" i="1" dirty="0" smtClean="0">
                          <a:latin typeface="Cambria Math" panose="02040503050406030204" pitchFamily="18" charset="0"/>
                        </a:rPr>
                        <m:t>∗</m:t>
                      </m:r>
                      <m:r>
                        <a:rPr lang="en-US" altLang="zh-TW" sz="800" b="0" i="1" dirty="0" smtClean="0">
                          <a:latin typeface="Cambria Math" panose="02040503050406030204" pitchFamily="18" charset="0"/>
                        </a:rPr>
                        <m:t>𝑤</m:t>
                      </m:r>
                      <m:r>
                        <a:rPr lang="en-US" altLang="zh-TW" sz="800" b="0" i="1" dirty="0" smtClean="0">
                          <a:latin typeface="Cambria Math" panose="02040503050406030204" pitchFamily="18" charset="0"/>
                        </a:rPr>
                        <m:t>∗</m:t>
                      </m:r>
                      <m:r>
                        <a:rPr lang="en-US" altLang="zh-TW" sz="800" i="1" dirty="0" smtClean="0">
                          <a:latin typeface="Cambria Math" panose="02040503050406030204" pitchFamily="18" charset="0"/>
                        </a:rPr>
                        <m:t>𝑛</m:t>
                      </m:r>
                      <m:r>
                        <a:rPr lang="en-US" altLang="zh-TW" sz="800" b="0" i="1" dirty="0" smtClean="0">
                          <a:latin typeface="Cambria Math" panose="02040503050406030204" pitchFamily="18" charset="0"/>
                        </a:rPr>
                        <m:t>𝑐</m:t>
                      </m:r>
                    </m:oMath>
                  </m:oMathPara>
                </a14:m>
                <a:endParaRPr lang="zh-TW" altLang="en-US" sz="800" dirty="0"/>
              </a:p>
            </p:txBody>
          </p:sp>
        </mc:Choice>
        <mc:Fallback xmlns="">
          <p:sp>
            <p:nvSpPr>
              <p:cNvPr id="4130" name="文字方塊 4129">
                <a:extLst>
                  <a:ext uri="{FF2B5EF4-FFF2-40B4-BE49-F238E27FC236}">
                    <a16:creationId xmlns:a16="http://schemas.microsoft.com/office/drawing/2014/main" id="{3BFFBC1C-11F6-5014-A54F-A928F03FD2A6}"/>
                  </a:ext>
                </a:extLst>
              </p:cNvPr>
              <p:cNvSpPr txBox="1">
                <a:spLocks noRot="1" noChangeAspect="1" noMove="1" noResize="1" noEditPoints="1" noAdjustHandles="1" noChangeArrowheads="1" noChangeShapeType="1" noTextEdit="1"/>
              </p:cNvSpPr>
              <p:nvPr/>
            </p:nvSpPr>
            <p:spPr>
              <a:xfrm>
                <a:off x="5518190" y="1730773"/>
                <a:ext cx="705066" cy="21961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1" name="文字方塊 4130">
                <a:extLst>
                  <a:ext uri="{FF2B5EF4-FFF2-40B4-BE49-F238E27FC236}">
                    <a16:creationId xmlns:a16="http://schemas.microsoft.com/office/drawing/2014/main" id="{F460020A-29EC-1B99-AFC5-3304FF6D1C13}"/>
                  </a:ext>
                </a:extLst>
              </p:cNvPr>
              <p:cNvSpPr txBox="1"/>
              <p:nvPr/>
            </p:nvSpPr>
            <p:spPr>
              <a:xfrm>
                <a:off x="3510516" y="1057014"/>
                <a:ext cx="2141929" cy="21544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∗4</m:t>
                      </m:r>
                      <m:r>
                        <a:rPr lang="en-US" altLang="zh-TW" sz="800" b="0" i="1" smtClean="0">
                          <a:latin typeface="Cambria Math" panose="02040503050406030204" pitchFamily="18" charset="0"/>
                        </a:rPr>
                        <m:t>𝑟𝑒𝑔</m:t>
                      </m:r>
                      <m:r>
                        <a:rPr lang="en-US" altLang="zh-TW" sz="800" b="0" i="1" smtClean="0">
                          <a:latin typeface="Cambria Math" panose="02040503050406030204" pitchFamily="18" charset="0"/>
                        </a:rPr>
                        <m:t>_</m:t>
                      </m:r>
                      <m:r>
                        <m:rPr>
                          <m:sty m:val="p"/>
                        </m:rPr>
                        <a:rPr lang="en-US" altLang="zh-TW" sz="800" b="0" i="0" smtClean="0">
                          <a:latin typeface="Cambria Math" panose="02040503050406030204" pitchFamily="18" charset="0"/>
                        </a:rPr>
                        <m:t>max</m:t>
                      </m:r>
                    </m:oMath>
                  </m:oMathPara>
                </a14:m>
                <a:endParaRPr lang="zh-TW" altLang="en-US" sz="800" dirty="0"/>
              </a:p>
            </p:txBody>
          </p:sp>
        </mc:Choice>
        <mc:Fallback xmlns="">
          <p:sp>
            <p:nvSpPr>
              <p:cNvPr id="4131" name="文字方塊 4130">
                <a:extLst>
                  <a:ext uri="{FF2B5EF4-FFF2-40B4-BE49-F238E27FC236}">
                    <a16:creationId xmlns:a16="http://schemas.microsoft.com/office/drawing/2014/main" id="{F460020A-29EC-1B99-AFC5-3304FF6D1C13}"/>
                  </a:ext>
                </a:extLst>
              </p:cNvPr>
              <p:cNvSpPr txBox="1">
                <a:spLocks noRot="1" noChangeAspect="1" noMove="1" noResize="1" noEditPoints="1" noAdjustHandles="1" noChangeArrowheads="1" noChangeShapeType="1" noTextEdit="1"/>
              </p:cNvSpPr>
              <p:nvPr/>
            </p:nvSpPr>
            <p:spPr>
              <a:xfrm>
                <a:off x="3510516" y="1057014"/>
                <a:ext cx="2141929"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2" name="文字方塊 4131">
                <a:extLst>
                  <a:ext uri="{FF2B5EF4-FFF2-40B4-BE49-F238E27FC236}">
                    <a16:creationId xmlns:a16="http://schemas.microsoft.com/office/drawing/2014/main" id="{6DE23F7D-CF06-D3A2-528C-F34CB6686812}"/>
                  </a:ext>
                </a:extLst>
              </p:cNvPr>
              <p:cNvSpPr txBox="1"/>
              <p:nvPr/>
            </p:nvSpPr>
            <p:spPr>
              <a:xfrm>
                <a:off x="287446" y="914788"/>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32" name="文字方塊 4131">
                <a:extLst>
                  <a:ext uri="{FF2B5EF4-FFF2-40B4-BE49-F238E27FC236}">
                    <a16:creationId xmlns:a16="http://schemas.microsoft.com/office/drawing/2014/main" id="{6DE23F7D-CF06-D3A2-528C-F34CB6686812}"/>
                  </a:ext>
                </a:extLst>
              </p:cNvPr>
              <p:cNvSpPr txBox="1">
                <a:spLocks noRot="1" noChangeAspect="1" noMove="1" noResize="1" noEditPoints="1" noAdjustHandles="1" noChangeArrowheads="1" noChangeShapeType="1" noTextEdit="1"/>
              </p:cNvSpPr>
              <p:nvPr/>
            </p:nvSpPr>
            <p:spPr>
              <a:xfrm>
                <a:off x="287446" y="914788"/>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3" name="文字方塊 4132">
                <a:extLst>
                  <a:ext uri="{FF2B5EF4-FFF2-40B4-BE49-F238E27FC236}">
                    <a16:creationId xmlns:a16="http://schemas.microsoft.com/office/drawing/2014/main" id="{E02909B2-5C31-A4D5-9483-37488862AC4B}"/>
                  </a:ext>
                </a:extLst>
              </p:cNvPr>
              <p:cNvSpPr txBox="1"/>
              <p:nvPr/>
            </p:nvSpPr>
            <p:spPr>
              <a:xfrm>
                <a:off x="1426468" y="94872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33" name="文字方塊 4132">
                <a:extLst>
                  <a:ext uri="{FF2B5EF4-FFF2-40B4-BE49-F238E27FC236}">
                    <a16:creationId xmlns:a16="http://schemas.microsoft.com/office/drawing/2014/main" id="{E02909B2-5C31-A4D5-9483-37488862AC4B}"/>
                  </a:ext>
                </a:extLst>
              </p:cNvPr>
              <p:cNvSpPr txBox="1">
                <a:spLocks noRot="1" noChangeAspect="1" noMove="1" noResize="1" noEditPoints="1" noAdjustHandles="1" noChangeArrowheads="1" noChangeShapeType="1" noTextEdit="1"/>
              </p:cNvSpPr>
              <p:nvPr/>
            </p:nvSpPr>
            <p:spPr>
              <a:xfrm>
                <a:off x="1426468" y="948720"/>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134" name="文字方塊 4133">
            <a:extLst>
              <a:ext uri="{FF2B5EF4-FFF2-40B4-BE49-F238E27FC236}">
                <a16:creationId xmlns:a16="http://schemas.microsoft.com/office/drawing/2014/main" id="{8F6A7BF8-29AB-A05D-10DB-1E1E53297626}"/>
              </a:ext>
            </a:extLst>
          </p:cNvPr>
          <p:cNvSpPr txBox="1"/>
          <p:nvPr/>
        </p:nvSpPr>
        <p:spPr>
          <a:xfrm>
            <a:off x="947064" y="1209937"/>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35" name="文字方塊 4134">
            <a:extLst>
              <a:ext uri="{FF2B5EF4-FFF2-40B4-BE49-F238E27FC236}">
                <a16:creationId xmlns:a16="http://schemas.microsoft.com/office/drawing/2014/main" id="{BC5CA6D5-B1B2-79D2-D25F-9D9D89BCB11A}"/>
              </a:ext>
            </a:extLst>
          </p:cNvPr>
          <p:cNvSpPr txBox="1"/>
          <p:nvPr/>
        </p:nvSpPr>
        <p:spPr>
          <a:xfrm>
            <a:off x="1899523" y="122267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136" name="文字方塊 4135">
                <a:extLst>
                  <a:ext uri="{FF2B5EF4-FFF2-40B4-BE49-F238E27FC236}">
                    <a16:creationId xmlns:a16="http://schemas.microsoft.com/office/drawing/2014/main" id="{1791522C-6B4C-0E3C-A428-DE0160020F12}"/>
                  </a:ext>
                </a:extLst>
              </p:cNvPr>
              <p:cNvSpPr txBox="1"/>
              <p:nvPr/>
            </p:nvSpPr>
            <p:spPr>
              <a:xfrm>
                <a:off x="2329784" y="93930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36" name="文字方塊 4135">
                <a:extLst>
                  <a:ext uri="{FF2B5EF4-FFF2-40B4-BE49-F238E27FC236}">
                    <a16:creationId xmlns:a16="http://schemas.microsoft.com/office/drawing/2014/main" id="{1791522C-6B4C-0E3C-A428-DE0160020F12}"/>
                  </a:ext>
                </a:extLst>
              </p:cNvPr>
              <p:cNvSpPr txBox="1">
                <a:spLocks noRot="1" noChangeAspect="1" noMove="1" noResize="1" noEditPoints="1" noAdjustHandles="1" noChangeArrowheads="1" noChangeShapeType="1" noTextEdit="1"/>
              </p:cNvSpPr>
              <p:nvPr/>
            </p:nvSpPr>
            <p:spPr>
              <a:xfrm>
                <a:off x="2329784" y="939306"/>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7" name="文字方塊 4136">
                <a:extLst>
                  <a:ext uri="{FF2B5EF4-FFF2-40B4-BE49-F238E27FC236}">
                    <a16:creationId xmlns:a16="http://schemas.microsoft.com/office/drawing/2014/main" id="{EAA24166-3583-4434-89C7-D68E7EE71446}"/>
                  </a:ext>
                </a:extLst>
              </p:cNvPr>
              <p:cNvSpPr txBox="1"/>
              <p:nvPr/>
            </p:nvSpPr>
            <p:spPr>
              <a:xfrm>
                <a:off x="2131534" y="-9031"/>
                <a:ext cx="2783369" cy="553998"/>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137" name="文字方塊 4136">
                <a:extLst>
                  <a:ext uri="{FF2B5EF4-FFF2-40B4-BE49-F238E27FC236}">
                    <a16:creationId xmlns:a16="http://schemas.microsoft.com/office/drawing/2014/main" id="{EAA24166-3583-4434-89C7-D68E7EE71446}"/>
                  </a:ext>
                </a:extLst>
              </p:cNvPr>
              <p:cNvSpPr txBox="1">
                <a:spLocks noRot="1" noChangeAspect="1" noMove="1" noResize="1" noEditPoints="1" noAdjustHandles="1" noChangeArrowheads="1" noChangeShapeType="1" noTextEdit="1"/>
              </p:cNvSpPr>
              <p:nvPr/>
            </p:nvSpPr>
            <p:spPr>
              <a:xfrm>
                <a:off x="2131534" y="-9031"/>
                <a:ext cx="2783369" cy="553998"/>
              </a:xfrm>
              <a:prstGeom prst="rect">
                <a:avLst/>
              </a:prstGeom>
              <a:blipFill>
                <a:blip r:embed="rId11"/>
                <a:stretch>
                  <a:fillRect b="-5556"/>
                </a:stretch>
              </a:blipFill>
            </p:spPr>
            <p:txBody>
              <a:bodyPr/>
              <a:lstStyle/>
              <a:p>
                <a:r>
                  <a:rPr lang="zh-TW" altLang="en-US">
                    <a:noFill/>
                  </a:rPr>
                  <a:t> </a:t>
                </a:r>
              </a:p>
            </p:txBody>
          </p:sp>
        </mc:Fallback>
      </mc:AlternateContent>
      <p:sp>
        <p:nvSpPr>
          <p:cNvPr id="4138" name="矩形 4137">
            <a:extLst>
              <a:ext uri="{FF2B5EF4-FFF2-40B4-BE49-F238E27FC236}">
                <a16:creationId xmlns:a16="http://schemas.microsoft.com/office/drawing/2014/main" id="{72F5C5F7-ECE7-64C8-35F9-C700E1A8B1E1}"/>
              </a:ext>
            </a:extLst>
          </p:cNvPr>
          <p:cNvSpPr/>
          <p:nvPr/>
        </p:nvSpPr>
        <p:spPr>
          <a:xfrm>
            <a:off x="878693" y="1448264"/>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39" name="矩形 4138">
            <a:extLst>
              <a:ext uri="{FF2B5EF4-FFF2-40B4-BE49-F238E27FC236}">
                <a16:creationId xmlns:a16="http://schemas.microsoft.com/office/drawing/2014/main" id="{081C9F59-F266-6001-B470-2BC068468ECE}"/>
              </a:ext>
            </a:extLst>
          </p:cNvPr>
          <p:cNvSpPr/>
          <p:nvPr/>
        </p:nvSpPr>
        <p:spPr>
          <a:xfrm>
            <a:off x="2849350" y="1420531"/>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40" name="文字方塊 4139">
            <a:extLst>
              <a:ext uri="{FF2B5EF4-FFF2-40B4-BE49-F238E27FC236}">
                <a16:creationId xmlns:a16="http://schemas.microsoft.com/office/drawing/2014/main" id="{18FD9D0F-5A39-5E08-E363-87031648742E}"/>
              </a:ext>
            </a:extLst>
          </p:cNvPr>
          <p:cNvSpPr txBox="1"/>
          <p:nvPr/>
        </p:nvSpPr>
        <p:spPr>
          <a:xfrm>
            <a:off x="169254" y="473446"/>
            <a:ext cx="2162436"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 Classification</a:t>
            </a:r>
          </a:p>
        </p:txBody>
      </p:sp>
      <p:sp>
        <p:nvSpPr>
          <p:cNvPr id="4141" name="文字方塊 4140">
            <a:extLst>
              <a:ext uri="{FF2B5EF4-FFF2-40B4-BE49-F238E27FC236}">
                <a16:creationId xmlns:a16="http://schemas.microsoft.com/office/drawing/2014/main" id="{24F637E4-1B5B-7144-DA8E-FC2E7771D152}"/>
              </a:ext>
            </a:extLst>
          </p:cNvPr>
          <p:cNvSpPr txBox="1"/>
          <p:nvPr/>
        </p:nvSpPr>
        <p:spPr>
          <a:xfrm>
            <a:off x="185667" y="2075144"/>
            <a:ext cx="2162436"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 Segmentation</a:t>
            </a:r>
          </a:p>
        </p:txBody>
      </p:sp>
      <p:sp>
        <p:nvSpPr>
          <p:cNvPr id="4142" name="矩形: 圓角 4141">
            <a:extLst>
              <a:ext uri="{FF2B5EF4-FFF2-40B4-BE49-F238E27FC236}">
                <a16:creationId xmlns:a16="http://schemas.microsoft.com/office/drawing/2014/main" id="{F0D75CD8-6BC6-F6DC-923F-7A9AF08152CC}"/>
              </a:ext>
            </a:extLst>
          </p:cNvPr>
          <p:cNvSpPr/>
          <p:nvPr/>
        </p:nvSpPr>
        <p:spPr>
          <a:xfrm>
            <a:off x="847552" y="25105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3" name="矩形: 圓角 4142">
            <a:extLst>
              <a:ext uri="{FF2B5EF4-FFF2-40B4-BE49-F238E27FC236}">
                <a16:creationId xmlns:a16="http://schemas.microsoft.com/office/drawing/2014/main" id="{7AD2048C-52D4-5669-55FC-68E3CA08954D}"/>
              </a:ext>
            </a:extLst>
          </p:cNvPr>
          <p:cNvSpPr/>
          <p:nvPr/>
        </p:nvSpPr>
        <p:spPr>
          <a:xfrm>
            <a:off x="1840280" y="25105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4" name="矩形: 圓角 4143">
            <a:extLst>
              <a:ext uri="{FF2B5EF4-FFF2-40B4-BE49-F238E27FC236}">
                <a16:creationId xmlns:a16="http://schemas.microsoft.com/office/drawing/2014/main" id="{64A64E6D-0C21-196F-581A-4E20559E9505}"/>
              </a:ext>
            </a:extLst>
          </p:cNvPr>
          <p:cNvSpPr/>
          <p:nvPr/>
        </p:nvSpPr>
        <p:spPr>
          <a:xfrm>
            <a:off x="2827014" y="2507208"/>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5" name="矩形: 圓角 4144">
            <a:extLst>
              <a:ext uri="{FF2B5EF4-FFF2-40B4-BE49-F238E27FC236}">
                <a16:creationId xmlns:a16="http://schemas.microsoft.com/office/drawing/2014/main" id="{905D0B27-14B7-A98C-E09F-05BA2E95EA79}"/>
              </a:ext>
            </a:extLst>
          </p:cNvPr>
          <p:cNvSpPr/>
          <p:nvPr/>
        </p:nvSpPr>
        <p:spPr>
          <a:xfrm>
            <a:off x="863122" y="3043710"/>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6" name="矩形: 圓角 4145">
            <a:extLst>
              <a:ext uri="{FF2B5EF4-FFF2-40B4-BE49-F238E27FC236}">
                <a16:creationId xmlns:a16="http://schemas.microsoft.com/office/drawing/2014/main" id="{3D5E8465-B3AA-FDAB-93BC-D3AED5D3798E}"/>
              </a:ext>
            </a:extLst>
          </p:cNvPr>
          <p:cNvSpPr/>
          <p:nvPr/>
        </p:nvSpPr>
        <p:spPr>
          <a:xfrm>
            <a:off x="1855850" y="3043710"/>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7" name="矩形: 圓角 4146">
            <a:extLst>
              <a:ext uri="{FF2B5EF4-FFF2-40B4-BE49-F238E27FC236}">
                <a16:creationId xmlns:a16="http://schemas.microsoft.com/office/drawing/2014/main" id="{E3A94CE6-67C1-F368-3129-6A9B26C02703}"/>
              </a:ext>
            </a:extLst>
          </p:cNvPr>
          <p:cNvSpPr/>
          <p:nvPr/>
        </p:nvSpPr>
        <p:spPr>
          <a:xfrm>
            <a:off x="2853239" y="3026571"/>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8" name="矩形: 圓角 4147">
            <a:extLst>
              <a:ext uri="{FF2B5EF4-FFF2-40B4-BE49-F238E27FC236}">
                <a16:creationId xmlns:a16="http://schemas.microsoft.com/office/drawing/2014/main" id="{6CC6C83B-D544-868D-AAA1-444922DE7282}"/>
              </a:ext>
            </a:extLst>
          </p:cNvPr>
          <p:cNvSpPr/>
          <p:nvPr/>
        </p:nvSpPr>
        <p:spPr>
          <a:xfrm>
            <a:off x="4825493" y="3023264"/>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149" name="直線單箭頭接點 4148">
            <a:extLst>
              <a:ext uri="{FF2B5EF4-FFF2-40B4-BE49-F238E27FC236}">
                <a16:creationId xmlns:a16="http://schemas.microsoft.com/office/drawing/2014/main" id="{EE3C8931-5CFA-D911-BC2B-D034E6CC9C4F}"/>
              </a:ext>
            </a:extLst>
          </p:cNvPr>
          <p:cNvCxnSpPr>
            <a:cxnSpLocks/>
          </p:cNvCxnSpPr>
          <p:nvPr/>
        </p:nvCxnSpPr>
        <p:spPr>
          <a:xfrm>
            <a:off x="1562932" y="268818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0" name="直線單箭頭接點 4149">
            <a:extLst>
              <a:ext uri="{FF2B5EF4-FFF2-40B4-BE49-F238E27FC236}">
                <a16:creationId xmlns:a16="http://schemas.microsoft.com/office/drawing/2014/main" id="{B1058169-61D6-C12C-610F-9C476AB42BE7}"/>
              </a:ext>
            </a:extLst>
          </p:cNvPr>
          <p:cNvCxnSpPr>
            <a:cxnSpLocks/>
          </p:cNvCxnSpPr>
          <p:nvPr/>
        </p:nvCxnSpPr>
        <p:spPr>
          <a:xfrm>
            <a:off x="2557829" y="27005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1" name="直線單箭頭接點 4150">
            <a:extLst>
              <a:ext uri="{FF2B5EF4-FFF2-40B4-BE49-F238E27FC236}">
                <a16:creationId xmlns:a16="http://schemas.microsoft.com/office/drawing/2014/main" id="{048F5E59-D119-95C4-A6BD-F383CF076EFB}"/>
              </a:ext>
            </a:extLst>
          </p:cNvPr>
          <p:cNvCxnSpPr>
            <a:cxnSpLocks/>
          </p:cNvCxnSpPr>
          <p:nvPr/>
        </p:nvCxnSpPr>
        <p:spPr>
          <a:xfrm>
            <a:off x="1592976"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2" name="直線單箭頭接點 4151">
            <a:extLst>
              <a:ext uri="{FF2B5EF4-FFF2-40B4-BE49-F238E27FC236}">
                <a16:creationId xmlns:a16="http://schemas.microsoft.com/office/drawing/2014/main" id="{7653306B-1FFA-D122-1CF0-3E78FE2A4AD3}"/>
              </a:ext>
            </a:extLst>
          </p:cNvPr>
          <p:cNvCxnSpPr>
            <a:cxnSpLocks/>
          </p:cNvCxnSpPr>
          <p:nvPr/>
        </p:nvCxnSpPr>
        <p:spPr>
          <a:xfrm>
            <a:off x="2597168"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3" name="直線單箭頭接點 4152">
            <a:extLst>
              <a:ext uri="{FF2B5EF4-FFF2-40B4-BE49-F238E27FC236}">
                <a16:creationId xmlns:a16="http://schemas.microsoft.com/office/drawing/2014/main" id="{E7F04374-2F35-41F6-2DDE-4F06F2CCDCD4}"/>
              </a:ext>
            </a:extLst>
          </p:cNvPr>
          <p:cNvCxnSpPr>
            <a:cxnSpLocks/>
          </p:cNvCxnSpPr>
          <p:nvPr/>
        </p:nvCxnSpPr>
        <p:spPr>
          <a:xfrm>
            <a:off x="4562659"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4" name="直線單箭頭接點 4153">
            <a:extLst>
              <a:ext uri="{FF2B5EF4-FFF2-40B4-BE49-F238E27FC236}">
                <a16:creationId xmlns:a16="http://schemas.microsoft.com/office/drawing/2014/main" id="{794D9EDF-A273-5328-D3B6-6EE15B6A13A6}"/>
              </a:ext>
            </a:extLst>
          </p:cNvPr>
          <p:cNvCxnSpPr>
            <a:cxnSpLocks/>
          </p:cNvCxnSpPr>
          <p:nvPr/>
        </p:nvCxnSpPr>
        <p:spPr>
          <a:xfrm>
            <a:off x="5549393"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5" name="直線單箭頭接點 4154">
            <a:extLst>
              <a:ext uri="{FF2B5EF4-FFF2-40B4-BE49-F238E27FC236}">
                <a16:creationId xmlns:a16="http://schemas.microsoft.com/office/drawing/2014/main" id="{AAF9C814-9447-7CC1-CE45-899465313729}"/>
              </a:ext>
            </a:extLst>
          </p:cNvPr>
          <p:cNvCxnSpPr>
            <a:cxnSpLocks/>
          </p:cNvCxnSpPr>
          <p:nvPr/>
        </p:nvCxnSpPr>
        <p:spPr>
          <a:xfrm>
            <a:off x="3550914" y="268818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6" name="直線單箭頭接點 4155">
            <a:extLst>
              <a:ext uri="{FF2B5EF4-FFF2-40B4-BE49-F238E27FC236}">
                <a16:creationId xmlns:a16="http://schemas.microsoft.com/office/drawing/2014/main" id="{0C8682D9-7074-9596-5607-6E1714C55F13}"/>
              </a:ext>
            </a:extLst>
          </p:cNvPr>
          <p:cNvCxnSpPr>
            <a:cxnSpLocks/>
          </p:cNvCxnSpPr>
          <p:nvPr/>
        </p:nvCxnSpPr>
        <p:spPr>
          <a:xfrm>
            <a:off x="472306" y="290589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7" name="接點: 肘形 4156">
            <a:extLst>
              <a:ext uri="{FF2B5EF4-FFF2-40B4-BE49-F238E27FC236}">
                <a16:creationId xmlns:a16="http://schemas.microsoft.com/office/drawing/2014/main" id="{4BEBCC7D-837F-DF0E-9922-DF446257629A}"/>
              </a:ext>
            </a:extLst>
          </p:cNvPr>
          <p:cNvCxnSpPr>
            <a:stCxn id="4142" idx="1"/>
            <a:endCxn id="4145" idx="1"/>
          </p:cNvCxnSpPr>
          <p:nvPr/>
        </p:nvCxnSpPr>
        <p:spPr>
          <a:xfrm rot="10800000" flipH="1" flipV="1">
            <a:off x="847552" y="2678814"/>
            <a:ext cx="15570" cy="533195"/>
          </a:xfrm>
          <a:prstGeom prst="bentConnector3">
            <a:avLst>
              <a:gd name="adj1" fmla="val -852961"/>
            </a:avLst>
          </a:prstGeom>
        </p:spPr>
        <p:style>
          <a:lnRef idx="2">
            <a:schemeClr val="dk1"/>
          </a:lnRef>
          <a:fillRef idx="0">
            <a:schemeClr val="dk1"/>
          </a:fillRef>
          <a:effectRef idx="1">
            <a:schemeClr val="dk1"/>
          </a:effectRef>
          <a:fontRef idx="minor">
            <a:schemeClr val="tx1"/>
          </a:fontRef>
        </p:style>
      </p:cxnSp>
      <p:sp>
        <p:nvSpPr>
          <p:cNvPr id="4158" name="文字方塊 4157">
            <a:extLst>
              <a:ext uri="{FF2B5EF4-FFF2-40B4-BE49-F238E27FC236}">
                <a16:creationId xmlns:a16="http://schemas.microsoft.com/office/drawing/2014/main" id="{1FCD669D-76BE-B437-D924-6CC00B928CFB}"/>
              </a:ext>
            </a:extLst>
          </p:cNvPr>
          <p:cNvSpPr txBox="1"/>
          <p:nvPr/>
        </p:nvSpPr>
        <p:spPr>
          <a:xfrm>
            <a:off x="2794432" y="2212231"/>
            <a:ext cx="997660" cy="338554"/>
          </a:xfrm>
          <a:prstGeom prst="rect">
            <a:avLst/>
          </a:prstGeom>
          <a:noFill/>
        </p:spPr>
        <p:txBody>
          <a:bodyPr wrap="square">
            <a:spAutoFit/>
          </a:bodyPr>
          <a:lstStyle/>
          <a:p>
            <a:r>
              <a:rPr lang="en-US" altLang="zh-TW" sz="800" dirty="0">
                <a:solidFill>
                  <a:schemeClr val="tx1"/>
                </a:solidFill>
              </a:rPr>
              <a:t>Convolutional layer</a:t>
            </a:r>
            <a:endParaRPr lang="zh-TW" altLang="en-US" sz="800" dirty="0">
              <a:solidFill>
                <a:schemeClr val="tx1"/>
              </a:solidFill>
            </a:endParaRPr>
          </a:p>
        </p:txBody>
      </p:sp>
      <p:sp>
        <p:nvSpPr>
          <p:cNvPr id="4159" name="文字方塊 4158">
            <a:extLst>
              <a:ext uri="{FF2B5EF4-FFF2-40B4-BE49-F238E27FC236}">
                <a16:creationId xmlns:a16="http://schemas.microsoft.com/office/drawing/2014/main" id="{1C4D496D-96C8-9332-B7B2-057D3456CACD}"/>
              </a:ext>
            </a:extLst>
          </p:cNvPr>
          <p:cNvSpPr txBox="1"/>
          <p:nvPr/>
        </p:nvSpPr>
        <p:spPr>
          <a:xfrm>
            <a:off x="2653840" y="2797559"/>
            <a:ext cx="1278844"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4x </a:t>
            </a:r>
            <a:r>
              <a:rPr lang="en-US" altLang="zh-TW" sz="800" dirty="0" err="1">
                <a:solidFill>
                  <a:srgbClr val="FF0000"/>
                </a:solidFill>
                <a:latin typeface="Times New Roman" panose="02020603050405020304" pitchFamily="18" charset="0"/>
                <a:cs typeface="Times New Roman" panose="02020603050405020304" pitchFamily="18" charset="0"/>
              </a:rPr>
              <a:t>reg_max</a:t>
            </a:r>
            <a:endParaRPr lang="zh-TW" altLang="en-US" sz="800" dirty="0">
              <a:solidFill>
                <a:srgbClr val="FF0000"/>
              </a:solidFill>
              <a:latin typeface="Times New Roman" panose="02020603050405020304" pitchFamily="18" charset="0"/>
              <a:cs typeface="Times New Roman" panose="02020603050405020304" pitchFamily="18" charset="0"/>
            </a:endParaRPr>
          </a:p>
        </p:txBody>
      </p:sp>
      <p:sp>
        <p:nvSpPr>
          <p:cNvPr id="320" name="文字方塊 319">
            <a:extLst>
              <a:ext uri="{FF2B5EF4-FFF2-40B4-BE49-F238E27FC236}">
                <a16:creationId xmlns:a16="http://schemas.microsoft.com/office/drawing/2014/main" id="{A363F558-E6BD-C8A6-B63C-132DDB4E8C46}"/>
              </a:ext>
            </a:extLst>
          </p:cNvPr>
          <p:cNvSpPr txBox="1"/>
          <p:nvPr/>
        </p:nvSpPr>
        <p:spPr>
          <a:xfrm>
            <a:off x="4775387" y="3348292"/>
            <a:ext cx="877059"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r>
              <a:rPr lang="en-US" altLang="zh-TW" sz="800" dirty="0" err="1">
                <a:solidFill>
                  <a:srgbClr val="FF0000"/>
                </a:solidFill>
                <a:latin typeface="Times New Roman" panose="02020603050405020304" pitchFamily="18" charset="0"/>
                <a:cs typeface="Times New Roman" panose="02020603050405020304" pitchFamily="18" charset="0"/>
              </a:rPr>
              <a:t>nc</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1" name="文字方塊 320">
                <a:extLst>
                  <a:ext uri="{FF2B5EF4-FFF2-40B4-BE49-F238E27FC236}">
                    <a16:creationId xmlns:a16="http://schemas.microsoft.com/office/drawing/2014/main" id="{914B879E-212E-96F8-CD43-3FEB86D882A4}"/>
                  </a:ext>
                </a:extLst>
              </p:cNvPr>
              <p:cNvSpPr txBox="1"/>
              <p:nvPr/>
            </p:nvSpPr>
            <p:spPr>
              <a:xfrm>
                <a:off x="6074727" y="2736086"/>
                <a:ext cx="2329387" cy="1077218"/>
              </a:xfrm>
              <a:prstGeom prst="rect">
                <a:avLst/>
              </a:prstGeom>
              <a:noFill/>
            </p:spPr>
            <p:txBody>
              <a:bodyPr wrap="square" rtlCol="0">
                <a:spAutoFit/>
              </a:bodyPr>
              <a:lstStyle/>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𝑟𝑒𝑔</m:t>
                    </m:r>
                    <m:r>
                      <a:rPr lang="en-US" altLang="zh-TW" sz="800" i="1" dirty="0" smtClean="0">
                        <a:latin typeface="Cambria Math" panose="02040503050406030204" pitchFamily="18" charset="0"/>
                        <a:cs typeface="Times New Roman" panose="02020603050405020304" pitchFamily="18" charset="0"/>
                      </a:rPr>
                      <m:t>_</m:t>
                    </m:r>
                    <m:r>
                      <m:rPr>
                        <m:sty m:val="p"/>
                      </m:rPr>
                      <a:rPr lang="en-US" altLang="zh-TW" sz="800" i="1" dirty="0" smtClean="0">
                        <a:latin typeface="Cambria Math" panose="02040503050406030204" pitchFamily="18" charset="0"/>
                        <a:cs typeface="Times New Roman" panose="02020603050405020304" pitchFamily="18" charset="0"/>
                      </a:rPr>
                      <m:t>max</m:t>
                    </m:r>
                    <m:r>
                      <a:rPr lang="zh-TW" altLang="en-US" sz="800" i="1" dirty="0" smtClean="0">
                        <a:latin typeface="Cambria Math" panose="02040503050406030204" pitchFamily="18" charset="0"/>
                        <a:cs typeface="Times New Roman" panose="02020603050405020304" pitchFamily="18" charset="0"/>
                      </a:rPr>
                      <m:t>⁡</m:t>
                    </m:r>
                  </m:oMath>
                </a14:m>
                <a:r>
                  <a:rPr lang="en-US" altLang="zh-TW" sz="800" dirty="0">
                    <a:latin typeface="Times New Roman" panose="02020603050405020304" pitchFamily="18" charset="0"/>
                    <a:cs typeface="Times New Roman" panose="02020603050405020304" pitchFamily="18" charset="0"/>
                  </a:rPr>
                  <a:t>: the max number of regression </a:t>
                </a:r>
                <a:r>
                  <a:rPr lang="en-US" altLang="zh-TW" sz="800" dirty="0" err="1">
                    <a:latin typeface="Times New Roman" panose="02020603050405020304" pitchFamily="18" charset="0"/>
                    <a:cs typeface="Times New Roman" panose="02020603050405020304" pitchFamily="18" charset="0"/>
                  </a:rPr>
                  <a:t>bboxs</a:t>
                </a:r>
                <a:endParaRPr lang="en-US" altLang="zh-TW" sz="800" dirty="0">
                  <a:latin typeface="Times New Roman" panose="02020603050405020304" pitchFamily="18" charset="0"/>
                  <a:cs typeface="Times New Roman" panose="02020603050405020304" pitchFamily="18" charset="0"/>
                </a:endParaRPr>
              </a:p>
              <a:p>
                <a:endParaRPr lang="en-US" altLang="zh-TW" sz="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𝑛𝑐</m:t>
                    </m:r>
                  </m:oMath>
                </a14:m>
                <a:r>
                  <a:rPr lang="en-US" altLang="zh-TW" sz="800" dirty="0">
                    <a:latin typeface="Times New Roman" panose="02020603050405020304" pitchFamily="18" charset="0"/>
                    <a:cs typeface="Times New Roman" panose="02020603050405020304" pitchFamily="18" charset="0"/>
                  </a:rPr>
                  <a:t>: number of classes</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1</m:t>
                        </m:r>
                      </m:sub>
                    </m:sSub>
                  </m:oMath>
                </a14:m>
                <a:r>
                  <a:rPr lang="en-US" altLang="zh-TW" sz="800" dirty="0">
                    <a:latin typeface="Times New Roman" panose="02020603050405020304" pitchFamily="18" charset="0"/>
                    <a:cs typeface="Times New Roman" panose="02020603050405020304" pitchFamily="18" charset="0"/>
                  </a:rPr>
                  <a:t>: The number of channel with first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sub>
                    </m:sSub>
                  </m:oMath>
                </a14:m>
                <a:r>
                  <a:rPr lang="en-US" altLang="zh-TW" sz="800" dirty="0">
                    <a:latin typeface="Times New Roman" panose="02020603050405020304" pitchFamily="18" charset="0"/>
                    <a:cs typeface="Times New Roman" panose="02020603050405020304" pitchFamily="18" charset="0"/>
                  </a:rPr>
                  <a:t>: The number of channel with second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3</m:t>
                        </m:r>
                      </m:sub>
                    </m:sSub>
                  </m:oMath>
                </a14:m>
                <a:r>
                  <a:rPr lang="en-US" altLang="zh-TW" sz="800" dirty="0">
                    <a:latin typeface="Times New Roman" panose="02020603050405020304" pitchFamily="18" charset="0"/>
                    <a:cs typeface="Times New Roman" panose="02020603050405020304" pitchFamily="18" charset="0"/>
                  </a:rPr>
                  <a:t>: The number of channel with third output</a:t>
                </a:r>
              </a:p>
              <a:p>
                <a:endParaRPr lang="en-US" altLang="zh-TW" sz="800" dirty="0">
                  <a:latin typeface="Times New Roman" panose="02020603050405020304" pitchFamily="18" charset="0"/>
                  <a:cs typeface="Times New Roman" panose="02020603050405020304" pitchFamily="18" charset="0"/>
                </a:endParaRPr>
              </a:p>
              <a:p>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21" name="文字方塊 320">
                <a:extLst>
                  <a:ext uri="{FF2B5EF4-FFF2-40B4-BE49-F238E27FC236}">
                    <a16:creationId xmlns:a16="http://schemas.microsoft.com/office/drawing/2014/main" id="{914B879E-212E-96F8-CD43-3FEB86D882A4}"/>
                  </a:ext>
                </a:extLst>
              </p:cNvPr>
              <p:cNvSpPr txBox="1">
                <a:spLocks noRot="1" noChangeAspect="1" noMove="1" noResize="1" noEditPoints="1" noAdjustHandles="1" noChangeArrowheads="1" noChangeShapeType="1" noTextEdit="1"/>
              </p:cNvSpPr>
              <p:nvPr/>
            </p:nvSpPr>
            <p:spPr>
              <a:xfrm>
                <a:off x="6074727" y="2736086"/>
                <a:ext cx="2329387" cy="1077218"/>
              </a:xfrm>
              <a:prstGeom prst="rect">
                <a:avLst/>
              </a:prstGeom>
              <a:blipFill>
                <a:blip r:embed="rId21"/>
                <a:stretch>
                  <a:fillRect/>
                </a:stretch>
              </a:blipFill>
            </p:spPr>
            <p:txBody>
              <a:bodyPr/>
              <a:lstStyle/>
              <a:p>
                <a:r>
                  <a:rPr lang="zh-TW" altLang="en-US">
                    <a:noFill/>
                  </a:rPr>
                  <a:t> </a:t>
                </a:r>
              </a:p>
            </p:txBody>
          </p:sp>
        </mc:Fallback>
      </mc:AlternateContent>
      <p:sp>
        <p:nvSpPr>
          <p:cNvPr id="322" name="文字方塊 321">
            <a:extLst>
              <a:ext uri="{FF2B5EF4-FFF2-40B4-BE49-F238E27FC236}">
                <a16:creationId xmlns:a16="http://schemas.microsoft.com/office/drawing/2014/main" id="{CAF29A83-45D9-582E-A3AA-F59B6BB4431B}"/>
              </a:ext>
            </a:extLst>
          </p:cNvPr>
          <p:cNvSpPr txBox="1"/>
          <p:nvPr/>
        </p:nvSpPr>
        <p:spPr>
          <a:xfrm>
            <a:off x="947064" y="334045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323" name="文字方塊 322">
            <a:extLst>
              <a:ext uri="{FF2B5EF4-FFF2-40B4-BE49-F238E27FC236}">
                <a16:creationId xmlns:a16="http://schemas.microsoft.com/office/drawing/2014/main" id="{DE49275F-F034-7371-3C43-BA3F95EBB5F1}"/>
              </a:ext>
            </a:extLst>
          </p:cNvPr>
          <p:cNvSpPr txBox="1"/>
          <p:nvPr/>
        </p:nvSpPr>
        <p:spPr>
          <a:xfrm>
            <a:off x="1924537" y="3362560"/>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324" name="文字方塊 323">
            <a:extLst>
              <a:ext uri="{FF2B5EF4-FFF2-40B4-BE49-F238E27FC236}">
                <a16:creationId xmlns:a16="http://schemas.microsoft.com/office/drawing/2014/main" id="{FCD2FB50-E208-B4F1-907D-A58EC9FBF481}"/>
              </a:ext>
            </a:extLst>
          </p:cNvPr>
          <p:cNvSpPr txBox="1"/>
          <p:nvPr/>
        </p:nvSpPr>
        <p:spPr>
          <a:xfrm>
            <a:off x="2937496" y="3349548"/>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325" name="矩形: 圓角 324">
            <a:extLst>
              <a:ext uri="{FF2B5EF4-FFF2-40B4-BE49-F238E27FC236}">
                <a16:creationId xmlns:a16="http://schemas.microsoft.com/office/drawing/2014/main" id="{19EFAFFA-866D-0D51-50B8-C28206D3760D}"/>
              </a:ext>
            </a:extLst>
          </p:cNvPr>
          <p:cNvSpPr/>
          <p:nvPr/>
        </p:nvSpPr>
        <p:spPr>
          <a:xfrm>
            <a:off x="3833210" y="302310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326" name="直線單箭頭接點 325">
            <a:extLst>
              <a:ext uri="{FF2B5EF4-FFF2-40B4-BE49-F238E27FC236}">
                <a16:creationId xmlns:a16="http://schemas.microsoft.com/office/drawing/2014/main" id="{07E39C0C-EAD4-0AAE-C7CD-3690EB38008D}"/>
              </a:ext>
            </a:extLst>
          </p:cNvPr>
          <p:cNvCxnSpPr>
            <a:cxnSpLocks/>
          </p:cNvCxnSpPr>
          <p:nvPr/>
        </p:nvCxnSpPr>
        <p:spPr>
          <a:xfrm>
            <a:off x="3577139" y="321341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7" name="文字方塊 326">
            <a:extLst>
              <a:ext uri="{FF2B5EF4-FFF2-40B4-BE49-F238E27FC236}">
                <a16:creationId xmlns:a16="http://schemas.microsoft.com/office/drawing/2014/main" id="{F19347F3-D8A4-A985-18DC-26938932B686}"/>
              </a:ext>
            </a:extLst>
          </p:cNvPr>
          <p:cNvSpPr txBox="1"/>
          <p:nvPr/>
        </p:nvSpPr>
        <p:spPr>
          <a:xfrm>
            <a:off x="3914654" y="3340451"/>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328" name="文字方塊 327">
            <a:extLst>
              <a:ext uri="{FF2B5EF4-FFF2-40B4-BE49-F238E27FC236}">
                <a16:creationId xmlns:a16="http://schemas.microsoft.com/office/drawing/2014/main" id="{45EAB0D6-130E-C780-AB69-FCE5274DBC71}"/>
              </a:ext>
            </a:extLst>
          </p:cNvPr>
          <p:cNvSpPr txBox="1"/>
          <p:nvPr/>
        </p:nvSpPr>
        <p:spPr>
          <a:xfrm>
            <a:off x="747282" y="2254455"/>
            <a:ext cx="2354509" cy="276999"/>
          </a:xfrm>
          <a:prstGeom prst="rect">
            <a:avLst/>
          </a:prstGeom>
          <a:noFill/>
        </p:spPr>
        <p:txBody>
          <a:bodyPr wrap="square" rtlCol="0">
            <a:spAutoFit/>
          </a:bodyPr>
          <a:lstStyle/>
          <a:p>
            <a:r>
              <a:rPr lang="en-US" altLang="zh-TW" sz="1200" dirty="0">
                <a:solidFill>
                  <a:srgbClr val="00B0F0"/>
                </a:solidFill>
              </a:rPr>
              <a:t>Regression head (anchor free)</a:t>
            </a:r>
            <a:endParaRPr lang="zh-TW" altLang="en-US" sz="1200" dirty="0">
              <a:solidFill>
                <a:srgbClr val="00B0F0"/>
              </a:solidFill>
            </a:endParaRPr>
          </a:p>
        </p:txBody>
      </p:sp>
      <p:sp>
        <p:nvSpPr>
          <p:cNvPr id="329" name="文字方塊 328">
            <a:extLst>
              <a:ext uri="{FF2B5EF4-FFF2-40B4-BE49-F238E27FC236}">
                <a16:creationId xmlns:a16="http://schemas.microsoft.com/office/drawing/2014/main" id="{B1F46D7F-4A5B-4AFA-D505-B03542F5F4AB}"/>
              </a:ext>
            </a:extLst>
          </p:cNvPr>
          <p:cNvSpPr txBox="1"/>
          <p:nvPr/>
        </p:nvSpPr>
        <p:spPr>
          <a:xfrm>
            <a:off x="778470" y="3500432"/>
            <a:ext cx="2104900" cy="276999"/>
          </a:xfrm>
          <a:prstGeom prst="rect">
            <a:avLst/>
          </a:prstGeom>
          <a:noFill/>
        </p:spPr>
        <p:txBody>
          <a:bodyPr wrap="square" rtlCol="0">
            <a:spAutoFit/>
          </a:bodyPr>
          <a:lstStyle/>
          <a:p>
            <a:r>
              <a:rPr lang="en-US" altLang="zh-TW" sz="1200" dirty="0">
                <a:solidFill>
                  <a:srgbClr val="00B0F0"/>
                </a:solidFill>
              </a:rPr>
              <a:t>Classification head</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330" name="文字方塊 329">
                <a:extLst>
                  <a:ext uri="{FF2B5EF4-FFF2-40B4-BE49-F238E27FC236}">
                    <a16:creationId xmlns:a16="http://schemas.microsoft.com/office/drawing/2014/main" id="{FCDAB902-B895-182E-34DA-F5E623CE3765}"/>
                  </a:ext>
                </a:extLst>
              </p:cNvPr>
              <p:cNvSpPr txBox="1"/>
              <p:nvPr/>
            </p:nvSpPr>
            <p:spPr>
              <a:xfrm>
                <a:off x="276898" y="3232729"/>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0" name="文字方塊 329">
                <a:extLst>
                  <a:ext uri="{FF2B5EF4-FFF2-40B4-BE49-F238E27FC236}">
                    <a16:creationId xmlns:a16="http://schemas.microsoft.com/office/drawing/2014/main" id="{FCDAB902-B895-182E-34DA-F5E623CE3765}"/>
                  </a:ext>
                </a:extLst>
              </p:cNvPr>
              <p:cNvSpPr txBox="1">
                <a:spLocks noRot="1" noChangeAspect="1" noMove="1" noResize="1" noEditPoints="1" noAdjustHandles="1" noChangeArrowheads="1" noChangeShapeType="1" noTextEdit="1"/>
              </p:cNvSpPr>
              <p:nvPr/>
            </p:nvSpPr>
            <p:spPr>
              <a:xfrm>
                <a:off x="276898" y="3232729"/>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FAEAD507-796B-4D93-193C-35B303B37B2C}"/>
                  </a:ext>
                </a:extLst>
              </p:cNvPr>
              <p:cNvSpPr txBox="1"/>
              <p:nvPr/>
            </p:nvSpPr>
            <p:spPr>
              <a:xfrm>
                <a:off x="1370715" y="324057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1" name="文字方塊 330">
                <a:extLst>
                  <a:ext uri="{FF2B5EF4-FFF2-40B4-BE49-F238E27FC236}">
                    <a16:creationId xmlns:a16="http://schemas.microsoft.com/office/drawing/2014/main" id="{FAEAD507-796B-4D93-193C-35B303B37B2C}"/>
                  </a:ext>
                </a:extLst>
              </p:cNvPr>
              <p:cNvSpPr txBox="1">
                <a:spLocks noRot="1" noChangeAspect="1" noMove="1" noResize="1" noEditPoints="1" noAdjustHandles="1" noChangeArrowheads="1" noChangeShapeType="1" noTextEdit="1"/>
              </p:cNvSpPr>
              <p:nvPr/>
            </p:nvSpPr>
            <p:spPr>
              <a:xfrm>
                <a:off x="1370715" y="3240570"/>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2" name="文字方塊 331">
                <a:extLst>
                  <a:ext uri="{FF2B5EF4-FFF2-40B4-BE49-F238E27FC236}">
                    <a16:creationId xmlns:a16="http://schemas.microsoft.com/office/drawing/2014/main" id="{23093CD6-7056-D9D6-95F6-313401721B66}"/>
                  </a:ext>
                </a:extLst>
              </p:cNvPr>
              <p:cNvSpPr txBox="1"/>
              <p:nvPr/>
            </p:nvSpPr>
            <p:spPr>
              <a:xfrm>
                <a:off x="2367686" y="326017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332" name="文字方塊 331">
                <a:extLst>
                  <a:ext uri="{FF2B5EF4-FFF2-40B4-BE49-F238E27FC236}">
                    <a16:creationId xmlns:a16="http://schemas.microsoft.com/office/drawing/2014/main" id="{23093CD6-7056-D9D6-95F6-313401721B66}"/>
                  </a:ext>
                </a:extLst>
              </p:cNvPr>
              <p:cNvSpPr txBox="1">
                <a:spLocks noRot="1" noChangeAspect="1" noMove="1" noResize="1" noEditPoints="1" noAdjustHandles="1" noChangeArrowheads="1" noChangeShapeType="1" noTextEdit="1"/>
              </p:cNvSpPr>
              <p:nvPr/>
            </p:nvSpPr>
            <p:spPr>
              <a:xfrm>
                <a:off x="2367686" y="3260173"/>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3" name="文字方塊 332">
                <a:extLst>
                  <a:ext uri="{FF2B5EF4-FFF2-40B4-BE49-F238E27FC236}">
                    <a16:creationId xmlns:a16="http://schemas.microsoft.com/office/drawing/2014/main" id="{2D63729C-F04D-0651-1F1C-A0EAAB3D7F2D}"/>
                  </a:ext>
                </a:extLst>
              </p:cNvPr>
              <p:cNvSpPr txBox="1"/>
              <p:nvPr/>
            </p:nvSpPr>
            <p:spPr>
              <a:xfrm>
                <a:off x="3341031" y="3284546"/>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333" name="文字方塊 332">
                <a:extLst>
                  <a:ext uri="{FF2B5EF4-FFF2-40B4-BE49-F238E27FC236}">
                    <a16:creationId xmlns:a16="http://schemas.microsoft.com/office/drawing/2014/main" id="{2D63729C-F04D-0651-1F1C-A0EAAB3D7F2D}"/>
                  </a:ext>
                </a:extLst>
              </p:cNvPr>
              <p:cNvSpPr txBox="1">
                <a:spLocks noRot="1" noChangeAspect="1" noMove="1" noResize="1" noEditPoints="1" noAdjustHandles="1" noChangeArrowheads="1" noChangeShapeType="1" noTextEdit="1"/>
              </p:cNvSpPr>
              <p:nvPr/>
            </p:nvSpPr>
            <p:spPr>
              <a:xfrm>
                <a:off x="3341031" y="3284546"/>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4" name="文字方塊 333">
                <a:extLst>
                  <a:ext uri="{FF2B5EF4-FFF2-40B4-BE49-F238E27FC236}">
                    <a16:creationId xmlns:a16="http://schemas.microsoft.com/office/drawing/2014/main" id="{F7841FB1-8D6D-BCDA-D064-5C3843A89CCF}"/>
                  </a:ext>
                </a:extLst>
              </p:cNvPr>
              <p:cNvSpPr txBox="1"/>
              <p:nvPr/>
            </p:nvSpPr>
            <p:spPr>
              <a:xfrm>
                <a:off x="4283208" y="3275195"/>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2</m:t>
                          </m:r>
                        </m:sub>
                      </m:sSub>
                    </m:oMath>
                  </m:oMathPara>
                </a14:m>
                <a:endParaRPr lang="zh-TW" altLang="en-US" sz="800" dirty="0"/>
              </a:p>
            </p:txBody>
          </p:sp>
        </mc:Choice>
        <mc:Fallback xmlns="">
          <p:sp>
            <p:nvSpPr>
              <p:cNvPr id="334" name="文字方塊 333">
                <a:extLst>
                  <a:ext uri="{FF2B5EF4-FFF2-40B4-BE49-F238E27FC236}">
                    <a16:creationId xmlns:a16="http://schemas.microsoft.com/office/drawing/2014/main" id="{F7841FB1-8D6D-BCDA-D064-5C3843A89CCF}"/>
                  </a:ext>
                </a:extLst>
              </p:cNvPr>
              <p:cNvSpPr txBox="1">
                <a:spLocks noRot="1" noChangeAspect="1" noMove="1" noResize="1" noEditPoints="1" noAdjustHandles="1" noChangeArrowheads="1" noChangeShapeType="1" noTextEdit="1"/>
              </p:cNvSpPr>
              <p:nvPr/>
            </p:nvSpPr>
            <p:spPr>
              <a:xfrm>
                <a:off x="4283208" y="3275195"/>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5" name="文字方塊 334">
                <a:extLst>
                  <a:ext uri="{FF2B5EF4-FFF2-40B4-BE49-F238E27FC236}">
                    <a16:creationId xmlns:a16="http://schemas.microsoft.com/office/drawing/2014/main" id="{3C9B7F93-5174-F48A-C113-C26234CEF20D}"/>
                  </a:ext>
                </a:extLst>
              </p:cNvPr>
              <p:cNvSpPr txBox="1"/>
              <p:nvPr/>
            </p:nvSpPr>
            <p:spPr>
              <a:xfrm>
                <a:off x="5518190" y="3315766"/>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h</m:t>
                      </m:r>
                      <m:r>
                        <a:rPr lang="en-US" altLang="zh-TW" sz="800" b="0" i="1" dirty="0" smtClean="0">
                          <a:latin typeface="Cambria Math" panose="02040503050406030204" pitchFamily="18" charset="0"/>
                        </a:rPr>
                        <m:t>∗</m:t>
                      </m:r>
                      <m:r>
                        <a:rPr lang="en-US" altLang="zh-TW" sz="800" b="0" i="1" dirty="0" smtClean="0">
                          <a:latin typeface="Cambria Math" panose="02040503050406030204" pitchFamily="18" charset="0"/>
                        </a:rPr>
                        <m:t>𝑤</m:t>
                      </m:r>
                      <m:r>
                        <a:rPr lang="en-US" altLang="zh-TW" sz="800" b="0" i="1" dirty="0" smtClean="0">
                          <a:latin typeface="Cambria Math" panose="02040503050406030204" pitchFamily="18" charset="0"/>
                        </a:rPr>
                        <m:t>∗</m:t>
                      </m:r>
                      <m:r>
                        <a:rPr lang="en-US" altLang="zh-TW" sz="800" i="1" dirty="0" smtClean="0">
                          <a:latin typeface="Cambria Math" panose="02040503050406030204" pitchFamily="18" charset="0"/>
                        </a:rPr>
                        <m:t>𝑛</m:t>
                      </m:r>
                      <m:r>
                        <a:rPr lang="en-US" altLang="zh-TW" sz="800" b="0" i="1" dirty="0" smtClean="0">
                          <a:latin typeface="Cambria Math" panose="02040503050406030204" pitchFamily="18" charset="0"/>
                        </a:rPr>
                        <m:t>𝑐</m:t>
                      </m:r>
                    </m:oMath>
                  </m:oMathPara>
                </a14:m>
                <a:endParaRPr lang="zh-TW" altLang="en-US" sz="800" dirty="0"/>
              </a:p>
            </p:txBody>
          </p:sp>
        </mc:Choice>
        <mc:Fallback xmlns="">
          <p:sp>
            <p:nvSpPr>
              <p:cNvPr id="335" name="文字方塊 334">
                <a:extLst>
                  <a:ext uri="{FF2B5EF4-FFF2-40B4-BE49-F238E27FC236}">
                    <a16:creationId xmlns:a16="http://schemas.microsoft.com/office/drawing/2014/main" id="{3C9B7F93-5174-F48A-C113-C26234CEF20D}"/>
                  </a:ext>
                </a:extLst>
              </p:cNvPr>
              <p:cNvSpPr txBox="1">
                <a:spLocks noRot="1" noChangeAspect="1" noMove="1" noResize="1" noEditPoints="1" noAdjustHandles="1" noChangeArrowheads="1" noChangeShapeType="1" noTextEdit="1"/>
              </p:cNvSpPr>
              <p:nvPr/>
            </p:nvSpPr>
            <p:spPr>
              <a:xfrm>
                <a:off x="5518190" y="3315766"/>
                <a:ext cx="705066" cy="21961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6" name="文字方塊 335">
                <a:extLst>
                  <a:ext uri="{FF2B5EF4-FFF2-40B4-BE49-F238E27FC236}">
                    <a16:creationId xmlns:a16="http://schemas.microsoft.com/office/drawing/2014/main" id="{EFD0547D-1941-AE01-D188-03CB436DE5C1}"/>
                  </a:ext>
                </a:extLst>
              </p:cNvPr>
              <p:cNvSpPr txBox="1"/>
              <p:nvPr/>
            </p:nvSpPr>
            <p:spPr>
              <a:xfrm>
                <a:off x="3510517" y="2642008"/>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∗4</m:t>
                      </m:r>
                      <m:r>
                        <a:rPr lang="en-US" altLang="zh-TW" sz="800" b="0" i="1" smtClean="0">
                          <a:latin typeface="Cambria Math" panose="02040503050406030204" pitchFamily="18" charset="0"/>
                        </a:rPr>
                        <m:t>𝑟𝑒𝑔</m:t>
                      </m:r>
                      <m:r>
                        <a:rPr lang="en-US" altLang="zh-TW" sz="800" b="0" i="1" smtClean="0">
                          <a:latin typeface="Cambria Math" panose="02040503050406030204" pitchFamily="18" charset="0"/>
                        </a:rPr>
                        <m:t>_</m:t>
                      </m:r>
                      <m:r>
                        <a:rPr lang="en-US" altLang="zh-TW" sz="800" b="0" i="1" smtClean="0">
                          <a:latin typeface="Cambria Math" panose="02040503050406030204" pitchFamily="18" charset="0"/>
                        </a:rPr>
                        <m:t>𝑚𝑎𝑥</m:t>
                      </m:r>
                    </m:oMath>
                  </m:oMathPara>
                </a14:m>
                <a:endParaRPr lang="zh-TW" altLang="en-US" sz="800" dirty="0"/>
              </a:p>
            </p:txBody>
          </p:sp>
        </mc:Choice>
        <mc:Fallback xmlns="">
          <p:sp>
            <p:nvSpPr>
              <p:cNvPr id="336" name="文字方塊 335">
                <a:extLst>
                  <a:ext uri="{FF2B5EF4-FFF2-40B4-BE49-F238E27FC236}">
                    <a16:creationId xmlns:a16="http://schemas.microsoft.com/office/drawing/2014/main" id="{EFD0547D-1941-AE01-D188-03CB436DE5C1}"/>
                  </a:ext>
                </a:extLst>
              </p:cNvPr>
              <p:cNvSpPr txBox="1">
                <a:spLocks noRot="1" noChangeAspect="1" noMove="1" noResize="1" noEditPoints="1" noAdjustHandles="1" noChangeArrowheads="1" noChangeShapeType="1" noTextEdit="1"/>
              </p:cNvSpPr>
              <p:nvPr/>
            </p:nvSpPr>
            <p:spPr>
              <a:xfrm>
                <a:off x="3510517" y="2642008"/>
                <a:ext cx="1043780" cy="215444"/>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7" name="文字方塊 336">
                <a:extLst>
                  <a:ext uri="{FF2B5EF4-FFF2-40B4-BE49-F238E27FC236}">
                    <a16:creationId xmlns:a16="http://schemas.microsoft.com/office/drawing/2014/main" id="{8D179A7A-D9F8-E49D-C845-98D088D6994B}"/>
                  </a:ext>
                </a:extLst>
              </p:cNvPr>
              <p:cNvSpPr txBox="1"/>
              <p:nvPr/>
            </p:nvSpPr>
            <p:spPr>
              <a:xfrm>
                <a:off x="287446" y="249978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7" name="文字方塊 336">
                <a:extLst>
                  <a:ext uri="{FF2B5EF4-FFF2-40B4-BE49-F238E27FC236}">
                    <a16:creationId xmlns:a16="http://schemas.microsoft.com/office/drawing/2014/main" id="{8D179A7A-D9F8-E49D-C845-98D088D6994B}"/>
                  </a:ext>
                </a:extLst>
              </p:cNvPr>
              <p:cNvSpPr txBox="1">
                <a:spLocks noRot="1" noChangeAspect="1" noMove="1" noResize="1" noEditPoints="1" noAdjustHandles="1" noChangeArrowheads="1" noChangeShapeType="1" noTextEdit="1"/>
              </p:cNvSpPr>
              <p:nvPr/>
            </p:nvSpPr>
            <p:spPr>
              <a:xfrm>
                <a:off x="287446" y="2499781"/>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8" name="文字方塊 337">
                <a:extLst>
                  <a:ext uri="{FF2B5EF4-FFF2-40B4-BE49-F238E27FC236}">
                    <a16:creationId xmlns:a16="http://schemas.microsoft.com/office/drawing/2014/main" id="{5CCFB524-86FD-66FC-0E0D-91ABBEDD377C}"/>
                  </a:ext>
                </a:extLst>
              </p:cNvPr>
              <p:cNvSpPr txBox="1"/>
              <p:nvPr/>
            </p:nvSpPr>
            <p:spPr>
              <a:xfrm>
                <a:off x="1426468" y="253371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8" name="文字方塊 337">
                <a:extLst>
                  <a:ext uri="{FF2B5EF4-FFF2-40B4-BE49-F238E27FC236}">
                    <a16:creationId xmlns:a16="http://schemas.microsoft.com/office/drawing/2014/main" id="{5CCFB524-86FD-66FC-0E0D-91ABBEDD377C}"/>
                  </a:ext>
                </a:extLst>
              </p:cNvPr>
              <p:cNvSpPr txBox="1">
                <a:spLocks noRot="1" noChangeAspect="1" noMove="1" noResize="1" noEditPoints="1" noAdjustHandles="1" noChangeArrowheads="1" noChangeShapeType="1" noTextEdit="1"/>
              </p:cNvSpPr>
              <p:nvPr/>
            </p:nvSpPr>
            <p:spPr>
              <a:xfrm>
                <a:off x="1426468" y="2533713"/>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339" name="文字方塊 338">
            <a:extLst>
              <a:ext uri="{FF2B5EF4-FFF2-40B4-BE49-F238E27FC236}">
                <a16:creationId xmlns:a16="http://schemas.microsoft.com/office/drawing/2014/main" id="{DDE230FE-9D6E-72A1-9C7D-895DD4B7EB7E}"/>
              </a:ext>
            </a:extLst>
          </p:cNvPr>
          <p:cNvSpPr txBox="1"/>
          <p:nvPr/>
        </p:nvSpPr>
        <p:spPr>
          <a:xfrm>
            <a:off x="947064" y="2794930"/>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340" name="文字方塊 339">
            <a:extLst>
              <a:ext uri="{FF2B5EF4-FFF2-40B4-BE49-F238E27FC236}">
                <a16:creationId xmlns:a16="http://schemas.microsoft.com/office/drawing/2014/main" id="{6C2C3ED7-ECC4-10F4-C99A-4AC6745F4CBB}"/>
              </a:ext>
            </a:extLst>
          </p:cNvPr>
          <p:cNvSpPr txBox="1"/>
          <p:nvPr/>
        </p:nvSpPr>
        <p:spPr>
          <a:xfrm>
            <a:off x="1899523" y="2807664"/>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341" name="文字方塊 340">
                <a:extLst>
                  <a:ext uri="{FF2B5EF4-FFF2-40B4-BE49-F238E27FC236}">
                    <a16:creationId xmlns:a16="http://schemas.microsoft.com/office/drawing/2014/main" id="{F9A83676-63DC-1782-7BF3-0308926AF202}"/>
                  </a:ext>
                </a:extLst>
              </p:cNvPr>
              <p:cNvSpPr txBox="1"/>
              <p:nvPr/>
            </p:nvSpPr>
            <p:spPr>
              <a:xfrm>
                <a:off x="2329784" y="2524299"/>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41" name="文字方塊 340">
                <a:extLst>
                  <a:ext uri="{FF2B5EF4-FFF2-40B4-BE49-F238E27FC236}">
                    <a16:creationId xmlns:a16="http://schemas.microsoft.com/office/drawing/2014/main" id="{F9A83676-63DC-1782-7BF3-0308926AF202}"/>
                  </a:ext>
                </a:extLst>
              </p:cNvPr>
              <p:cNvSpPr txBox="1">
                <a:spLocks noRot="1" noChangeAspect="1" noMove="1" noResize="1" noEditPoints="1" noAdjustHandles="1" noChangeArrowheads="1" noChangeShapeType="1" noTextEdit="1"/>
              </p:cNvSpPr>
              <p:nvPr/>
            </p:nvSpPr>
            <p:spPr>
              <a:xfrm>
                <a:off x="2329784" y="2524299"/>
                <a:ext cx="705066" cy="215444"/>
              </a:xfrm>
              <a:prstGeom prst="rect">
                <a:avLst/>
              </a:prstGeom>
              <a:blipFill>
                <a:blip r:embed="rId10"/>
                <a:stretch>
                  <a:fillRect/>
                </a:stretch>
              </a:blipFill>
            </p:spPr>
            <p:txBody>
              <a:bodyPr/>
              <a:lstStyle/>
              <a:p>
                <a:r>
                  <a:rPr lang="zh-TW" altLang="en-US">
                    <a:noFill/>
                  </a:rPr>
                  <a:t> </a:t>
                </a:r>
              </a:p>
            </p:txBody>
          </p:sp>
        </mc:Fallback>
      </mc:AlternateContent>
      <p:sp>
        <p:nvSpPr>
          <p:cNvPr id="342" name="矩形 341">
            <a:extLst>
              <a:ext uri="{FF2B5EF4-FFF2-40B4-BE49-F238E27FC236}">
                <a16:creationId xmlns:a16="http://schemas.microsoft.com/office/drawing/2014/main" id="{EFB3C1E4-1C98-B2AF-23E9-AF1553C43C78}"/>
              </a:ext>
            </a:extLst>
          </p:cNvPr>
          <p:cNvSpPr/>
          <p:nvPr/>
        </p:nvSpPr>
        <p:spPr>
          <a:xfrm>
            <a:off x="878693" y="3033257"/>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矩形 342">
            <a:extLst>
              <a:ext uri="{FF2B5EF4-FFF2-40B4-BE49-F238E27FC236}">
                <a16:creationId xmlns:a16="http://schemas.microsoft.com/office/drawing/2014/main" id="{FE3A1305-CE72-258A-9A79-A1E8AFB5E52B}"/>
              </a:ext>
            </a:extLst>
          </p:cNvPr>
          <p:cNvSpPr/>
          <p:nvPr/>
        </p:nvSpPr>
        <p:spPr>
          <a:xfrm>
            <a:off x="2849350" y="3005524"/>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6" name="接點: 肘形 345">
            <a:extLst>
              <a:ext uri="{FF2B5EF4-FFF2-40B4-BE49-F238E27FC236}">
                <a16:creationId xmlns:a16="http://schemas.microsoft.com/office/drawing/2014/main" id="{1A0F11E5-38A6-20CA-F983-A720BE5C9FEC}"/>
              </a:ext>
            </a:extLst>
          </p:cNvPr>
          <p:cNvCxnSpPr>
            <a:cxnSpLocks/>
          </p:cNvCxnSpPr>
          <p:nvPr/>
        </p:nvCxnSpPr>
        <p:spPr>
          <a:xfrm rot="16200000" flipH="1">
            <a:off x="397189" y="3531726"/>
            <a:ext cx="790237" cy="159948"/>
          </a:xfrm>
          <a:prstGeom prst="bentConnector3">
            <a:avLst>
              <a:gd name="adj1" fmla="val 99017"/>
            </a:avLst>
          </a:prstGeom>
        </p:spPr>
        <p:style>
          <a:lnRef idx="2">
            <a:schemeClr val="dk1"/>
          </a:lnRef>
          <a:fillRef idx="0">
            <a:schemeClr val="dk1"/>
          </a:fillRef>
          <a:effectRef idx="1">
            <a:schemeClr val="dk1"/>
          </a:effectRef>
          <a:fontRef idx="minor">
            <a:schemeClr val="tx1"/>
          </a:fontRef>
        </p:style>
      </p:cxnSp>
      <p:sp>
        <p:nvSpPr>
          <p:cNvPr id="373" name="矩形: 圓角 372">
            <a:extLst>
              <a:ext uri="{FF2B5EF4-FFF2-40B4-BE49-F238E27FC236}">
                <a16:creationId xmlns:a16="http://schemas.microsoft.com/office/drawing/2014/main" id="{8193958D-336B-3689-C7C0-6B6817F04E3A}"/>
              </a:ext>
            </a:extLst>
          </p:cNvPr>
          <p:cNvSpPr/>
          <p:nvPr/>
        </p:nvSpPr>
        <p:spPr>
          <a:xfrm>
            <a:off x="872566" y="3840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374" name="矩形: 圓角 373">
            <a:extLst>
              <a:ext uri="{FF2B5EF4-FFF2-40B4-BE49-F238E27FC236}">
                <a16:creationId xmlns:a16="http://schemas.microsoft.com/office/drawing/2014/main" id="{9321C154-4668-2BDE-7004-8CB9E001FA4E}"/>
              </a:ext>
            </a:extLst>
          </p:cNvPr>
          <p:cNvSpPr/>
          <p:nvPr/>
        </p:nvSpPr>
        <p:spPr>
          <a:xfrm>
            <a:off x="1865294" y="3840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375" name="矩形: 圓角 374">
            <a:extLst>
              <a:ext uri="{FF2B5EF4-FFF2-40B4-BE49-F238E27FC236}">
                <a16:creationId xmlns:a16="http://schemas.microsoft.com/office/drawing/2014/main" id="{A95C3CAC-E8D0-9689-ACB0-8B0612C2829F}"/>
              </a:ext>
            </a:extLst>
          </p:cNvPr>
          <p:cNvSpPr/>
          <p:nvPr/>
        </p:nvSpPr>
        <p:spPr>
          <a:xfrm>
            <a:off x="2852028" y="3836839"/>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376" name="直線單箭頭接點 375">
            <a:extLst>
              <a:ext uri="{FF2B5EF4-FFF2-40B4-BE49-F238E27FC236}">
                <a16:creationId xmlns:a16="http://schemas.microsoft.com/office/drawing/2014/main" id="{5F1F8342-A423-B545-9E28-CADADB877F4B}"/>
              </a:ext>
            </a:extLst>
          </p:cNvPr>
          <p:cNvCxnSpPr>
            <a:cxnSpLocks/>
          </p:cNvCxnSpPr>
          <p:nvPr/>
        </p:nvCxnSpPr>
        <p:spPr>
          <a:xfrm>
            <a:off x="1587946" y="4017811"/>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7" name="直線單箭頭接點 376">
            <a:extLst>
              <a:ext uri="{FF2B5EF4-FFF2-40B4-BE49-F238E27FC236}">
                <a16:creationId xmlns:a16="http://schemas.microsoft.com/office/drawing/2014/main" id="{E72066B7-79A6-3E6C-E277-ABB3A8715DD9}"/>
              </a:ext>
            </a:extLst>
          </p:cNvPr>
          <p:cNvCxnSpPr>
            <a:cxnSpLocks/>
          </p:cNvCxnSpPr>
          <p:nvPr/>
        </p:nvCxnSpPr>
        <p:spPr>
          <a:xfrm>
            <a:off x="2582843" y="403017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8" name="直線單箭頭接點 377">
            <a:extLst>
              <a:ext uri="{FF2B5EF4-FFF2-40B4-BE49-F238E27FC236}">
                <a16:creationId xmlns:a16="http://schemas.microsoft.com/office/drawing/2014/main" id="{014A45B9-C5E0-5135-39BB-1AB6FF96A6F3}"/>
              </a:ext>
            </a:extLst>
          </p:cNvPr>
          <p:cNvCxnSpPr>
            <a:cxnSpLocks/>
          </p:cNvCxnSpPr>
          <p:nvPr/>
        </p:nvCxnSpPr>
        <p:spPr>
          <a:xfrm>
            <a:off x="3575928" y="4017811"/>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0" name="文字方塊 379">
                <a:extLst>
                  <a:ext uri="{FF2B5EF4-FFF2-40B4-BE49-F238E27FC236}">
                    <a16:creationId xmlns:a16="http://schemas.microsoft.com/office/drawing/2014/main" id="{CA0CB4D3-3BC3-A5D6-E110-D2074EDB1C00}"/>
                  </a:ext>
                </a:extLst>
              </p:cNvPr>
              <p:cNvSpPr txBox="1"/>
              <p:nvPr/>
            </p:nvSpPr>
            <p:spPr>
              <a:xfrm>
                <a:off x="2678854" y="4127190"/>
                <a:ext cx="283933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14:m>
                  <m:oMath xmlns:m="http://schemas.openxmlformats.org/officeDocument/2006/math">
                    <m:sSub>
                      <m:sSubPr>
                        <m:ctrlPr>
                          <a:rPr lang="en-US" altLang="zh-TW" sz="800" b="0" i="1" smtClean="0">
                            <a:solidFill>
                              <a:srgbClr val="FF0000"/>
                            </a:solidFill>
                            <a:latin typeface="Cambria Math" panose="02040503050406030204" pitchFamily="18" charset="0"/>
                            <a:cs typeface="Times New Roman" panose="02020603050405020304" pitchFamily="18" charset="0"/>
                          </a:rPr>
                        </m:ctrlPr>
                      </m:sSubPr>
                      <m:e>
                        <m:r>
                          <a:rPr lang="en-US" altLang="zh-TW" sz="800" b="0" i="1" smtClean="0">
                            <a:solidFill>
                              <a:srgbClr val="FF0000"/>
                            </a:solidFill>
                            <a:latin typeface="Cambria Math" panose="02040503050406030204" pitchFamily="18" charset="0"/>
                            <a:cs typeface="Times New Roman" panose="02020603050405020304" pitchFamily="18" charset="0"/>
                          </a:rPr>
                          <m:t>𝑐</m:t>
                        </m:r>
                      </m:e>
                      <m:sub>
                        <m:r>
                          <a:rPr lang="en-US" altLang="zh-TW" sz="800" b="0" i="1" smtClean="0">
                            <a:solidFill>
                              <a:srgbClr val="FF0000"/>
                            </a:solidFill>
                            <a:latin typeface="Cambria Math" panose="02040503050406030204" pitchFamily="18" charset="0"/>
                            <a:cs typeface="Times New Roman" panose="02020603050405020304" pitchFamily="18" charset="0"/>
                          </a:rPr>
                          <m:t>𝑜</m:t>
                        </m:r>
                        <m:r>
                          <a:rPr lang="en-US" altLang="zh-TW" sz="800" b="0" i="1" smtClean="0">
                            <a:solidFill>
                              <a:srgbClr val="FF0000"/>
                            </a:solidFill>
                            <a:latin typeface="Cambria Math" panose="02040503050406030204" pitchFamily="18" charset="0"/>
                            <a:cs typeface="Times New Roman" panose="02020603050405020304" pitchFamily="18" charset="0"/>
                          </a:rPr>
                          <m:t>3</m:t>
                        </m:r>
                      </m:sub>
                    </m:sSub>
                    <m:r>
                      <a:rPr lang="en-US" altLang="zh-TW" sz="800" b="0" i="1" smtClean="0">
                        <a:solidFill>
                          <a:srgbClr val="FF0000"/>
                        </a:solidFill>
                        <a:latin typeface="Cambria Math" panose="02040503050406030204" pitchFamily="18" charset="0"/>
                        <a:cs typeface="Times New Roman" panose="02020603050405020304" pitchFamily="18" charset="0"/>
                      </a:rPr>
                      <m:t>=32</m:t>
                    </m:r>
                  </m:oMath>
                </a14:m>
                <a:r>
                  <a:rPr lang="zh-TW" altLang="en-US" sz="800" dirty="0">
                    <a:solidFill>
                      <a:srgbClr val="FF0000"/>
                    </a:solidFill>
                    <a:latin typeface="Times New Roman" panose="02020603050405020304" pitchFamily="18" charset="0"/>
                    <a:cs typeface="Times New Roman" panose="02020603050405020304" pitchFamily="18" charset="0"/>
                  </a:rPr>
                  <a:t> </a:t>
                </a:r>
                <a:r>
                  <a:rPr lang="en-US" altLang="zh-TW" sz="800" dirty="0">
                    <a:solidFill>
                      <a:srgbClr val="FF0000"/>
                    </a:solidFill>
                    <a:latin typeface="Times New Roman" panose="02020603050405020304" pitchFamily="18" charset="0"/>
                    <a:cs typeface="Times New Roman" panose="02020603050405020304" pitchFamily="18" charset="0"/>
                  </a:rPr>
                  <a:t>(output channel from Proto block)</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80" name="文字方塊 379">
                <a:extLst>
                  <a:ext uri="{FF2B5EF4-FFF2-40B4-BE49-F238E27FC236}">
                    <a16:creationId xmlns:a16="http://schemas.microsoft.com/office/drawing/2014/main" id="{CA0CB4D3-3BC3-A5D6-E110-D2074EDB1C00}"/>
                  </a:ext>
                </a:extLst>
              </p:cNvPr>
              <p:cNvSpPr txBox="1">
                <a:spLocks noRot="1" noChangeAspect="1" noMove="1" noResize="1" noEditPoints="1" noAdjustHandles="1" noChangeArrowheads="1" noChangeShapeType="1" noTextEdit="1"/>
              </p:cNvSpPr>
              <p:nvPr/>
            </p:nvSpPr>
            <p:spPr>
              <a:xfrm>
                <a:off x="2678854" y="4127190"/>
                <a:ext cx="2839336" cy="215444"/>
              </a:xfrm>
              <a:prstGeom prst="rect">
                <a:avLst/>
              </a:prstGeom>
              <a:blipFill>
                <a:blip r:embed="rId23"/>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1" name="文字方塊 380">
                <a:extLst>
                  <a:ext uri="{FF2B5EF4-FFF2-40B4-BE49-F238E27FC236}">
                    <a16:creationId xmlns:a16="http://schemas.microsoft.com/office/drawing/2014/main" id="{08FD7B83-4C8C-2C6A-4EF6-DA6A07BCA98C}"/>
                  </a:ext>
                </a:extLst>
              </p:cNvPr>
              <p:cNvSpPr txBox="1"/>
              <p:nvPr/>
            </p:nvSpPr>
            <p:spPr>
              <a:xfrm>
                <a:off x="3535531" y="3971639"/>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m:t>
                      </m:r>
                      <m:sSub>
                        <m:sSubPr>
                          <m:ctrlPr>
                            <a:rPr lang="en-US" altLang="zh-TW" sz="800" b="0" i="1" smtClean="0">
                              <a:latin typeface="Cambria Math" panose="02040503050406030204" pitchFamily="18" charset="0"/>
                            </a:rPr>
                          </m:ctrlPr>
                        </m:sSubPr>
                        <m:e>
                          <m:r>
                            <m:rPr>
                              <m:sty m:val="p"/>
                            </m:rPr>
                            <a:rPr lang="en-US" altLang="zh-TW" sz="800" b="0" i="0" smtClean="0">
                              <a:latin typeface="Cambria Math" panose="02040503050406030204" pitchFamily="18" charset="0"/>
                            </a:rPr>
                            <m:t>c</m:t>
                          </m:r>
                        </m:e>
                        <m:sub>
                          <m:r>
                            <m:rPr>
                              <m:sty m:val="p"/>
                            </m:rPr>
                            <a:rPr lang="en-US" altLang="zh-TW" sz="800" b="0" i="0" smtClean="0">
                              <a:latin typeface="Cambria Math" panose="02040503050406030204" pitchFamily="18" charset="0"/>
                            </a:rPr>
                            <m:t>o</m:t>
                          </m:r>
                          <m:r>
                            <a:rPr lang="en-US" altLang="zh-TW" sz="800" b="0" i="0" smtClean="0">
                              <a:latin typeface="Cambria Math" panose="02040503050406030204" pitchFamily="18" charset="0"/>
                            </a:rPr>
                            <m:t>3</m:t>
                          </m:r>
                        </m:sub>
                      </m:sSub>
                    </m:oMath>
                  </m:oMathPara>
                </a14:m>
                <a:endParaRPr lang="en-US" altLang="zh-TW" sz="800" b="0" dirty="0"/>
              </a:p>
            </p:txBody>
          </p:sp>
        </mc:Choice>
        <mc:Fallback xmlns="">
          <p:sp>
            <p:nvSpPr>
              <p:cNvPr id="381" name="文字方塊 380">
                <a:extLst>
                  <a:ext uri="{FF2B5EF4-FFF2-40B4-BE49-F238E27FC236}">
                    <a16:creationId xmlns:a16="http://schemas.microsoft.com/office/drawing/2014/main" id="{08FD7B83-4C8C-2C6A-4EF6-DA6A07BCA98C}"/>
                  </a:ext>
                </a:extLst>
              </p:cNvPr>
              <p:cNvSpPr txBox="1">
                <a:spLocks noRot="1" noChangeAspect="1" noMove="1" noResize="1" noEditPoints="1" noAdjustHandles="1" noChangeArrowheads="1" noChangeShapeType="1" noTextEdit="1"/>
              </p:cNvSpPr>
              <p:nvPr/>
            </p:nvSpPr>
            <p:spPr>
              <a:xfrm>
                <a:off x="3535531" y="3971639"/>
                <a:ext cx="1043780" cy="215444"/>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2" name="文字方塊 381">
                <a:extLst>
                  <a:ext uri="{FF2B5EF4-FFF2-40B4-BE49-F238E27FC236}">
                    <a16:creationId xmlns:a16="http://schemas.microsoft.com/office/drawing/2014/main" id="{7B7CB204-824A-8DDB-9878-5AB68E63675D}"/>
                  </a:ext>
                </a:extLst>
              </p:cNvPr>
              <p:cNvSpPr txBox="1"/>
              <p:nvPr/>
            </p:nvSpPr>
            <p:spPr>
              <a:xfrm>
                <a:off x="312460" y="382941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82" name="文字方塊 381">
                <a:extLst>
                  <a:ext uri="{FF2B5EF4-FFF2-40B4-BE49-F238E27FC236}">
                    <a16:creationId xmlns:a16="http://schemas.microsoft.com/office/drawing/2014/main" id="{7B7CB204-824A-8DDB-9878-5AB68E63675D}"/>
                  </a:ext>
                </a:extLst>
              </p:cNvPr>
              <p:cNvSpPr txBox="1">
                <a:spLocks noRot="1" noChangeAspect="1" noMove="1" noResize="1" noEditPoints="1" noAdjustHandles="1" noChangeArrowheads="1" noChangeShapeType="1" noTextEdit="1"/>
              </p:cNvSpPr>
              <p:nvPr/>
            </p:nvSpPr>
            <p:spPr>
              <a:xfrm>
                <a:off x="312460" y="3829412"/>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3" name="文字方塊 382">
                <a:extLst>
                  <a:ext uri="{FF2B5EF4-FFF2-40B4-BE49-F238E27FC236}">
                    <a16:creationId xmlns:a16="http://schemas.microsoft.com/office/drawing/2014/main" id="{3050E42E-F69C-572C-EC34-DF899E66EABC}"/>
                  </a:ext>
                </a:extLst>
              </p:cNvPr>
              <p:cNvSpPr txBox="1"/>
              <p:nvPr/>
            </p:nvSpPr>
            <p:spPr>
              <a:xfrm>
                <a:off x="1451482" y="386334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83" name="文字方塊 382">
                <a:extLst>
                  <a:ext uri="{FF2B5EF4-FFF2-40B4-BE49-F238E27FC236}">
                    <a16:creationId xmlns:a16="http://schemas.microsoft.com/office/drawing/2014/main" id="{3050E42E-F69C-572C-EC34-DF899E66EABC}"/>
                  </a:ext>
                </a:extLst>
              </p:cNvPr>
              <p:cNvSpPr txBox="1">
                <a:spLocks noRot="1" noChangeAspect="1" noMove="1" noResize="1" noEditPoints="1" noAdjustHandles="1" noChangeArrowheads="1" noChangeShapeType="1" noTextEdit="1"/>
              </p:cNvSpPr>
              <p:nvPr/>
            </p:nvSpPr>
            <p:spPr>
              <a:xfrm>
                <a:off x="1451482" y="3863344"/>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160" name="文字方塊 4159">
            <a:extLst>
              <a:ext uri="{FF2B5EF4-FFF2-40B4-BE49-F238E27FC236}">
                <a16:creationId xmlns:a16="http://schemas.microsoft.com/office/drawing/2014/main" id="{BB673B6A-F218-207E-7F51-FC1F716E687B}"/>
              </a:ext>
            </a:extLst>
          </p:cNvPr>
          <p:cNvSpPr txBox="1"/>
          <p:nvPr/>
        </p:nvSpPr>
        <p:spPr>
          <a:xfrm>
            <a:off x="972078" y="412456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61" name="文字方塊 4160">
            <a:extLst>
              <a:ext uri="{FF2B5EF4-FFF2-40B4-BE49-F238E27FC236}">
                <a16:creationId xmlns:a16="http://schemas.microsoft.com/office/drawing/2014/main" id="{68A784F8-B775-578B-64D5-537483F91891}"/>
              </a:ext>
            </a:extLst>
          </p:cNvPr>
          <p:cNvSpPr txBox="1"/>
          <p:nvPr/>
        </p:nvSpPr>
        <p:spPr>
          <a:xfrm>
            <a:off x="1924537" y="4137295"/>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162" name="文字方塊 4161">
                <a:extLst>
                  <a:ext uri="{FF2B5EF4-FFF2-40B4-BE49-F238E27FC236}">
                    <a16:creationId xmlns:a16="http://schemas.microsoft.com/office/drawing/2014/main" id="{DAEF3ACA-7F1C-ABCF-8015-4AD0A3560A9F}"/>
                  </a:ext>
                </a:extLst>
              </p:cNvPr>
              <p:cNvSpPr txBox="1"/>
              <p:nvPr/>
            </p:nvSpPr>
            <p:spPr>
              <a:xfrm>
                <a:off x="2354798" y="385393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62" name="文字方塊 4161">
                <a:extLst>
                  <a:ext uri="{FF2B5EF4-FFF2-40B4-BE49-F238E27FC236}">
                    <a16:creationId xmlns:a16="http://schemas.microsoft.com/office/drawing/2014/main" id="{DAEF3ACA-7F1C-ABCF-8015-4AD0A3560A9F}"/>
                  </a:ext>
                </a:extLst>
              </p:cNvPr>
              <p:cNvSpPr txBox="1">
                <a:spLocks noRot="1" noChangeAspect="1" noMove="1" noResize="1" noEditPoints="1" noAdjustHandles="1" noChangeArrowheads="1" noChangeShapeType="1" noTextEdit="1"/>
              </p:cNvSpPr>
              <p:nvPr/>
            </p:nvSpPr>
            <p:spPr>
              <a:xfrm>
                <a:off x="2354798" y="3853930"/>
                <a:ext cx="705066" cy="215444"/>
              </a:xfrm>
              <a:prstGeom prst="rect">
                <a:avLst/>
              </a:prstGeom>
              <a:blipFill>
                <a:blip r:embed="rId4"/>
                <a:stretch>
                  <a:fillRect/>
                </a:stretch>
              </a:blipFill>
            </p:spPr>
            <p:txBody>
              <a:bodyPr/>
              <a:lstStyle/>
              <a:p>
                <a:r>
                  <a:rPr lang="zh-TW" altLang="en-US">
                    <a:noFill/>
                  </a:rPr>
                  <a:t> </a:t>
                </a:r>
              </a:p>
            </p:txBody>
          </p:sp>
        </mc:Fallback>
      </mc:AlternateContent>
      <p:sp>
        <p:nvSpPr>
          <p:cNvPr id="4220" name="文字方塊 4219">
            <a:extLst>
              <a:ext uri="{FF2B5EF4-FFF2-40B4-BE49-F238E27FC236}">
                <a16:creationId xmlns:a16="http://schemas.microsoft.com/office/drawing/2014/main" id="{0068C58B-EB69-CE56-5B66-74CCAC6F8EB8}"/>
              </a:ext>
            </a:extLst>
          </p:cNvPr>
          <p:cNvSpPr txBox="1"/>
          <p:nvPr/>
        </p:nvSpPr>
        <p:spPr>
          <a:xfrm>
            <a:off x="185666" y="4342937"/>
            <a:ext cx="349733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 OBB (Oriented Bonding Box)</a:t>
            </a:r>
          </a:p>
        </p:txBody>
      </p:sp>
      <p:sp>
        <p:nvSpPr>
          <p:cNvPr id="4221" name="矩形: 圓角 4220">
            <a:extLst>
              <a:ext uri="{FF2B5EF4-FFF2-40B4-BE49-F238E27FC236}">
                <a16:creationId xmlns:a16="http://schemas.microsoft.com/office/drawing/2014/main" id="{D243D24F-954F-B3E5-A58A-EE5CF06CF58F}"/>
              </a:ext>
            </a:extLst>
          </p:cNvPr>
          <p:cNvSpPr/>
          <p:nvPr/>
        </p:nvSpPr>
        <p:spPr>
          <a:xfrm>
            <a:off x="847552" y="477830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2" name="矩形: 圓角 4221">
            <a:extLst>
              <a:ext uri="{FF2B5EF4-FFF2-40B4-BE49-F238E27FC236}">
                <a16:creationId xmlns:a16="http://schemas.microsoft.com/office/drawing/2014/main" id="{86803EBD-BAAC-8372-52D3-8D2607A66779}"/>
              </a:ext>
            </a:extLst>
          </p:cNvPr>
          <p:cNvSpPr/>
          <p:nvPr/>
        </p:nvSpPr>
        <p:spPr>
          <a:xfrm>
            <a:off x="1840280" y="477830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3" name="矩形: 圓角 4222">
            <a:extLst>
              <a:ext uri="{FF2B5EF4-FFF2-40B4-BE49-F238E27FC236}">
                <a16:creationId xmlns:a16="http://schemas.microsoft.com/office/drawing/2014/main" id="{4B64E3D2-C16B-0C06-9090-D0A5A0A78F90}"/>
              </a:ext>
            </a:extLst>
          </p:cNvPr>
          <p:cNvSpPr/>
          <p:nvPr/>
        </p:nvSpPr>
        <p:spPr>
          <a:xfrm>
            <a:off x="2827014" y="4775001"/>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4" name="矩形: 圓角 4223">
            <a:extLst>
              <a:ext uri="{FF2B5EF4-FFF2-40B4-BE49-F238E27FC236}">
                <a16:creationId xmlns:a16="http://schemas.microsoft.com/office/drawing/2014/main" id="{B8CE0307-1956-EA34-869D-63F62E8E23D8}"/>
              </a:ext>
            </a:extLst>
          </p:cNvPr>
          <p:cNvSpPr/>
          <p:nvPr/>
        </p:nvSpPr>
        <p:spPr>
          <a:xfrm>
            <a:off x="863122" y="531150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5" name="矩形: 圓角 4224">
            <a:extLst>
              <a:ext uri="{FF2B5EF4-FFF2-40B4-BE49-F238E27FC236}">
                <a16:creationId xmlns:a16="http://schemas.microsoft.com/office/drawing/2014/main" id="{52DA4A81-1F75-806B-7BEC-D374DA57FF42}"/>
              </a:ext>
            </a:extLst>
          </p:cNvPr>
          <p:cNvSpPr/>
          <p:nvPr/>
        </p:nvSpPr>
        <p:spPr>
          <a:xfrm>
            <a:off x="1855850" y="531150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6" name="矩形: 圓角 4225">
            <a:extLst>
              <a:ext uri="{FF2B5EF4-FFF2-40B4-BE49-F238E27FC236}">
                <a16:creationId xmlns:a16="http://schemas.microsoft.com/office/drawing/2014/main" id="{57634D15-7D2C-FCC1-1E07-13B806425C9F}"/>
              </a:ext>
            </a:extLst>
          </p:cNvPr>
          <p:cNvSpPr/>
          <p:nvPr/>
        </p:nvSpPr>
        <p:spPr>
          <a:xfrm>
            <a:off x="2853239" y="529436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7" name="矩形: 圓角 4226">
            <a:extLst>
              <a:ext uri="{FF2B5EF4-FFF2-40B4-BE49-F238E27FC236}">
                <a16:creationId xmlns:a16="http://schemas.microsoft.com/office/drawing/2014/main" id="{071FC7D4-725E-2525-44D1-137CB9A38D30}"/>
              </a:ext>
            </a:extLst>
          </p:cNvPr>
          <p:cNvSpPr/>
          <p:nvPr/>
        </p:nvSpPr>
        <p:spPr>
          <a:xfrm>
            <a:off x="4825493" y="5291057"/>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228" name="直線單箭頭接點 4227">
            <a:extLst>
              <a:ext uri="{FF2B5EF4-FFF2-40B4-BE49-F238E27FC236}">
                <a16:creationId xmlns:a16="http://schemas.microsoft.com/office/drawing/2014/main" id="{CE437417-C526-1F43-68CE-A5006B414944}"/>
              </a:ext>
            </a:extLst>
          </p:cNvPr>
          <p:cNvCxnSpPr>
            <a:cxnSpLocks/>
          </p:cNvCxnSpPr>
          <p:nvPr/>
        </p:nvCxnSpPr>
        <p:spPr>
          <a:xfrm>
            <a:off x="1562932" y="495597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29" name="直線單箭頭接點 4228">
            <a:extLst>
              <a:ext uri="{FF2B5EF4-FFF2-40B4-BE49-F238E27FC236}">
                <a16:creationId xmlns:a16="http://schemas.microsoft.com/office/drawing/2014/main" id="{9D5AF875-5DFE-BAEF-7EEF-3C94A5531554}"/>
              </a:ext>
            </a:extLst>
          </p:cNvPr>
          <p:cNvCxnSpPr>
            <a:cxnSpLocks/>
          </p:cNvCxnSpPr>
          <p:nvPr/>
        </p:nvCxnSpPr>
        <p:spPr>
          <a:xfrm>
            <a:off x="2557829" y="496833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0" name="直線單箭頭接點 4229">
            <a:extLst>
              <a:ext uri="{FF2B5EF4-FFF2-40B4-BE49-F238E27FC236}">
                <a16:creationId xmlns:a16="http://schemas.microsoft.com/office/drawing/2014/main" id="{9D512564-0A8B-1FFE-3EBD-8058A8EB1197}"/>
              </a:ext>
            </a:extLst>
          </p:cNvPr>
          <p:cNvCxnSpPr>
            <a:cxnSpLocks/>
          </p:cNvCxnSpPr>
          <p:nvPr/>
        </p:nvCxnSpPr>
        <p:spPr>
          <a:xfrm>
            <a:off x="1592976"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1" name="直線單箭頭接點 4230">
            <a:extLst>
              <a:ext uri="{FF2B5EF4-FFF2-40B4-BE49-F238E27FC236}">
                <a16:creationId xmlns:a16="http://schemas.microsoft.com/office/drawing/2014/main" id="{872DCBBD-5B68-C6A5-2749-A5496EBA6D83}"/>
              </a:ext>
            </a:extLst>
          </p:cNvPr>
          <p:cNvCxnSpPr>
            <a:cxnSpLocks/>
          </p:cNvCxnSpPr>
          <p:nvPr/>
        </p:nvCxnSpPr>
        <p:spPr>
          <a:xfrm>
            <a:off x="2597168"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2" name="直線單箭頭接點 4231">
            <a:extLst>
              <a:ext uri="{FF2B5EF4-FFF2-40B4-BE49-F238E27FC236}">
                <a16:creationId xmlns:a16="http://schemas.microsoft.com/office/drawing/2014/main" id="{5F69BD52-88E8-5E5F-E3EC-9E694226EAFF}"/>
              </a:ext>
            </a:extLst>
          </p:cNvPr>
          <p:cNvCxnSpPr>
            <a:cxnSpLocks/>
          </p:cNvCxnSpPr>
          <p:nvPr/>
        </p:nvCxnSpPr>
        <p:spPr>
          <a:xfrm>
            <a:off x="4562659"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3" name="直線單箭頭接點 4232">
            <a:extLst>
              <a:ext uri="{FF2B5EF4-FFF2-40B4-BE49-F238E27FC236}">
                <a16:creationId xmlns:a16="http://schemas.microsoft.com/office/drawing/2014/main" id="{F5DFCEE4-D9A2-4958-6A01-AD90379CC5CF}"/>
              </a:ext>
            </a:extLst>
          </p:cNvPr>
          <p:cNvCxnSpPr>
            <a:cxnSpLocks/>
          </p:cNvCxnSpPr>
          <p:nvPr/>
        </p:nvCxnSpPr>
        <p:spPr>
          <a:xfrm>
            <a:off x="5549393"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4" name="直線單箭頭接點 4233">
            <a:extLst>
              <a:ext uri="{FF2B5EF4-FFF2-40B4-BE49-F238E27FC236}">
                <a16:creationId xmlns:a16="http://schemas.microsoft.com/office/drawing/2014/main" id="{066C79CF-A780-CBB6-FDE3-AA9C192B72EC}"/>
              </a:ext>
            </a:extLst>
          </p:cNvPr>
          <p:cNvCxnSpPr>
            <a:cxnSpLocks/>
          </p:cNvCxnSpPr>
          <p:nvPr/>
        </p:nvCxnSpPr>
        <p:spPr>
          <a:xfrm>
            <a:off x="3550914" y="495597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5" name="直線單箭頭接點 4234">
            <a:extLst>
              <a:ext uri="{FF2B5EF4-FFF2-40B4-BE49-F238E27FC236}">
                <a16:creationId xmlns:a16="http://schemas.microsoft.com/office/drawing/2014/main" id="{5BA1FA81-D6EB-01E5-ABC2-A56C9B7E85C7}"/>
              </a:ext>
            </a:extLst>
          </p:cNvPr>
          <p:cNvCxnSpPr>
            <a:cxnSpLocks/>
          </p:cNvCxnSpPr>
          <p:nvPr/>
        </p:nvCxnSpPr>
        <p:spPr>
          <a:xfrm>
            <a:off x="472306" y="517368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6" name="接點: 肘形 4235">
            <a:extLst>
              <a:ext uri="{FF2B5EF4-FFF2-40B4-BE49-F238E27FC236}">
                <a16:creationId xmlns:a16="http://schemas.microsoft.com/office/drawing/2014/main" id="{7A57A5CD-F681-4BBA-80E5-9E7956A6C83D}"/>
              </a:ext>
            </a:extLst>
          </p:cNvPr>
          <p:cNvCxnSpPr>
            <a:stCxn id="4221" idx="1"/>
            <a:endCxn id="4224" idx="1"/>
          </p:cNvCxnSpPr>
          <p:nvPr/>
        </p:nvCxnSpPr>
        <p:spPr>
          <a:xfrm rot="10800000" flipH="1" flipV="1">
            <a:off x="847552" y="4946607"/>
            <a:ext cx="15570" cy="533195"/>
          </a:xfrm>
          <a:prstGeom prst="bentConnector3">
            <a:avLst>
              <a:gd name="adj1" fmla="val -852961"/>
            </a:avLst>
          </a:prstGeom>
        </p:spPr>
        <p:style>
          <a:lnRef idx="2">
            <a:schemeClr val="dk1"/>
          </a:lnRef>
          <a:fillRef idx="0">
            <a:schemeClr val="dk1"/>
          </a:fillRef>
          <a:effectRef idx="1">
            <a:schemeClr val="dk1"/>
          </a:effectRef>
          <a:fontRef idx="minor">
            <a:schemeClr val="tx1"/>
          </a:fontRef>
        </p:style>
      </p:cxnSp>
      <p:sp>
        <p:nvSpPr>
          <p:cNvPr id="4237" name="文字方塊 4236">
            <a:extLst>
              <a:ext uri="{FF2B5EF4-FFF2-40B4-BE49-F238E27FC236}">
                <a16:creationId xmlns:a16="http://schemas.microsoft.com/office/drawing/2014/main" id="{2E2C6170-7AD9-54D2-B7EA-D272DEC3842A}"/>
              </a:ext>
            </a:extLst>
          </p:cNvPr>
          <p:cNvSpPr txBox="1"/>
          <p:nvPr/>
        </p:nvSpPr>
        <p:spPr>
          <a:xfrm>
            <a:off x="2849350" y="4493973"/>
            <a:ext cx="930397" cy="338554"/>
          </a:xfrm>
          <a:prstGeom prst="rect">
            <a:avLst/>
          </a:prstGeom>
          <a:noFill/>
        </p:spPr>
        <p:txBody>
          <a:bodyPr wrap="square">
            <a:spAutoFit/>
          </a:bodyPr>
          <a:lstStyle/>
          <a:p>
            <a:r>
              <a:rPr lang="en-US" altLang="zh-TW" sz="800" dirty="0">
                <a:solidFill>
                  <a:schemeClr val="tx1"/>
                </a:solidFill>
              </a:rPr>
              <a:t>Convolutional layer</a:t>
            </a:r>
            <a:endParaRPr lang="zh-TW" altLang="en-US" sz="800" dirty="0">
              <a:solidFill>
                <a:schemeClr val="tx1"/>
              </a:solidFill>
            </a:endParaRPr>
          </a:p>
        </p:txBody>
      </p:sp>
      <p:sp>
        <p:nvSpPr>
          <p:cNvPr id="4238" name="文字方塊 4237">
            <a:extLst>
              <a:ext uri="{FF2B5EF4-FFF2-40B4-BE49-F238E27FC236}">
                <a16:creationId xmlns:a16="http://schemas.microsoft.com/office/drawing/2014/main" id="{E6411644-26C4-06EE-BC1A-BD6E2B7DA296}"/>
              </a:ext>
            </a:extLst>
          </p:cNvPr>
          <p:cNvSpPr txBox="1"/>
          <p:nvPr/>
        </p:nvSpPr>
        <p:spPr>
          <a:xfrm>
            <a:off x="2653840" y="5065352"/>
            <a:ext cx="1278844"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4x </a:t>
            </a:r>
            <a:r>
              <a:rPr lang="en-US" altLang="zh-TW" sz="800" dirty="0" err="1">
                <a:solidFill>
                  <a:srgbClr val="FF0000"/>
                </a:solidFill>
                <a:latin typeface="Times New Roman" panose="02020603050405020304" pitchFamily="18" charset="0"/>
                <a:cs typeface="Times New Roman" panose="02020603050405020304" pitchFamily="18" charset="0"/>
              </a:rPr>
              <a:t>reg_max</a:t>
            </a:r>
            <a:endParaRPr lang="zh-TW" altLang="en-US" sz="800" dirty="0">
              <a:solidFill>
                <a:srgbClr val="FF0000"/>
              </a:solidFill>
              <a:latin typeface="Times New Roman" panose="02020603050405020304" pitchFamily="18" charset="0"/>
              <a:cs typeface="Times New Roman" panose="02020603050405020304" pitchFamily="18" charset="0"/>
            </a:endParaRPr>
          </a:p>
        </p:txBody>
      </p:sp>
      <p:sp>
        <p:nvSpPr>
          <p:cNvPr id="4239" name="文字方塊 4238">
            <a:extLst>
              <a:ext uri="{FF2B5EF4-FFF2-40B4-BE49-F238E27FC236}">
                <a16:creationId xmlns:a16="http://schemas.microsoft.com/office/drawing/2014/main" id="{1CC71B3F-1FBC-BFCC-E9D4-52CBFC3BCB93}"/>
              </a:ext>
            </a:extLst>
          </p:cNvPr>
          <p:cNvSpPr txBox="1"/>
          <p:nvPr/>
        </p:nvSpPr>
        <p:spPr>
          <a:xfrm>
            <a:off x="4775387" y="5616085"/>
            <a:ext cx="877059"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r>
              <a:rPr lang="en-US" altLang="zh-TW" sz="800" dirty="0" err="1">
                <a:solidFill>
                  <a:srgbClr val="FF0000"/>
                </a:solidFill>
                <a:latin typeface="Times New Roman" panose="02020603050405020304" pitchFamily="18" charset="0"/>
                <a:cs typeface="Times New Roman" panose="02020603050405020304" pitchFamily="18" charset="0"/>
              </a:rPr>
              <a:t>nc</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40" name="文字方塊 4239">
                <a:extLst>
                  <a:ext uri="{FF2B5EF4-FFF2-40B4-BE49-F238E27FC236}">
                    <a16:creationId xmlns:a16="http://schemas.microsoft.com/office/drawing/2014/main" id="{4333C346-2422-D570-E57B-0B1B29CC43FC}"/>
                  </a:ext>
                </a:extLst>
              </p:cNvPr>
              <p:cNvSpPr txBox="1"/>
              <p:nvPr/>
            </p:nvSpPr>
            <p:spPr>
              <a:xfrm>
                <a:off x="6074727" y="4959429"/>
                <a:ext cx="2329387" cy="1077218"/>
              </a:xfrm>
              <a:prstGeom prst="rect">
                <a:avLst/>
              </a:prstGeom>
              <a:noFill/>
            </p:spPr>
            <p:txBody>
              <a:bodyPr wrap="square" rtlCol="0">
                <a:spAutoFit/>
              </a:bodyPr>
              <a:lstStyle/>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𝑟𝑒𝑔</m:t>
                    </m:r>
                    <m:r>
                      <a:rPr lang="en-US" altLang="zh-TW" sz="800" i="1" dirty="0" smtClean="0">
                        <a:latin typeface="Cambria Math" panose="02040503050406030204" pitchFamily="18" charset="0"/>
                        <a:cs typeface="Times New Roman" panose="02020603050405020304" pitchFamily="18" charset="0"/>
                      </a:rPr>
                      <m:t>_</m:t>
                    </m:r>
                    <m:r>
                      <m:rPr>
                        <m:sty m:val="p"/>
                      </m:rPr>
                      <a:rPr lang="en-US" altLang="zh-TW" sz="800" i="1" dirty="0" smtClean="0">
                        <a:latin typeface="Cambria Math" panose="02040503050406030204" pitchFamily="18" charset="0"/>
                        <a:cs typeface="Times New Roman" panose="02020603050405020304" pitchFamily="18" charset="0"/>
                      </a:rPr>
                      <m:t>max</m:t>
                    </m:r>
                    <m:r>
                      <a:rPr lang="zh-TW" altLang="en-US" sz="800" i="1" dirty="0" smtClean="0">
                        <a:latin typeface="Cambria Math" panose="02040503050406030204" pitchFamily="18" charset="0"/>
                        <a:cs typeface="Times New Roman" panose="02020603050405020304" pitchFamily="18" charset="0"/>
                      </a:rPr>
                      <m:t>⁡</m:t>
                    </m:r>
                  </m:oMath>
                </a14:m>
                <a:r>
                  <a:rPr lang="en-US" altLang="zh-TW" sz="800" dirty="0">
                    <a:latin typeface="Times New Roman" panose="02020603050405020304" pitchFamily="18" charset="0"/>
                    <a:cs typeface="Times New Roman" panose="02020603050405020304" pitchFamily="18" charset="0"/>
                  </a:rPr>
                  <a:t>: the max number of regression </a:t>
                </a:r>
                <a:r>
                  <a:rPr lang="en-US" altLang="zh-TW" sz="800" dirty="0" err="1">
                    <a:latin typeface="Times New Roman" panose="02020603050405020304" pitchFamily="18" charset="0"/>
                    <a:cs typeface="Times New Roman" panose="02020603050405020304" pitchFamily="18" charset="0"/>
                  </a:rPr>
                  <a:t>bboxs</a:t>
                </a:r>
                <a:endParaRPr lang="en-US" altLang="zh-TW" sz="800" dirty="0">
                  <a:latin typeface="Times New Roman" panose="02020603050405020304" pitchFamily="18" charset="0"/>
                  <a:cs typeface="Times New Roman" panose="02020603050405020304" pitchFamily="18" charset="0"/>
                </a:endParaRPr>
              </a:p>
              <a:p>
                <a:endParaRPr lang="en-US" altLang="zh-TW" sz="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𝑛𝑐</m:t>
                    </m:r>
                  </m:oMath>
                </a14:m>
                <a:r>
                  <a:rPr lang="en-US" altLang="zh-TW" sz="800" dirty="0">
                    <a:latin typeface="Times New Roman" panose="02020603050405020304" pitchFamily="18" charset="0"/>
                    <a:cs typeface="Times New Roman" panose="02020603050405020304" pitchFamily="18" charset="0"/>
                  </a:rPr>
                  <a:t>: number of classes</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1</m:t>
                        </m:r>
                      </m:sub>
                    </m:sSub>
                  </m:oMath>
                </a14:m>
                <a:r>
                  <a:rPr lang="en-US" altLang="zh-TW" sz="800" dirty="0">
                    <a:latin typeface="Times New Roman" panose="02020603050405020304" pitchFamily="18" charset="0"/>
                    <a:cs typeface="Times New Roman" panose="02020603050405020304" pitchFamily="18" charset="0"/>
                  </a:rPr>
                  <a:t>: The number of channel with first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sub>
                    </m:sSub>
                  </m:oMath>
                </a14:m>
                <a:r>
                  <a:rPr lang="en-US" altLang="zh-TW" sz="800" dirty="0">
                    <a:latin typeface="Times New Roman" panose="02020603050405020304" pitchFamily="18" charset="0"/>
                    <a:cs typeface="Times New Roman" panose="02020603050405020304" pitchFamily="18" charset="0"/>
                  </a:rPr>
                  <a:t>: The number of channel with second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3</m:t>
                        </m:r>
                      </m:sub>
                    </m:sSub>
                  </m:oMath>
                </a14:m>
                <a:r>
                  <a:rPr lang="en-US" altLang="zh-TW" sz="800" dirty="0">
                    <a:latin typeface="Times New Roman" panose="02020603050405020304" pitchFamily="18" charset="0"/>
                    <a:cs typeface="Times New Roman" panose="02020603050405020304" pitchFamily="18" charset="0"/>
                  </a:rPr>
                  <a:t>: The number of channel with third output</a:t>
                </a:r>
              </a:p>
              <a:p>
                <a:endParaRPr lang="en-US" altLang="zh-TW" sz="800" dirty="0">
                  <a:latin typeface="Times New Roman" panose="02020603050405020304" pitchFamily="18" charset="0"/>
                  <a:cs typeface="Times New Roman" panose="02020603050405020304" pitchFamily="18" charset="0"/>
                </a:endParaRPr>
              </a:p>
              <a:p>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4240" name="文字方塊 4239">
                <a:extLst>
                  <a:ext uri="{FF2B5EF4-FFF2-40B4-BE49-F238E27FC236}">
                    <a16:creationId xmlns:a16="http://schemas.microsoft.com/office/drawing/2014/main" id="{4333C346-2422-D570-E57B-0B1B29CC43FC}"/>
                  </a:ext>
                </a:extLst>
              </p:cNvPr>
              <p:cNvSpPr txBox="1">
                <a:spLocks noRot="1" noChangeAspect="1" noMove="1" noResize="1" noEditPoints="1" noAdjustHandles="1" noChangeArrowheads="1" noChangeShapeType="1" noTextEdit="1"/>
              </p:cNvSpPr>
              <p:nvPr/>
            </p:nvSpPr>
            <p:spPr>
              <a:xfrm>
                <a:off x="6074727" y="4959429"/>
                <a:ext cx="2329387" cy="1077218"/>
              </a:xfrm>
              <a:prstGeom prst="rect">
                <a:avLst/>
              </a:prstGeom>
              <a:blipFill>
                <a:blip r:embed="rId25"/>
                <a:stretch>
                  <a:fillRect/>
                </a:stretch>
              </a:blipFill>
            </p:spPr>
            <p:txBody>
              <a:bodyPr/>
              <a:lstStyle/>
              <a:p>
                <a:r>
                  <a:rPr lang="zh-TW" altLang="en-US">
                    <a:noFill/>
                  </a:rPr>
                  <a:t> </a:t>
                </a:r>
              </a:p>
            </p:txBody>
          </p:sp>
        </mc:Fallback>
      </mc:AlternateContent>
      <p:sp>
        <p:nvSpPr>
          <p:cNvPr id="4241" name="文字方塊 4240">
            <a:extLst>
              <a:ext uri="{FF2B5EF4-FFF2-40B4-BE49-F238E27FC236}">
                <a16:creationId xmlns:a16="http://schemas.microsoft.com/office/drawing/2014/main" id="{5BA8EAEE-4F99-3FED-42CE-67D17C679623}"/>
              </a:ext>
            </a:extLst>
          </p:cNvPr>
          <p:cNvSpPr txBox="1"/>
          <p:nvPr/>
        </p:nvSpPr>
        <p:spPr>
          <a:xfrm>
            <a:off x="947064" y="5608244"/>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42" name="文字方塊 4241">
            <a:extLst>
              <a:ext uri="{FF2B5EF4-FFF2-40B4-BE49-F238E27FC236}">
                <a16:creationId xmlns:a16="http://schemas.microsoft.com/office/drawing/2014/main" id="{B169058D-387C-6E71-1576-1E8C5202E72C}"/>
              </a:ext>
            </a:extLst>
          </p:cNvPr>
          <p:cNvSpPr txBox="1"/>
          <p:nvPr/>
        </p:nvSpPr>
        <p:spPr>
          <a:xfrm>
            <a:off x="1924537" y="5630353"/>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243" name="文字方塊 4242">
            <a:extLst>
              <a:ext uri="{FF2B5EF4-FFF2-40B4-BE49-F238E27FC236}">
                <a16:creationId xmlns:a16="http://schemas.microsoft.com/office/drawing/2014/main" id="{BBE76D45-C4E2-B1BD-0085-A0740DDEDE7D}"/>
              </a:ext>
            </a:extLst>
          </p:cNvPr>
          <p:cNvSpPr txBox="1"/>
          <p:nvPr/>
        </p:nvSpPr>
        <p:spPr>
          <a:xfrm>
            <a:off x="2937496" y="561734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44" name="矩形: 圓角 4243">
            <a:extLst>
              <a:ext uri="{FF2B5EF4-FFF2-40B4-BE49-F238E27FC236}">
                <a16:creationId xmlns:a16="http://schemas.microsoft.com/office/drawing/2014/main" id="{D9445037-67B3-11E2-0FFF-A529E58CC341}"/>
              </a:ext>
            </a:extLst>
          </p:cNvPr>
          <p:cNvSpPr/>
          <p:nvPr/>
        </p:nvSpPr>
        <p:spPr>
          <a:xfrm>
            <a:off x="3833210" y="5290901"/>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245" name="直線單箭頭接點 4244">
            <a:extLst>
              <a:ext uri="{FF2B5EF4-FFF2-40B4-BE49-F238E27FC236}">
                <a16:creationId xmlns:a16="http://schemas.microsoft.com/office/drawing/2014/main" id="{7BA56FC5-0B37-A3BA-5A13-99691AB1A8E2}"/>
              </a:ext>
            </a:extLst>
          </p:cNvPr>
          <p:cNvCxnSpPr>
            <a:cxnSpLocks/>
          </p:cNvCxnSpPr>
          <p:nvPr/>
        </p:nvCxnSpPr>
        <p:spPr>
          <a:xfrm>
            <a:off x="3577139" y="548120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46" name="文字方塊 4245">
            <a:extLst>
              <a:ext uri="{FF2B5EF4-FFF2-40B4-BE49-F238E27FC236}">
                <a16:creationId xmlns:a16="http://schemas.microsoft.com/office/drawing/2014/main" id="{E2C526B6-0835-FFF6-6781-2070F70F36FA}"/>
              </a:ext>
            </a:extLst>
          </p:cNvPr>
          <p:cNvSpPr txBox="1"/>
          <p:nvPr/>
        </p:nvSpPr>
        <p:spPr>
          <a:xfrm>
            <a:off x="3914654" y="5608244"/>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247" name="文字方塊 4246">
            <a:extLst>
              <a:ext uri="{FF2B5EF4-FFF2-40B4-BE49-F238E27FC236}">
                <a16:creationId xmlns:a16="http://schemas.microsoft.com/office/drawing/2014/main" id="{295DD5A2-C389-2594-3F2B-695B7C543082}"/>
              </a:ext>
            </a:extLst>
          </p:cNvPr>
          <p:cNvSpPr txBox="1"/>
          <p:nvPr/>
        </p:nvSpPr>
        <p:spPr>
          <a:xfrm>
            <a:off x="779588" y="4577319"/>
            <a:ext cx="2354509" cy="276999"/>
          </a:xfrm>
          <a:prstGeom prst="rect">
            <a:avLst/>
          </a:prstGeom>
          <a:noFill/>
        </p:spPr>
        <p:txBody>
          <a:bodyPr wrap="square" rtlCol="0">
            <a:spAutoFit/>
          </a:bodyPr>
          <a:lstStyle/>
          <a:p>
            <a:r>
              <a:rPr lang="en-US" altLang="zh-TW" sz="1200" dirty="0">
                <a:solidFill>
                  <a:srgbClr val="00B0F0"/>
                </a:solidFill>
              </a:rPr>
              <a:t>Regression head (anchor free)</a:t>
            </a:r>
            <a:endParaRPr lang="zh-TW" altLang="en-US" sz="1200" dirty="0">
              <a:solidFill>
                <a:srgbClr val="00B0F0"/>
              </a:solidFill>
            </a:endParaRPr>
          </a:p>
        </p:txBody>
      </p:sp>
      <p:sp>
        <p:nvSpPr>
          <p:cNvPr id="4248" name="文字方塊 4247">
            <a:extLst>
              <a:ext uri="{FF2B5EF4-FFF2-40B4-BE49-F238E27FC236}">
                <a16:creationId xmlns:a16="http://schemas.microsoft.com/office/drawing/2014/main" id="{0772C00C-8610-3046-654F-191AAEA3CA95}"/>
              </a:ext>
            </a:extLst>
          </p:cNvPr>
          <p:cNvSpPr txBox="1"/>
          <p:nvPr/>
        </p:nvSpPr>
        <p:spPr>
          <a:xfrm>
            <a:off x="778470" y="5768225"/>
            <a:ext cx="2104900" cy="276999"/>
          </a:xfrm>
          <a:prstGeom prst="rect">
            <a:avLst/>
          </a:prstGeom>
          <a:noFill/>
        </p:spPr>
        <p:txBody>
          <a:bodyPr wrap="square" rtlCol="0">
            <a:spAutoFit/>
          </a:bodyPr>
          <a:lstStyle/>
          <a:p>
            <a:r>
              <a:rPr lang="en-US" altLang="zh-TW" sz="1200" dirty="0">
                <a:solidFill>
                  <a:srgbClr val="00B0F0"/>
                </a:solidFill>
              </a:rPr>
              <a:t>Classification head</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4249" name="文字方塊 4248">
                <a:extLst>
                  <a:ext uri="{FF2B5EF4-FFF2-40B4-BE49-F238E27FC236}">
                    <a16:creationId xmlns:a16="http://schemas.microsoft.com/office/drawing/2014/main" id="{E37E72B9-8205-7EA1-ECB9-40D9E27E936E}"/>
                  </a:ext>
                </a:extLst>
              </p:cNvPr>
              <p:cNvSpPr txBox="1"/>
              <p:nvPr/>
            </p:nvSpPr>
            <p:spPr>
              <a:xfrm>
                <a:off x="276898" y="550052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49" name="文字方塊 4248">
                <a:extLst>
                  <a:ext uri="{FF2B5EF4-FFF2-40B4-BE49-F238E27FC236}">
                    <a16:creationId xmlns:a16="http://schemas.microsoft.com/office/drawing/2014/main" id="{E37E72B9-8205-7EA1-ECB9-40D9E27E936E}"/>
                  </a:ext>
                </a:extLst>
              </p:cNvPr>
              <p:cNvSpPr txBox="1">
                <a:spLocks noRot="1" noChangeAspect="1" noMove="1" noResize="1" noEditPoints="1" noAdjustHandles="1" noChangeArrowheads="1" noChangeShapeType="1" noTextEdit="1"/>
              </p:cNvSpPr>
              <p:nvPr/>
            </p:nvSpPr>
            <p:spPr>
              <a:xfrm>
                <a:off x="276898" y="5500522"/>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0" name="文字方塊 4249">
                <a:extLst>
                  <a:ext uri="{FF2B5EF4-FFF2-40B4-BE49-F238E27FC236}">
                    <a16:creationId xmlns:a16="http://schemas.microsoft.com/office/drawing/2014/main" id="{368E6301-BA92-E98B-56DA-CD9DD08D4C3B}"/>
                  </a:ext>
                </a:extLst>
              </p:cNvPr>
              <p:cNvSpPr txBox="1"/>
              <p:nvPr/>
            </p:nvSpPr>
            <p:spPr>
              <a:xfrm>
                <a:off x="1370715" y="550836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50" name="文字方塊 4249">
                <a:extLst>
                  <a:ext uri="{FF2B5EF4-FFF2-40B4-BE49-F238E27FC236}">
                    <a16:creationId xmlns:a16="http://schemas.microsoft.com/office/drawing/2014/main" id="{368E6301-BA92-E98B-56DA-CD9DD08D4C3B}"/>
                  </a:ext>
                </a:extLst>
              </p:cNvPr>
              <p:cNvSpPr txBox="1">
                <a:spLocks noRot="1" noChangeAspect="1" noMove="1" noResize="1" noEditPoints="1" noAdjustHandles="1" noChangeArrowheads="1" noChangeShapeType="1" noTextEdit="1"/>
              </p:cNvSpPr>
              <p:nvPr/>
            </p:nvSpPr>
            <p:spPr>
              <a:xfrm>
                <a:off x="1370715" y="5508363"/>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1" name="文字方塊 4250">
                <a:extLst>
                  <a:ext uri="{FF2B5EF4-FFF2-40B4-BE49-F238E27FC236}">
                    <a16:creationId xmlns:a16="http://schemas.microsoft.com/office/drawing/2014/main" id="{8A4EE9A5-5B41-D248-DB4C-A4B8AF8917B6}"/>
                  </a:ext>
                </a:extLst>
              </p:cNvPr>
              <p:cNvSpPr txBox="1"/>
              <p:nvPr/>
            </p:nvSpPr>
            <p:spPr>
              <a:xfrm>
                <a:off x="2367686" y="5527966"/>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251" name="文字方塊 4250">
                <a:extLst>
                  <a:ext uri="{FF2B5EF4-FFF2-40B4-BE49-F238E27FC236}">
                    <a16:creationId xmlns:a16="http://schemas.microsoft.com/office/drawing/2014/main" id="{8A4EE9A5-5B41-D248-DB4C-A4B8AF8917B6}"/>
                  </a:ext>
                </a:extLst>
              </p:cNvPr>
              <p:cNvSpPr txBox="1">
                <a:spLocks noRot="1" noChangeAspect="1" noMove="1" noResize="1" noEditPoints="1" noAdjustHandles="1" noChangeArrowheads="1" noChangeShapeType="1" noTextEdit="1"/>
              </p:cNvSpPr>
              <p:nvPr/>
            </p:nvSpPr>
            <p:spPr>
              <a:xfrm>
                <a:off x="2367686" y="5527966"/>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2" name="文字方塊 4251">
                <a:extLst>
                  <a:ext uri="{FF2B5EF4-FFF2-40B4-BE49-F238E27FC236}">
                    <a16:creationId xmlns:a16="http://schemas.microsoft.com/office/drawing/2014/main" id="{B7EE5D22-8183-C48D-685A-9E96D1AE24F2}"/>
                  </a:ext>
                </a:extLst>
              </p:cNvPr>
              <p:cNvSpPr txBox="1"/>
              <p:nvPr/>
            </p:nvSpPr>
            <p:spPr>
              <a:xfrm>
                <a:off x="3341031" y="555233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252" name="文字方塊 4251">
                <a:extLst>
                  <a:ext uri="{FF2B5EF4-FFF2-40B4-BE49-F238E27FC236}">
                    <a16:creationId xmlns:a16="http://schemas.microsoft.com/office/drawing/2014/main" id="{B7EE5D22-8183-C48D-685A-9E96D1AE24F2}"/>
                  </a:ext>
                </a:extLst>
              </p:cNvPr>
              <p:cNvSpPr txBox="1">
                <a:spLocks noRot="1" noChangeAspect="1" noMove="1" noResize="1" noEditPoints="1" noAdjustHandles="1" noChangeArrowheads="1" noChangeShapeType="1" noTextEdit="1"/>
              </p:cNvSpPr>
              <p:nvPr/>
            </p:nvSpPr>
            <p:spPr>
              <a:xfrm>
                <a:off x="3341031" y="5552339"/>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3" name="文字方塊 4252">
                <a:extLst>
                  <a:ext uri="{FF2B5EF4-FFF2-40B4-BE49-F238E27FC236}">
                    <a16:creationId xmlns:a16="http://schemas.microsoft.com/office/drawing/2014/main" id="{D3629961-8DFA-BD7C-C733-F389FB652E20}"/>
                  </a:ext>
                </a:extLst>
              </p:cNvPr>
              <p:cNvSpPr txBox="1"/>
              <p:nvPr/>
            </p:nvSpPr>
            <p:spPr>
              <a:xfrm>
                <a:off x="4283208" y="5542988"/>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2</m:t>
                          </m:r>
                        </m:sub>
                      </m:sSub>
                    </m:oMath>
                  </m:oMathPara>
                </a14:m>
                <a:endParaRPr lang="zh-TW" altLang="en-US" sz="800" dirty="0"/>
              </a:p>
            </p:txBody>
          </p:sp>
        </mc:Choice>
        <mc:Fallback xmlns="">
          <p:sp>
            <p:nvSpPr>
              <p:cNvPr id="4253" name="文字方塊 4252">
                <a:extLst>
                  <a:ext uri="{FF2B5EF4-FFF2-40B4-BE49-F238E27FC236}">
                    <a16:creationId xmlns:a16="http://schemas.microsoft.com/office/drawing/2014/main" id="{D3629961-8DFA-BD7C-C733-F389FB652E20}"/>
                  </a:ext>
                </a:extLst>
              </p:cNvPr>
              <p:cNvSpPr txBox="1">
                <a:spLocks noRot="1" noChangeAspect="1" noMove="1" noResize="1" noEditPoints="1" noAdjustHandles="1" noChangeArrowheads="1" noChangeShapeType="1" noTextEdit="1"/>
              </p:cNvSpPr>
              <p:nvPr/>
            </p:nvSpPr>
            <p:spPr>
              <a:xfrm>
                <a:off x="4283208" y="5542988"/>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4" name="文字方塊 4253">
                <a:extLst>
                  <a:ext uri="{FF2B5EF4-FFF2-40B4-BE49-F238E27FC236}">
                    <a16:creationId xmlns:a16="http://schemas.microsoft.com/office/drawing/2014/main" id="{447ED50C-0ABB-B466-2AA4-A7583FDC6E1B}"/>
                  </a:ext>
                </a:extLst>
              </p:cNvPr>
              <p:cNvSpPr txBox="1"/>
              <p:nvPr/>
            </p:nvSpPr>
            <p:spPr>
              <a:xfrm>
                <a:off x="5518190" y="558355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h</m:t>
                      </m:r>
                      <m:r>
                        <a:rPr lang="en-US" altLang="zh-TW" sz="800" b="0" i="1" dirty="0" smtClean="0">
                          <a:latin typeface="Cambria Math" panose="02040503050406030204" pitchFamily="18" charset="0"/>
                        </a:rPr>
                        <m:t>∗</m:t>
                      </m:r>
                      <m:r>
                        <a:rPr lang="en-US" altLang="zh-TW" sz="800" b="0" i="1" dirty="0" smtClean="0">
                          <a:latin typeface="Cambria Math" panose="02040503050406030204" pitchFamily="18" charset="0"/>
                        </a:rPr>
                        <m:t>𝑤</m:t>
                      </m:r>
                      <m:r>
                        <a:rPr lang="en-US" altLang="zh-TW" sz="800" b="0" i="1" dirty="0" smtClean="0">
                          <a:latin typeface="Cambria Math" panose="02040503050406030204" pitchFamily="18" charset="0"/>
                        </a:rPr>
                        <m:t>∗</m:t>
                      </m:r>
                      <m:r>
                        <a:rPr lang="en-US" altLang="zh-TW" sz="800" i="1" dirty="0" smtClean="0">
                          <a:latin typeface="Cambria Math" panose="02040503050406030204" pitchFamily="18" charset="0"/>
                        </a:rPr>
                        <m:t>𝑛</m:t>
                      </m:r>
                      <m:r>
                        <a:rPr lang="en-US" altLang="zh-TW" sz="800" b="0" i="1" dirty="0" smtClean="0">
                          <a:latin typeface="Cambria Math" panose="02040503050406030204" pitchFamily="18" charset="0"/>
                        </a:rPr>
                        <m:t>𝑐</m:t>
                      </m:r>
                    </m:oMath>
                  </m:oMathPara>
                </a14:m>
                <a:endParaRPr lang="zh-TW" altLang="en-US" sz="800" dirty="0"/>
              </a:p>
            </p:txBody>
          </p:sp>
        </mc:Choice>
        <mc:Fallback xmlns="">
          <p:sp>
            <p:nvSpPr>
              <p:cNvPr id="4254" name="文字方塊 4253">
                <a:extLst>
                  <a:ext uri="{FF2B5EF4-FFF2-40B4-BE49-F238E27FC236}">
                    <a16:creationId xmlns:a16="http://schemas.microsoft.com/office/drawing/2014/main" id="{447ED50C-0ABB-B466-2AA4-A7583FDC6E1B}"/>
                  </a:ext>
                </a:extLst>
              </p:cNvPr>
              <p:cNvSpPr txBox="1">
                <a:spLocks noRot="1" noChangeAspect="1" noMove="1" noResize="1" noEditPoints="1" noAdjustHandles="1" noChangeArrowheads="1" noChangeShapeType="1" noTextEdit="1"/>
              </p:cNvSpPr>
              <p:nvPr/>
            </p:nvSpPr>
            <p:spPr>
              <a:xfrm>
                <a:off x="5518190" y="5583559"/>
                <a:ext cx="705066" cy="21961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5" name="文字方塊 4254">
                <a:extLst>
                  <a:ext uri="{FF2B5EF4-FFF2-40B4-BE49-F238E27FC236}">
                    <a16:creationId xmlns:a16="http://schemas.microsoft.com/office/drawing/2014/main" id="{AE48D768-D732-C19E-F153-A38550B026C9}"/>
                  </a:ext>
                </a:extLst>
              </p:cNvPr>
              <p:cNvSpPr txBox="1"/>
              <p:nvPr/>
            </p:nvSpPr>
            <p:spPr>
              <a:xfrm>
                <a:off x="3510517" y="4909801"/>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∗4</m:t>
                      </m:r>
                      <m:r>
                        <a:rPr lang="en-US" altLang="zh-TW" sz="800" b="0" i="1" smtClean="0">
                          <a:latin typeface="Cambria Math" panose="02040503050406030204" pitchFamily="18" charset="0"/>
                        </a:rPr>
                        <m:t>𝑟𝑒𝑔</m:t>
                      </m:r>
                      <m:r>
                        <a:rPr lang="en-US" altLang="zh-TW" sz="800" b="0" i="1" smtClean="0">
                          <a:latin typeface="Cambria Math" panose="02040503050406030204" pitchFamily="18" charset="0"/>
                        </a:rPr>
                        <m:t>_</m:t>
                      </m:r>
                      <m:r>
                        <a:rPr lang="en-US" altLang="zh-TW" sz="800" b="0" i="1" smtClean="0">
                          <a:latin typeface="Cambria Math" panose="02040503050406030204" pitchFamily="18" charset="0"/>
                        </a:rPr>
                        <m:t>𝑚𝑎𝑥</m:t>
                      </m:r>
                    </m:oMath>
                  </m:oMathPara>
                </a14:m>
                <a:endParaRPr lang="zh-TW" altLang="en-US" sz="800" dirty="0"/>
              </a:p>
            </p:txBody>
          </p:sp>
        </mc:Choice>
        <mc:Fallback xmlns="">
          <p:sp>
            <p:nvSpPr>
              <p:cNvPr id="4255" name="文字方塊 4254">
                <a:extLst>
                  <a:ext uri="{FF2B5EF4-FFF2-40B4-BE49-F238E27FC236}">
                    <a16:creationId xmlns:a16="http://schemas.microsoft.com/office/drawing/2014/main" id="{AE48D768-D732-C19E-F153-A38550B026C9}"/>
                  </a:ext>
                </a:extLst>
              </p:cNvPr>
              <p:cNvSpPr txBox="1">
                <a:spLocks noRot="1" noChangeAspect="1" noMove="1" noResize="1" noEditPoints="1" noAdjustHandles="1" noChangeArrowheads="1" noChangeShapeType="1" noTextEdit="1"/>
              </p:cNvSpPr>
              <p:nvPr/>
            </p:nvSpPr>
            <p:spPr>
              <a:xfrm>
                <a:off x="3510517" y="4909801"/>
                <a:ext cx="1043780" cy="215444"/>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6" name="文字方塊 4255">
                <a:extLst>
                  <a:ext uri="{FF2B5EF4-FFF2-40B4-BE49-F238E27FC236}">
                    <a16:creationId xmlns:a16="http://schemas.microsoft.com/office/drawing/2014/main" id="{BD681008-166C-88BD-AEAC-227BC9D4946F}"/>
                  </a:ext>
                </a:extLst>
              </p:cNvPr>
              <p:cNvSpPr txBox="1"/>
              <p:nvPr/>
            </p:nvSpPr>
            <p:spPr>
              <a:xfrm>
                <a:off x="287446" y="476757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56" name="文字方塊 4255">
                <a:extLst>
                  <a:ext uri="{FF2B5EF4-FFF2-40B4-BE49-F238E27FC236}">
                    <a16:creationId xmlns:a16="http://schemas.microsoft.com/office/drawing/2014/main" id="{BD681008-166C-88BD-AEAC-227BC9D4946F}"/>
                  </a:ext>
                </a:extLst>
              </p:cNvPr>
              <p:cNvSpPr txBox="1">
                <a:spLocks noRot="1" noChangeAspect="1" noMove="1" noResize="1" noEditPoints="1" noAdjustHandles="1" noChangeArrowheads="1" noChangeShapeType="1" noTextEdit="1"/>
              </p:cNvSpPr>
              <p:nvPr/>
            </p:nvSpPr>
            <p:spPr>
              <a:xfrm>
                <a:off x="287446" y="4767574"/>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7" name="文字方塊 4256">
                <a:extLst>
                  <a:ext uri="{FF2B5EF4-FFF2-40B4-BE49-F238E27FC236}">
                    <a16:creationId xmlns:a16="http://schemas.microsoft.com/office/drawing/2014/main" id="{059AC8CD-AA45-DAF1-43A1-DC8FE56705A4}"/>
                  </a:ext>
                </a:extLst>
              </p:cNvPr>
              <p:cNvSpPr txBox="1"/>
              <p:nvPr/>
            </p:nvSpPr>
            <p:spPr>
              <a:xfrm>
                <a:off x="1426468" y="480150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57" name="文字方塊 4256">
                <a:extLst>
                  <a:ext uri="{FF2B5EF4-FFF2-40B4-BE49-F238E27FC236}">
                    <a16:creationId xmlns:a16="http://schemas.microsoft.com/office/drawing/2014/main" id="{059AC8CD-AA45-DAF1-43A1-DC8FE56705A4}"/>
                  </a:ext>
                </a:extLst>
              </p:cNvPr>
              <p:cNvSpPr txBox="1">
                <a:spLocks noRot="1" noChangeAspect="1" noMove="1" noResize="1" noEditPoints="1" noAdjustHandles="1" noChangeArrowheads="1" noChangeShapeType="1" noTextEdit="1"/>
              </p:cNvSpPr>
              <p:nvPr/>
            </p:nvSpPr>
            <p:spPr>
              <a:xfrm>
                <a:off x="1426468" y="4801506"/>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258" name="文字方塊 4257">
            <a:extLst>
              <a:ext uri="{FF2B5EF4-FFF2-40B4-BE49-F238E27FC236}">
                <a16:creationId xmlns:a16="http://schemas.microsoft.com/office/drawing/2014/main" id="{35C2BF1A-B9E9-6912-60B6-9491B524E114}"/>
              </a:ext>
            </a:extLst>
          </p:cNvPr>
          <p:cNvSpPr txBox="1"/>
          <p:nvPr/>
        </p:nvSpPr>
        <p:spPr>
          <a:xfrm>
            <a:off x="947064" y="5062723"/>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59" name="文字方塊 4258">
            <a:extLst>
              <a:ext uri="{FF2B5EF4-FFF2-40B4-BE49-F238E27FC236}">
                <a16:creationId xmlns:a16="http://schemas.microsoft.com/office/drawing/2014/main" id="{D4D8F987-57C1-ACCB-F730-A01FEC18C76D}"/>
              </a:ext>
            </a:extLst>
          </p:cNvPr>
          <p:cNvSpPr txBox="1"/>
          <p:nvPr/>
        </p:nvSpPr>
        <p:spPr>
          <a:xfrm>
            <a:off x="1899523" y="5075457"/>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260" name="文字方塊 4259">
                <a:extLst>
                  <a:ext uri="{FF2B5EF4-FFF2-40B4-BE49-F238E27FC236}">
                    <a16:creationId xmlns:a16="http://schemas.microsoft.com/office/drawing/2014/main" id="{B605A5EA-0492-DA7B-7D53-4BFF2EE446DA}"/>
                  </a:ext>
                </a:extLst>
              </p:cNvPr>
              <p:cNvSpPr txBox="1"/>
              <p:nvPr/>
            </p:nvSpPr>
            <p:spPr>
              <a:xfrm>
                <a:off x="2329784" y="479209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60" name="文字方塊 4259">
                <a:extLst>
                  <a:ext uri="{FF2B5EF4-FFF2-40B4-BE49-F238E27FC236}">
                    <a16:creationId xmlns:a16="http://schemas.microsoft.com/office/drawing/2014/main" id="{B605A5EA-0492-DA7B-7D53-4BFF2EE446DA}"/>
                  </a:ext>
                </a:extLst>
              </p:cNvPr>
              <p:cNvSpPr txBox="1">
                <a:spLocks noRot="1" noChangeAspect="1" noMove="1" noResize="1" noEditPoints="1" noAdjustHandles="1" noChangeArrowheads="1" noChangeShapeType="1" noTextEdit="1"/>
              </p:cNvSpPr>
              <p:nvPr/>
            </p:nvSpPr>
            <p:spPr>
              <a:xfrm>
                <a:off x="2329784" y="4792092"/>
                <a:ext cx="705066" cy="215444"/>
              </a:xfrm>
              <a:prstGeom prst="rect">
                <a:avLst/>
              </a:prstGeom>
              <a:blipFill>
                <a:blip r:embed="rId10"/>
                <a:stretch>
                  <a:fillRect/>
                </a:stretch>
              </a:blipFill>
            </p:spPr>
            <p:txBody>
              <a:bodyPr/>
              <a:lstStyle/>
              <a:p>
                <a:r>
                  <a:rPr lang="zh-TW" altLang="en-US">
                    <a:noFill/>
                  </a:rPr>
                  <a:t> </a:t>
                </a:r>
              </a:p>
            </p:txBody>
          </p:sp>
        </mc:Fallback>
      </mc:AlternateContent>
      <p:sp>
        <p:nvSpPr>
          <p:cNvPr id="4261" name="矩形 4260">
            <a:extLst>
              <a:ext uri="{FF2B5EF4-FFF2-40B4-BE49-F238E27FC236}">
                <a16:creationId xmlns:a16="http://schemas.microsoft.com/office/drawing/2014/main" id="{B95B8DED-A53B-7C19-F9DD-C26F0DE5D0C8}"/>
              </a:ext>
            </a:extLst>
          </p:cNvPr>
          <p:cNvSpPr/>
          <p:nvPr/>
        </p:nvSpPr>
        <p:spPr>
          <a:xfrm>
            <a:off x="878693" y="5301050"/>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2" name="矩形 4261">
            <a:extLst>
              <a:ext uri="{FF2B5EF4-FFF2-40B4-BE49-F238E27FC236}">
                <a16:creationId xmlns:a16="http://schemas.microsoft.com/office/drawing/2014/main" id="{BD675508-B48D-C569-77F8-4F30900D7AAD}"/>
              </a:ext>
            </a:extLst>
          </p:cNvPr>
          <p:cNvSpPr/>
          <p:nvPr/>
        </p:nvSpPr>
        <p:spPr>
          <a:xfrm>
            <a:off x="2849350" y="5273317"/>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63" name="接點: 肘形 4262">
            <a:extLst>
              <a:ext uri="{FF2B5EF4-FFF2-40B4-BE49-F238E27FC236}">
                <a16:creationId xmlns:a16="http://schemas.microsoft.com/office/drawing/2014/main" id="{6A18B469-8AE3-A14B-1CEF-6EE04E99ABF9}"/>
              </a:ext>
            </a:extLst>
          </p:cNvPr>
          <p:cNvCxnSpPr>
            <a:cxnSpLocks/>
          </p:cNvCxnSpPr>
          <p:nvPr/>
        </p:nvCxnSpPr>
        <p:spPr>
          <a:xfrm rot="16200000" flipH="1">
            <a:off x="397189" y="5799519"/>
            <a:ext cx="790237" cy="159948"/>
          </a:xfrm>
          <a:prstGeom prst="bentConnector3">
            <a:avLst>
              <a:gd name="adj1" fmla="val 99017"/>
            </a:avLst>
          </a:prstGeom>
        </p:spPr>
        <p:style>
          <a:lnRef idx="2">
            <a:schemeClr val="dk1"/>
          </a:lnRef>
          <a:fillRef idx="0">
            <a:schemeClr val="dk1"/>
          </a:fillRef>
          <a:effectRef idx="1">
            <a:schemeClr val="dk1"/>
          </a:effectRef>
          <a:fontRef idx="minor">
            <a:schemeClr val="tx1"/>
          </a:fontRef>
        </p:style>
      </p:cxnSp>
      <p:sp>
        <p:nvSpPr>
          <p:cNvPr id="4264" name="矩形: 圓角 4263">
            <a:extLst>
              <a:ext uri="{FF2B5EF4-FFF2-40B4-BE49-F238E27FC236}">
                <a16:creationId xmlns:a16="http://schemas.microsoft.com/office/drawing/2014/main" id="{F16C8A30-E5AC-83F8-C0E6-4F50F9166238}"/>
              </a:ext>
            </a:extLst>
          </p:cNvPr>
          <p:cNvSpPr/>
          <p:nvPr/>
        </p:nvSpPr>
        <p:spPr>
          <a:xfrm>
            <a:off x="872566" y="6107939"/>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65" name="矩形: 圓角 4264">
            <a:extLst>
              <a:ext uri="{FF2B5EF4-FFF2-40B4-BE49-F238E27FC236}">
                <a16:creationId xmlns:a16="http://schemas.microsoft.com/office/drawing/2014/main" id="{328C18EE-BA1D-5608-CC08-3510D9D6C4C9}"/>
              </a:ext>
            </a:extLst>
          </p:cNvPr>
          <p:cNvSpPr/>
          <p:nvPr/>
        </p:nvSpPr>
        <p:spPr>
          <a:xfrm>
            <a:off x="1865294" y="6107939"/>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66" name="矩形: 圓角 4265">
            <a:extLst>
              <a:ext uri="{FF2B5EF4-FFF2-40B4-BE49-F238E27FC236}">
                <a16:creationId xmlns:a16="http://schemas.microsoft.com/office/drawing/2014/main" id="{3023F138-0DCC-8E0C-1FB0-11004421B1CA}"/>
              </a:ext>
            </a:extLst>
          </p:cNvPr>
          <p:cNvSpPr/>
          <p:nvPr/>
        </p:nvSpPr>
        <p:spPr>
          <a:xfrm>
            <a:off x="2852028" y="6104632"/>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267" name="直線單箭頭接點 4266">
            <a:extLst>
              <a:ext uri="{FF2B5EF4-FFF2-40B4-BE49-F238E27FC236}">
                <a16:creationId xmlns:a16="http://schemas.microsoft.com/office/drawing/2014/main" id="{186A0D6D-37CF-7B5F-7417-1DA421FF4C6C}"/>
              </a:ext>
            </a:extLst>
          </p:cNvPr>
          <p:cNvCxnSpPr>
            <a:cxnSpLocks/>
          </p:cNvCxnSpPr>
          <p:nvPr/>
        </p:nvCxnSpPr>
        <p:spPr>
          <a:xfrm>
            <a:off x="1587946" y="628560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68" name="直線單箭頭接點 4267">
            <a:extLst>
              <a:ext uri="{FF2B5EF4-FFF2-40B4-BE49-F238E27FC236}">
                <a16:creationId xmlns:a16="http://schemas.microsoft.com/office/drawing/2014/main" id="{B287B6FD-B24E-742F-0AFA-DC7D31E5609D}"/>
              </a:ext>
            </a:extLst>
          </p:cNvPr>
          <p:cNvCxnSpPr>
            <a:cxnSpLocks/>
          </p:cNvCxnSpPr>
          <p:nvPr/>
        </p:nvCxnSpPr>
        <p:spPr>
          <a:xfrm>
            <a:off x="2582843" y="629796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69" name="直線單箭頭接點 4268">
            <a:extLst>
              <a:ext uri="{FF2B5EF4-FFF2-40B4-BE49-F238E27FC236}">
                <a16:creationId xmlns:a16="http://schemas.microsoft.com/office/drawing/2014/main" id="{AA84EE5F-4275-E086-81EF-6DB4558FDDBE}"/>
              </a:ext>
            </a:extLst>
          </p:cNvPr>
          <p:cNvCxnSpPr>
            <a:cxnSpLocks/>
          </p:cNvCxnSpPr>
          <p:nvPr/>
        </p:nvCxnSpPr>
        <p:spPr>
          <a:xfrm>
            <a:off x="3575928" y="628560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70" name="文字方塊 4269">
                <a:extLst>
                  <a:ext uri="{FF2B5EF4-FFF2-40B4-BE49-F238E27FC236}">
                    <a16:creationId xmlns:a16="http://schemas.microsoft.com/office/drawing/2014/main" id="{B7FC03F5-D85D-07E0-51E2-8090526BFBD4}"/>
                  </a:ext>
                </a:extLst>
              </p:cNvPr>
              <p:cNvSpPr txBox="1"/>
              <p:nvPr/>
            </p:nvSpPr>
            <p:spPr>
              <a:xfrm>
                <a:off x="2678854" y="6394982"/>
                <a:ext cx="189314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14:m>
                  <m:oMath xmlns:m="http://schemas.openxmlformats.org/officeDocument/2006/math">
                    <m:r>
                      <a:rPr lang="en-US" altLang="zh-TW" sz="800" b="0" i="1" smtClean="0">
                        <a:solidFill>
                          <a:srgbClr val="FF0000"/>
                        </a:solidFill>
                        <a:latin typeface="Cambria Math" panose="02040503050406030204" pitchFamily="18" charset="0"/>
                        <a:cs typeface="Times New Roman" panose="02020603050405020304" pitchFamily="18" charset="0"/>
                      </a:rPr>
                      <m:t>1</m:t>
                    </m:r>
                  </m:oMath>
                </a14:m>
                <a:r>
                  <a:rPr lang="en-US" altLang="zh-TW" sz="800" dirty="0">
                    <a:solidFill>
                      <a:srgbClr val="FF0000"/>
                    </a:solidFill>
                    <a:latin typeface="Times New Roman" panose="02020603050405020304" pitchFamily="18" charset="0"/>
                    <a:cs typeface="Times New Roman" panose="02020603050405020304" pitchFamily="18" charset="0"/>
                  </a:rPr>
                  <a:t>x </a:t>
                </a:r>
                <a:r>
                  <a:rPr lang="en-US" altLang="zh-TW" sz="800" dirty="0" err="1">
                    <a:solidFill>
                      <a:srgbClr val="FF0000"/>
                    </a:solidFill>
                    <a:latin typeface="Times New Roman" panose="02020603050405020304" pitchFamily="18" charset="0"/>
                    <a:cs typeface="Times New Roman" panose="02020603050405020304" pitchFamily="18" charset="0"/>
                  </a:rPr>
                  <a:t>reg_max</a:t>
                </a:r>
                <a:r>
                  <a:rPr lang="en-US" altLang="zh-TW" sz="800" dirty="0">
                    <a:solidFill>
                      <a:srgbClr val="FF0000"/>
                    </a:solidFill>
                    <a:latin typeface="Times New Roman" panose="02020603050405020304" pitchFamily="18" charset="0"/>
                    <a:cs typeface="Times New Roman" panose="02020603050405020304" pitchFamily="18" charset="0"/>
                  </a:rPr>
                  <a:t> (angle)</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270" name="文字方塊 4269">
                <a:extLst>
                  <a:ext uri="{FF2B5EF4-FFF2-40B4-BE49-F238E27FC236}">
                    <a16:creationId xmlns:a16="http://schemas.microsoft.com/office/drawing/2014/main" id="{B7FC03F5-D85D-07E0-51E2-8090526BFBD4}"/>
                  </a:ext>
                </a:extLst>
              </p:cNvPr>
              <p:cNvSpPr txBox="1">
                <a:spLocks noRot="1" noChangeAspect="1" noMove="1" noResize="1" noEditPoints="1" noAdjustHandles="1" noChangeArrowheads="1" noChangeShapeType="1" noTextEdit="1"/>
              </p:cNvSpPr>
              <p:nvPr/>
            </p:nvSpPr>
            <p:spPr>
              <a:xfrm>
                <a:off x="2678854" y="6394982"/>
                <a:ext cx="1893146" cy="215444"/>
              </a:xfrm>
              <a:prstGeom prst="rect">
                <a:avLst/>
              </a:prstGeom>
              <a:blipFill>
                <a:blip r:embed="rId26"/>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1" name="文字方塊 4270">
                <a:extLst>
                  <a:ext uri="{FF2B5EF4-FFF2-40B4-BE49-F238E27FC236}">
                    <a16:creationId xmlns:a16="http://schemas.microsoft.com/office/drawing/2014/main" id="{64216EBC-19F7-517F-5ACF-8BF125CAECB5}"/>
                  </a:ext>
                </a:extLst>
              </p:cNvPr>
              <p:cNvSpPr txBox="1"/>
              <p:nvPr/>
            </p:nvSpPr>
            <p:spPr>
              <a:xfrm>
                <a:off x="3535531" y="6239432"/>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m:t>
                      </m:r>
                      <m:r>
                        <a:rPr lang="en-US" altLang="zh-TW" sz="800" b="0" i="0" smtClean="0">
                          <a:latin typeface="Cambria Math" panose="02040503050406030204" pitchFamily="18" charset="0"/>
                        </a:rPr>
                        <m:t>1</m:t>
                      </m:r>
                      <m:r>
                        <m:rPr>
                          <m:sty m:val="p"/>
                        </m:rPr>
                        <a:rPr lang="en-US" altLang="zh-TW" sz="800" b="0" i="0" smtClean="0">
                          <a:latin typeface="Cambria Math" panose="02040503050406030204" pitchFamily="18" charset="0"/>
                        </a:rPr>
                        <m:t>reg</m:t>
                      </m:r>
                      <m:r>
                        <a:rPr lang="en-US" altLang="zh-TW" sz="800" b="0" i="0" smtClean="0">
                          <a:latin typeface="Cambria Math" panose="02040503050406030204" pitchFamily="18" charset="0"/>
                        </a:rPr>
                        <m:t>_</m:t>
                      </m:r>
                      <m:r>
                        <m:rPr>
                          <m:sty m:val="p"/>
                        </m:rPr>
                        <a:rPr lang="en-US" altLang="zh-TW" sz="800" b="0" i="0" smtClean="0">
                          <a:latin typeface="Cambria Math" panose="02040503050406030204" pitchFamily="18" charset="0"/>
                        </a:rPr>
                        <m:t>max</m:t>
                      </m:r>
                    </m:oMath>
                  </m:oMathPara>
                </a14:m>
                <a:endParaRPr lang="en-US" altLang="zh-TW" sz="800" b="0" dirty="0"/>
              </a:p>
            </p:txBody>
          </p:sp>
        </mc:Choice>
        <mc:Fallback xmlns="">
          <p:sp>
            <p:nvSpPr>
              <p:cNvPr id="4271" name="文字方塊 4270">
                <a:extLst>
                  <a:ext uri="{FF2B5EF4-FFF2-40B4-BE49-F238E27FC236}">
                    <a16:creationId xmlns:a16="http://schemas.microsoft.com/office/drawing/2014/main" id="{64216EBC-19F7-517F-5ACF-8BF125CAECB5}"/>
                  </a:ext>
                </a:extLst>
              </p:cNvPr>
              <p:cNvSpPr txBox="1">
                <a:spLocks noRot="1" noChangeAspect="1" noMove="1" noResize="1" noEditPoints="1" noAdjustHandles="1" noChangeArrowheads="1" noChangeShapeType="1" noTextEdit="1"/>
              </p:cNvSpPr>
              <p:nvPr/>
            </p:nvSpPr>
            <p:spPr>
              <a:xfrm>
                <a:off x="3535531" y="6239432"/>
                <a:ext cx="1043780" cy="215444"/>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2" name="文字方塊 4271">
                <a:extLst>
                  <a:ext uri="{FF2B5EF4-FFF2-40B4-BE49-F238E27FC236}">
                    <a16:creationId xmlns:a16="http://schemas.microsoft.com/office/drawing/2014/main" id="{9E4E3F13-6094-10D5-EB11-C5C691261BF8}"/>
                  </a:ext>
                </a:extLst>
              </p:cNvPr>
              <p:cNvSpPr txBox="1"/>
              <p:nvPr/>
            </p:nvSpPr>
            <p:spPr>
              <a:xfrm>
                <a:off x="312460" y="609720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72" name="文字方塊 4271">
                <a:extLst>
                  <a:ext uri="{FF2B5EF4-FFF2-40B4-BE49-F238E27FC236}">
                    <a16:creationId xmlns:a16="http://schemas.microsoft.com/office/drawing/2014/main" id="{9E4E3F13-6094-10D5-EB11-C5C691261BF8}"/>
                  </a:ext>
                </a:extLst>
              </p:cNvPr>
              <p:cNvSpPr txBox="1">
                <a:spLocks noRot="1" noChangeAspect="1" noMove="1" noResize="1" noEditPoints="1" noAdjustHandles="1" noChangeArrowheads="1" noChangeShapeType="1" noTextEdit="1"/>
              </p:cNvSpPr>
              <p:nvPr/>
            </p:nvSpPr>
            <p:spPr>
              <a:xfrm>
                <a:off x="312460" y="6097205"/>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3" name="文字方塊 4272">
                <a:extLst>
                  <a:ext uri="{FF2B5EF4-FFF2-40B4-BE49-F238E27FC236}">
                    <a16:creationId xmlns:a16="http://schemas.microsoft.com/office/drawing/2014/main" id="{C2245C43-8916-C9F0-7587-DB082FC2133E}"/>
                  </a:ext>
                </a:extLst>
              </p:cNvPr>
              <p:cNvSpPr txBox="1"/>
              <p:nvPr/>
            </p:nvSpPr>
            <p:spPr>
              <a:xfrm>
                <a:off x="1451482" y="613113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73" name="文字方塊 4272">
                <a:extLst>
                  <a:ext uri="{FF2B5EF4-FFF2-40B4-BE49-F238E27FC236}">
                    <a16:creationId xmlns:a16="http://schemas.microsoft.com/office/drawing/2014/main" id="{C2245C43-8916-C9F0-7587-DB082FC2133E}"/>
                  </a:ext>
                </a:extLst>
              </p:cNvPr>
              <p:cNvSpPr txBox="1">
                <a:spLocks noRot="1" noChangeAspect="1" noMove="1" noResize="1" noEditPoints="1" noAdjustHandles="1" noChangeArrowheads="1" noChangeShapeType="1" noTextEdit="1"/>
              </p:cNvSpPr>
              <p:nvPr/>
            </p:nvSpPr>
            <p:spPr>
              <a:xfrm>
                <a:off x="1451482" y="6131137"/>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274" name="文字方塊 4273">
            <a:extLst>
              <a:ext uri="{FF2B5EF4-FFF2-40B4-BE49-F238E27FC236}">
                <a16:creationId xmlns:a16="http://schemas.microsoft.com/office/drawing/2014/main" id="{D01479CE-A0F7-62F6-CFEE-AA08E38CE973}"/>
              </a:ext>
            </a:extLst>
          </p:cNvPr>
          <p:cNvSpPr txBox="1"/>
          <p:nvPr/>
        </p:nvSpPr>
        <p:spPr>
          <a:xfrm>
            <a:off x="972078" y="6392354"/>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75" name="文字方塊 4274">
            <a:extLst>
              <a:ext uri="{FF2B5EF4-FFF2-40B4-BE49-F238E27FC236}">
                <a16:creationId xmlns:a16="http://schemas.microsoft.com/office/drawing/2014/main" id="{EAED92DB-7A8E-FA36-488E-4476483AB677}"/>
              </a:ext>
            </a:extLst>
          </p:cNvPr>
          <p:cNvSpPr txBox="1"/>
          <p:nvPr/>
        </p:nvSpPr>
        <p:spPr>
          <a:xfrm>
            <a:off x="1924537" y="6405088"/>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276" name="文字方塊 4275">
                <a:extLst>
                  <a:ext uri="{FF2B5EF4-FFF2-40B4-BE49-F238E27FC236}">
                    <a16:creationId xmlns:a16="http://schemas.microsoft.com/office/drawing/2014/main" id="{CC2E2D85-D5D0-EC5E-4C90-4ECEF3E17436}"/>
                  </a:ext>
                </a:extLst>
              </p:cNvPr>
              <p:cNvSpPr txBox="1"/>
              <p:nvPr/>
            </p:nvSpPr>
            <p:spPr>
              <a:xfrm>
                <a:off x="2354798" y="612172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76" name="文字方塊 4275">
                <a:extLst>
                  <a:ext uri="{FF2B5EF4-FFF2-40B4-BE49-F238E27FC236}">
                    <a16:creationId xmlns:a16="http://schemas.microsoft.com/office/drawing/2014/main" id="{CC2E2D85-D5D0-EC5E-4C90-4ECEF3E17436}"/>
                  </a:ext>
                </a:extLst>
              </p:cNvPr>
              <p:cNvSpPr txBox="1">
                <a:spLocks noRot="1" noChangeAspect="1" noMove="1" noResize="1" noEditPoints="1" noAdjustHandles="1" noChangeArrowheads="1" noChangeShapeType="1" noTextEdit="1"/>
              </p:cNvSpPr>
              <p:nvPr/>
            </p:nvSpPr>
            <p:spPr>
              <a:xfrm>
                <a:off x="2354798" y="6121723"/>
                <a:ext cx="705066" cy="215444"/>
              </a:xfrm>
              <a:prstGeom prst="rect">
                <a:avLst/>
              </a:prstGeom>
              <a:blipFill>
                <a:blip r:embed="rId4"/>
                <a:stretch>
                  <a:fillRect/>
                </a:stretch>
              </a:blipFill>
            </p:spPr>
            <p:txBody>
              <a:bodyPr/>
              <a:lstStyle/>
              <a:p>
                <a:r>
                  <a:rPr lang="zh-TW" altLang="en-US">
                    <a:noFill/>
                  </a:rPr>
                  <a:t> </a:t>
                </a:r>
              </a:p>
            </p:txBody>
          </p:sp>
        </mc:Fallback>
      </mc:AlternateContent>
      <p:sp>
        <p:nvSpPr>
          <p:cNvPr id="4277" name="文字方塊 4276">
            <a:extLst>
              <a:ext uri="{FF2B5EF4-FFF2-40B4-BE49-F238E27FC236}">
                <a16:creationId xmlns:a16="http://schemas.microsoft.com/office/drawing/2014/main" id="{AC72D14D-EDF8-7D90-B475-465FA5C3236A}"/>
              </a:ext>
            </a:extLst>
          </p:cNvPr>
          <p:cNvSpPr txBox="1"/>
          <p:nvPr/>
        </p:nvSpPr>
        <p:spPr>
          <a:xfrm>
            <a:off x="787830" y="6518751"/>
            <a:ext cx="2104900" cy="276999"/>
          </a:xfrm>
          <a:prstGeom prst="rect">
            <a:avLst/>
          </a:prstGeom>
          <a:noFill/>
        </p:spPr>
        <p:txBody>
          <a:bodyPr wrap="square" rtlCol="0">
            <a:spAutoFit/>
          </a:bodyPr>
          <a:lstStyle/>
          <a:p>
            <a:r>
              <a:rPr lang="en-US" altLang="zh-TW" sz="1200" dirty="0">
                <a:solidFill>
                  <a:srgbClr val="00B0F0"/>
                </a:solidFill>
              </a:rPr>
              <a:t>Angle head</a:t>
            </a:r>
            <a:endParaRPr lang="zh-TW" altLang="en-US" sz="1200" dirty="0">
              <a:solidFill>
                <a:srgbClr val="00B0F0"/>
              </a:solidFill>
            </a:endParaRPr>
          </a:p>
        </p:txBody>
      </p:sp>
      <p:sp>
        <p:nvSpPr>
          <p:cNvPr id="4278" name="文字方塊 4277">
            <a:extLst>
              <a:ext uri="{FF2B5EF4-FFF2-40B4-BE49-F238E27FC236}">
                <a16:creationId xmlns:a16="http://schemas.microsoft.com/office/drawing/2014/main" id="{0FEEB59F-28FE-D535-5579-96BE4D4851AF}"/>
              </a:ext>
            </a:extLst>
          </p:cNvPr>
          <p:cNvSpPr txBox="1"/>
          <p:nvPr/>
        </p:nvSpPr>
        <p:spPr>
          <a:xfrm>
            <a:off x="752812" y="4175422"/>
            <a:ext cx="2104900" cy="276999"/>
          </a:xfrm>
          <a:prstGeom prst="rect">
            <a:avLst/>
          </a:prstGeom>
          <a:noFill/>
        </p:spPr>
        <p:txBody>
          <a:bodyPr wrap="square" rtlCol="0">
            <a:spAutoFit/>
          </a:bodyPr>
          <a:lstStyle/>
          <a:p>
            <a:r>
              <a:rPr lang="en-US" altLang="zh-TW" sz="1200" dirty="0">
                <a:solidFill>
                  <a:srgbClr val="00B0F0"/>
                </a:solidFill>
              </a:rPr>
              <a:t>Mask Coefficients head</a:t>
            </a:r>
            <a:endParaRPr lang="zh-TW" altLang="en-US" sz="1200" dirty="0">
              <a:solidFill>
                <a:srgbClr val="00B0F0"/>
              </a:solidFill>
            </a:endParaRPr>
          </a:p>
        </p:txBody>
      </p:sp>
      <p:sp>
        <p:nvSpPr>
          <p:cNvPr id="3" name="文字方塊 2">
            <a:extLst>
              <a:ext uri="{FF2B5EF4-FFF2-40B4-BE49-F238E27FC236}">
                <a16:creationId xmlns:a16="http://schemas.microsoft.com/office/drawing/2014/main" id="{1B0E35C1-9381-9BB3-A1D8-C036F575C88B}"/>
              </a:ext>
            </a:extLst>
          </p:cNvPr>
          <p:cNvSpPr txBox="1"/>
          <p:nvPr/>
        </p:nvSpPr>
        <p:spPr>
          <a:xfrm>
            <a:off x="4629122" y="1032591"/>
            <a:ext cx="1207455" cy="215444"/>
          </a:xfrm>
          <a:prstGeom prst="rect">
            <a:avLst/>
          </a:prstGeom>
          <a:noFill/>
        </p:spPr>
        <p:txBody>
          <a:bodyPr wrap="square" rtlCol="0">
            <a:spAutoFit/>
          </a:bodyPr>
          <a:lstStyle/>
          <a:p>
            <a:r>
              <a:rPr lang="en-US" altLang="zh-TW" sz="800" dirty="0"/>
              <a:t>Distribution focal loss</a:t>
            </a:r>
            <a:endParaRPr lang="zh-TW" altLang="en-US" sz="800" dirty="0"/>
          </a:p>
        </p:txBody>
      </p:sp>
      <p:sp>
        <p:nvSpPr>
          <p:cNvPr id="4" name="文字方塊 3">
            <a:extLst>
              <a:ext uri="{FF2B5EF4-FFF2-40B4-BE49-F238E27FC236}">
                <a16:creationId xmlns:a16="http://schemas.microsoft.com/office/drawing/2014/main" id="{F5B13AEC-EC45-5791-55BA-FC0EB50E7ECE}"/>
              </a:ext>
            </a:extLst>
          </p:cNvPr>
          <p:cNvSpPr txBox="1"/>
          <p:nvPr/>
        </p:nvSpPr>
        <p:spPr>
          <a:xfrm>
            <a:off x="5323890" y="1908425"/>
            <a:ext cx="3471454" cy="400110"/>
          </a:xfrm>
          <a:prstGeom prst="rect">
            <a:avLst/>
          </a:prstGeom>
          <a:noFill/>
        </p:spPr>
        <p:txBody>
          <a:bodyPr wrap="square" rtlCol="0">
            <a:spAutoFit/>
          </a:bodyPr>
          <a:lstStyle/>
          <a:p>
            <a:r>
              <a:rPr lang="en-US" altLang="zh-TW" sz="1000" dirty="0"/>
              <a:t>1) Why not FC?</a:t>
            </a:r>
          </a:p>
          <a:p>
            <a:r>
              <a:rPr lang="en-US" altLang="zh-TW" sz="1000" dirty="0"/>
              <a:t>2) K=3, Spatial attention, K=1x1, channel attention</a:t>
            </a:r>
            <a:endParaRPr lang="zh-TW" altLang="en-US" sz="1000"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A328E42-DB0E-587B-3531-71FB17CB8304}"/>
                  </a:ext>
                </a:extLst>
              </p:cNvPr>
              <p:cNvSpPr txBox="1"/>
              <p:nvPr/>
            </p:nvSpPr>
            <p:spPr>
              <a:xfrm>
                <a:off x="5084666" y="16001"/>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𝑑𝑒𝑡</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5" name="文字方塊 4">
                <a:extLst>
                  <a:ext uri="{FF2B5EF4-FFF2-40B4-BE49-F238E27FC236}">
                    <a16:creationId xmlns:a16="http://schemas.microsoft.com/office/drawing/2014/main" id="{5A328E42-DB0E-587B-3531-71FB17CB8304}"/>
                  </a:ext>
                </a:extLst>
              </p:cNvPr>
              <p:cNvSpPr txBox="1">
                <a:spLocks noRot="1" noChangeAspect="1" noMove="1" noResize="1" noEditPoints="1" noAdjustHandles="1" noChangeArrowheads="1" noChangeShapeType="1" noTextEdit="1"/>
              </p:cNvSpPr>
              <p:nvPr/>
            </p:nvSpPr>
            <p:spPr>
              <a:xfrm>
                <a:off x="5084666" y="16001"/>
                <a:ext cx="3953495" cy="311560"/>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CCDFF8B-BC95-C075-E2A7-F0050357104E}"/>
                  </a:ext>
                </a:extLst>
              </p:cNvPr>
              <p:cNvSpPr txBox="1"/>
              <p:nvPr/>
            </p:nvSpPr>
            <p:spPr>
              <a:xfrm>
                <a:off x="5058040" y="315923"/>
                <a:ext cx="4362760" cy="307777"/>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𝑠𝑒𝑔</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b="0" i="1" smtClean="0">
                            <a:solidFill>
                              <a:srgbClr val="00B0F0"/>
                            </a:solidFill>
                            <a:latin typeface="Cambria Math" panose="02040503050406030204" pitchFamily="18" charset="0"/>
                            <a:ea typeface="Cambria Math" panose="02040503050406030204" pitchFamily="18" charset="0"/>
                          </a:rPr>
                          <m:t>𝜆</m:t>
                        </m:r>
                      </m:e>
                      <m:sub>
                        <m:r>
                          <a:rPr lang="en-US" altLang="zh-TW" sz="1400" b="0" i="1" smtClean="0">
                            <a:solidFill>
                              <a:srgbClr val="00B0F0"/>
                            </a:solidFill>
                            <a:latin typeface="Cambria Math" panose="02040503050406030204" pitchFamily="18" charset="0"/>
                            <a:ea typeface="Cambria Math" panose="02040503050406030204" pitchFamily="18" charset="0"/>
                          </a:rPr>
                          <m:t>4</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𝑚𝑎𝑠𝑘</m:t>
                        </m:r>
                        <m:r>
                          <a:rPr lang="en-US" altLang="zh-TW" sz="1400" b="0" i="1" smtClean="0">
                            <a:solidFill>
                              <a:srgbClr val="00B0F0"/>
                            </a:solidFill>
                            <a:latin typeface="Cambria Math" panose="02040503050406030204" pitchFamily="18" charset="0"/>
                            <a:ea typeface="Cambria Math" panose="02040503050406030204" pitchFamily="18" charset="0"/>
                          </a:rPr>
                          <m:t>−</m:t>
                        </m:r>
                        <m:r>
                          <a:rPr lang="en-US" altLang="zh-TW" sz="1400" b="0" i="1" smtClean="0">
                            <a:solidFill>
                              <a:srgbClr val="00B0F0"/>
                            </a:solidFill>
                            <a:latin typeface="Cambria Math" panose="02040503050406030204" pitchFamily="18" charset="0"/>
                            <a:ea typeface="Cambria Math" panose="02040503050406030204" pitchFamily="18" charset="0"/>
                          </a:rPr>
                          <m:t>𝐵𝐶𝐸</m:t>
                        </m:r>
                      </m:sub>
                    </m:sSub>
                    <m:r>
                      <a:rPr lang="en-US" altLang="zh-TW" sz="1400" b="0" i="1" smtClean="0">
                        <a:solidFill>
                          <a:srgbClr val="00B0F0"/>
                        </a:solidFill>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6" name="文字方塊 5">
                <a:extLst>
                  <a:ext uri="{FF2B5EF4-FFF2-40B4-BE49-F238E27FC236}">
                    <a16:creationId xmlns:a16="http://schemas.microsoft.com/office/drawing/2014/main" id="{6CCDFF8B-BC95-C075-E2A7-F0050357104E}"/>
                  </a:ext>
                </a:extLst>
              </p:cNvPr>
              <p:cNvSpPr txBox="1">
                <a:spLocks noRot="1" noChangeAspect="1" noMove="1" noResize="1" noEditPoints="1" noAdjustHandles="1" noChangeArrowheads="1" noChangeShapeType="1" noTextEdit="1"/>
              </p:cNvSpPr>
              <p:nvPr/>
            </p:nvSpPr>
            <p:spPr>
              <a:xfrm>
                <a:off x="5058040" y="315923"/>
                <a:ext cx="4362760" cy="307777"/>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FDDD8E7-1D32-B022-B5B2-D87AAFAE8A22}"/>
                  </a:ext>
                </a:extLst>
              </p:cNvPr>
              <p:cNvSpPr txBox="1"/>
              <p:nvPr/>
            </p:nvSpPr>
            <p:spPr>
              <a:xfrm>
                <a:off x="5060279" y="578766"/>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𝑜𝑏𝑏</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𝑃𝑟𝑜𝑏𝐼𝑂𝑈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8" name="文字方塊 7">
                <a:extLst>
                  <a:ext uri="{FF2B5EF4-FFF2-40B4-BE49-F238E27FC236}">
                    <a16:creationId xmlns:a16="http://schemas.microsoft.com/office/drawing/2014/main" id="{CFDDD8E7-1D32-B022-B5B2-D87AAFAE8A22}"/>
                  </a:ext>
                </a:extLst>
              </p:cNvPr>
              <p:cNvSpPr txBox="1">
                <a:spLocks noRot="1" noChangeAspect="1" noMove="1" noResize="1" noEditPoints="1" noAdjustHandles="1" noChangeArrowheads="1" noChangeShapeType="1" noTextEdit="1"/>
              </p:cNvSpPr>
              <p:nvPr/>
            </p:nvSpPr>
            <p:spPr>
              <a:xfrm>
                <a:off x="5060279" y="578766"/>
                <a:ext cx="3953495" cy="311560"/>
              </a:xfrm>
              <a:prstGeom prst="rect">
                <a:avLst/>
              </a:prstGeom>
              <a:blipFill>
                <a:blip r:embed="rId30"/>
                <a:stretch>
                  <a:fillRect/>
                </a:stretch>
              </a:blipFill>
            </p:spPr>
            <p:txBody>
              <a:bodyPr/>
              <a:lstStyle/>
              <a:p>
                <a:r>
                  <a:rPr lang="zh-TW" altLang="en-US">
                    <a:noFill/>
                  </a:rPr>
                  <a:t> </a:t>
                </a:r>
              </a:p>
            </p:txBody>
          </p:sp>
        </mc:Fallback>
      </mc:AlternateContent>
      <p:cxnSp>
        <p:nvCxnSpPr>
          <p:cNvPr id="10" name="直線單箭頭接點 9">
            <a:extLst>
              <a:ext uri="{FF2B5EF4-FFF2-40B4-BE49-F238E27FC236}">
                <a16:creationId xmlns:a16="http://schemas.microsoft.com/office/drawing/2014/main" id="{320FDB5F-A0B6-0678-E21E-48D0E2826DDD}"/>
              </a:ext>
            </a:extLst>
          </p:cNvPr>
          <p:cNvCxnSpPr/>
          <p:nvPr/>
        </p:nvCxnSpPr>
        <p:spPr>
          <a:xfrm flipV="1">
            <a:off x="3804768" y="984718"/>
            <a:ext cx="395889" cy="2077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653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E4EC1-49DE-4BE5-8D38-4A1958BD4B9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B1A1CF65-BF65-1B68-23E4-2F49DBC0CC7E}"/>
                  </a:ext>
                </a:extLst>
              </p:cNvPr>
              <p:cNvSpPr txBox="1"/>
              <p:nvPr/>
            </p:nvSpPr>
            <p:spPr>
              <a:xfrm>
                <a:off x="523553" y="3637609"/>
                <a:ext cx="3865567" cy="10388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d>
                        <m:dPr>
                          <m:ctrlPr>
                            <a:rPr lang="en-US" altLang="zh-TW" sz="1200" b="0" i="1" smtClean="0">
                              <a:latin typeface="Cambria Math" panose="02040503050406030204" pitchFamily="18" charset="0"/>
                              <a:cs typeface="Times New Roman" panose="02020603050405020304" pitchFamily="18" charset="0"/>
                            </a:rPr>
                          </m:ctrlPr>
                        </m:dPr>
                        <m:e>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e>
                      </m:d>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𝑠</m:t>
                      </m:r>
                      <m:r>
                        <a:rPr lang="en-US" altLang="zh-TW" sz="1200" b="0" i="1" smtClean="0">
                          <a:latin typeface="Cambria Math" panose="02040503050406030204" pitchFamily="18" charset="0"/>
                          <a:cs typeface="Times New Roman" panose="02020603050405020304" pitchFamily="18" charset="0"/>
                        </a:rPr>
                        <m:t>∙</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𝑝</m:t>
                          </m:r>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  </m:t>
                          </m:r>
                        </m:sup>
                      </m:sSup>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𝐼𝑜𝑈</m:t>
                      </m:r>
                      <m:sSup>
                        <m:sSupPr>
                          <m:ctrlPr>
                            <a:rPr lang="en-US" altLang="zh-TW" sz="1200" b="0" i="1" smtClean="0">
                              <a:latin typeface="Cambria Math" panose="02040503050406030204" pitchFamily="18" charset="0"/>
                              <a:cs typeface="Times New Roman" panose="02020603050405020304" pitchFamily="18" charset="0"/>
                            </a:rPr>
                          </m:ctrlPr>
                        </m:sSupPr>
                        <m:e>
                          <m:d>
                            <m:dPr>
                              <m:ctrlPr>
                                <a:rPr lang="en-US" altLang="zh-TW" sz="1200" b="0" i="1" smtClean="0">
                                  <a:latin typeface="Cambria Math" panose="02040503050406030204" pitchFamily="18" charset="0"/>
                                  <a:cs typeface="Times New Roman" panose="02020603050405020304" pitchFamily="18" charset="0"/>
                                </a:rPr>
                              </m:ctrlPr>
                            </m:dPr>
                            <m:e>
                              <m:acc>
                                <m:accPr>
                                  <m:chr m:val="̂"/>
                                  <m:ctrlPr>
                                    <a:rPr lang="en-US" altLang="zh-TW" sz="1200" b="0" i="1" smtClean="0">
                                      <a:latin typeface="Cambria Math" panose="02040503050406030204" pitchFamily="18" charset="0"/>
                                      <a:cs typeface="Times New Roman" panose="02020603050405020304" pitchFamily="18" charset="0"/>
                                    </a:rPr>
                                  </m:ctrlPr>
                                </m:accPr>
                                <m:e>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up>
                                      <m:r>
                                        <a:rPr lang="en-US" altLang="zh-TW" sz="1200" b="0" i="1" smtClean="0">
                                          <a:latin typeface="Cambria Math" panose="02040503050406030204" pitchFamily="18" charset="0"/>
                                          <a:cs typeface="Times New Roman" panose="02020603050405020304" pitchFamily="18" charset="0"/>
                                        </a:rPr>
                                        <m:t> </m:t>
                                      </m:r>
                                    </m:sup>
                                  </m:sSubSup>
                                </m:e>
                              </m:acc>
                              <m:r>
                                <a:rPr lang="en-US" altLang="zh-TW" sz="1200" b="0" i="1" smtClean="0">
                                  <a:latin typeface="Cambria Math" panose="02040503050406030204" pitchFamily="18" charset="0"/>
                                  <a:cs typeface="Times New Roman" panose="02020603050405020304" pitchFamily="18" charset="0"/>
                                </a:rPr>
                                <m:t>, </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𝑏</m:t>
                                  </m:r>
                                </m:e>
                                <m:sup>
                                  <m:r>
                                    <a:rPr lang="en-US" altLang="zh-TW" sz="1200" b="0" i="1" smtClean="0">
                                      <a:latin typeface="Cambria Math" panose="02040503050406030204" pitchFamily="18" charset="0"/>
                                      <a:cs typeface="Times New Roman" panose="02020603050405020304" pitchFamily="18" charset="0"/>
                                    </a:rPr>
                                    <m:t> </m:t>
                                  </m:r>
                                </m:sup>
                              </m:sSup>
                            </m:e>
                          </m:d>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sup>
                      </m:sSup>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d>
                        <m:dPr>
                          <m:ctrlPr>
                            <a:rPr lang="en-US" altLang="zh-TW" sz="1200" b="0" i="1" smtClean="0">
                              <a:latin typeface="Cambria Math" panose="02040503050406030204" pitchFamily="18" charset="0"/>
                              <a:cs typeface="Times New Roman" panose="02020603050405020304" pitchFamily="18" charset="0"/>
                            </a:rPr>
                          </m:ctrlPr>
                        </m:dPr>
                        <m:e>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e>
                      </m:d>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𝑠</m:t>
                      </m:r>
                      <m:r>
                        <a:rPr lang="en-US" altLang="zh-TW" sz="1200" b="0" i="1" smtClean="0">
                          <a:latin typeface="Cambria Math" panose="02040503050406030204" pitchFamily="18" charset="0"/>
                          <a:cs typeface="Times New Roman" panose="02020603050405020304" pitchFamily="18" charset="0"/>
                        </a:rPr>
                        <m:t>∙</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𝑝</m:t>
                          </m:r>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up>
                      </m:sSup>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𝐼𝑜𝑈</m:t>
                      </m:r>
                      <m:sSup>
                        <m:sSupPr>
                          <m:ctrlPr>
                            <a:rPr lang="en-US" altLang="zh-TW" sz="1200" b="0" i="1" smtClean="0">
                              <a:latin typeface="Cambria Math" panose="02040503050406030204" pitchFamily="18" charset="0"/>
                              <a:cs typeface="Times New Roman" panose="02020603050405020304" pitchFamily="18" charset="0"/>
                            </a:rPr>
                          </m:ctrlPr>
                        </m:sSupPr>
                        <m:e>
                          <m:d>
                            <m:dPr>
                              <m:ctrlPr>
                                <a:rPr lang="en-US" altLang="zh-TW" sz="1200" b="0" i="1" smtClean="0">
                                  <a:latin typeface="Cambria Math" panose="02040503050406030204" pitchFamily="18" charset="0"/>
                                  <a:cs typeface="Times New Roman" panose="02020603050405020304" pitchFamily="18" charset="0"/>
                                </a:rPr>
                              </m:ctrlPr>
                            </m:dPr>
                            <m:e>
                              <m:acc>
                                <m:accPr>
                                  <m:chr m:val="̂"/>
                                  <m:ctrlPr>
                                    <a:rPr lang="en-US" altLang="zh-TW" sz="1200" b="0" i="1" smtClean="0">
                                      <a:latin typeface="Cambria Math" panose="02040503050406030204" pitchFamily="18" charset="0"/>
                                      <a:cs typeface="Times New Roman" panose="02020603050405020304" pitchFamily="18" charset="0"/>
                                    </a:rPr>
                                  </m:ctrlPr>
                                </m:accPr>
                                <m:e>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up>
                                      <m:r>
                                        <a:rPr lang="en-US" altLang="zh-TW" sz="1200" b="0" i="1" smtClean="0">
                                          <a:latin typeface="Cambria Math" panose="02040503050406030204" pitchFamily="18" charset="0"/>
                                          <a:cs typeface="Times New Roman" panose="02020603050405020304" pitchFamily="18" charset="0"/>
                                        </a:rPr>
                                        <m:t>𝑖</m:t>
                                      </m:r>
                                    </m:sup>
                                  </m:sSubSup>
                                </m:e>
                              </m:acc>
                              <m:r>
                                <a:rPr lang="en-US" altLang="zh-TW" sz="1200" b="0" i="1" smtClean="0">
                                  <a:latin typeface="Cambria Math" panose="02040503050406030204" pitchFamily="18" charset="0"/>
                                  <a:cs typeface="Times New Roman" panose="02020603050405020304" pitchFamily="18" charset="0"/>
                                </a:rPr>
                                <m:t>, </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𝑏</m:t>
                                  </m:r>
                                </m:e>
                                <m:sup>
                                  <m:r>
                                    <a:rPr lang="en-US" altLang="zh-TW" sz="1200" b="0" i="1" smtClean="0">
                                      <a:latin typeface="Cambria Math" panose="02040503050406030204" pitchFamily="18" charset="0"/>
                                      <a:cs typeface="Times New Roman" panose="02020603050405020304" pitchFamily="18" charset="0"/>
                                    </a:rPr>
                                    <m:t> </m:t>
                                  </m:r>
                                </m:sup>
                              </m:sSup>
                            </m:e>
                          </m:d>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sup>
                      </m:sSup>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1</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2</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m:oMathPara>
                </a14:m>
                <a:endParaRPr lang="en-US" altLang="zh-TW" sz="1200" b="0" dirty="0">
                  <a:latin typeface="Times New Roman" panose="02020603050405020304" pitchFamily="18" charset="0"/>
                  <a:cs typeface="Times New Roman" panose="02020603050405020304" pitchFamily="18" charset="0"/>
                </a:endParaRPr>
              </a:p>
            </p:txBody>
          </p:sp>
        </mc:Choice>
        <mc:Fallback xmlns="">
          <p:sp>
            <p:nvSpPr>
              <p:cNvPr id="5" name="文字方塊 4">
                <a:extLst>
                  <a:ext uri="{FF2B5EF4-FFF2-40B4-BE49-F238E27FC236}">
                    <a16:creationId xmlns:a16="http://schemas.microsoft.com/office/drawing/2014/main" id="{B1A1CF65-BF65-1B68-23E4-2F49DBC0CC7E}"/>
                  </a:ext>
                </a:extLst>
              </p:cNvPr>
              <p:cNvSpPr txBox="1">
                <a:spLocks noRot="1" noChangeAspect="1" noMove="1" noResize="1" noEditPoints="1" noAdjustHandles="1" noChangeArrowheads="1" noChangeShapeType="1" noTextEdit="1"/>
              </p:cNvSpPr>
              <p:nvPr/>
            </p:nvSpPr>
            <p:spPr>
              <a:xfrm>
                <a:off x="523553" y="3637609"/>
                <a:ext cx="3865567" cy="1038874"/>
              </a:xfrm>
              <a:prstGeom prst="rect">
                <a:avLst/>
              </a:prstGeom>
              <a:blipFill>
                <a:blip r:embed="rId2"/>
                <a:stretch>
                  <a:fillRect b="-1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DD5C935-A2AA-2049-A0C0-2239CF6C54EA}"/>
                  </a:ext>
                </a:extLst>
              </p:cNvPr>
              <p:cNvSpPr txBox="1"/>
              <p:nvPr/>
            </p:nvSpPr>
            <p:spPr>
              <a:xfrm>
                <a:off x="732256" y="4618551"/>
                <a:ext cx="8237721" cy="1580754"/>
              </a:xfrm>
              <a:prstGeom prst="rect">
                <a:avLst/>
              </a:prstGeom>
              <a:noFill/>
            </p:spPr>
            <p:txBody>
              <a:bodyPr wrap="square" rtlCol="0">
                <a:spAutoFit/>
              </a:bodyPr>
              <a:lstStyle/>
              <a:p>
                <a:r>
                  <a:rPr lang="en-US" altLang="zh-TW" sz="1200" b="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up>
                        <m:r>
                          <a:rPr lang="zh-TW" altLang="en-US" sz="1200" i="1">
                            <a:latin typeface="Cambria Math" panose="02040503050406030204" pitchFamily="18" charset="0"/>
                            <a:cs typeface="Times New Roman" panose="02020603050405020304" pitchFamily="18" charset="0"/>
                          </a:rPr>
                          <m:t> </m:t>
                        </m:r>
                      </m:sup>
                    </m:sSubSup>
                  </m:oMath>
                </a14:m>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 from one-to-one head.</a:t>
                </a:r>
              </a:p>
              <a:p>
                <a:r>
                  <a:rPr lang="en-US" altLang="zh-TW" sz="1200" b="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up>
                        <m:r>
                          <a:rPr lang="en-US" altLang="zh-TW" sz="1200" b="0" i="1" smtClean="0">
                            <a:latin typeface="Cambria Math" panose="02040503050406030204" pitchFamily="18" charset="0"/>
                            <a:cs typeface="Times New Roman" panose="02020603050405020304" pitchFamily="18" charset="0"/>
                          </a:rPr>
                          <m:t>𝑖</m:t>
                        </m:r>
                      </m:sup>
                    </m:sSubSup>
                  </m:oMath>
                </a14:m>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bboxs</a:t>
                </a:r>
                <a:r>
                  <a:rPr lang="en-US" altLang="zh-TW" sz="1200" dirty="0">
                    <a:latin typeface="Times New Roman" panose="02020603050405020304" pitchFamily="18" charset="0"/>
                    <a:cs typeface="Times New Roman" panose="02020603050405020304" pitchFamily="18" charset="0"/>
                  </a:rPr>
                  <a:t> of the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oMath>
                </a14:m>
                <a:r>
                  <a:rPr lang="en-US" altLang="zh-TW" sz="1200" dirty="0" err="1">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object from one-to-many head.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r>
                      <a:rPr lang="en-US" altLang="zh-TW" sz="1200" b="0" i="1" smtClean="0">
                        <a:latin typeface="Cambria Math" panose="02040503050406030204" pitchFamily="18" charset="0"/>
                        <a:cs typeface="Times New Roman" panose="02020603050405020304" pitchFamily="18" charset="0"/>
                      </a:rPr>
                      <m:t>∈</m:t>
                    </m:r>
                    <m:r>
                      <m:rPr>
                        <m:sty m:val="p"/>
                      </m:rPr>
                      <a:rPr lang="en-US" altLang="zh-TW" sz="1200" b="0" i="0" smtClean="0">
                        <a:latin typeface="Cambria Math" panose="02040503050406030204" pitchFamily="18" charset="0"/>
                        <a:cs typeface="Times New Roman" panose="02020603050405020304" pitchFamily="18" charset="0"/>
                      </a:rPr>
                      <m:t>Ω</m:t>
                    </m:r>
                  </m:oMath>
                </a14:m>
                <a:endParaRPr lang="en-US" altLang="zh-TW" sz="1200" b="0" dirty="0">
                  <a:latin typeface="Times New Roman" panose="02020603050405020304" pitchFamily="18" charset="0"/>
                  <a:cs typeface="Times New Roman" panose="02020603050405020304" pitchFamily="18" charset="0"/>
                </a:endParaRPr>
              </a:p>
              <a:p>
                <a:r>
                  <a:rPr lang="en-US" altLang="zh-TW" sz="1200" dirty="0">
                    <a:latin typeface="Times New Roman" panose="02020603050405020304" pitchFamily="18" charset="0"/>
                    <a:cs typeface="Times New Roman" panose="02020603050405020304" pitchFamily="18" charset="0"/>
                  </a:rPr>
                  <a:t>- s: It’s a </a:t>
                </a:r>
                <a:r>
                  <a:rPr lang="en-US" altLang="zh-TW" sz="1200" dirty="0">
                    <a:solidFill>
                      <a:srgbClr val="00B0F0"/>
                    </a:solidFill>
                    <a:latin typeface="Times New Roman" panose="02020603050405020304" pitchFamily="18" charset="0"/>
                    <a:cs typeface="Times New Roman" panose="02020603050405020304" pitchFamily="18" charset="0"/>
                  </a:rPr>
                  <a:t>binary value</a:t>
                </a:r>
                <a:r>
                  <a:rPr lang="en-US" altLang="zh-TW" sz="1200" dirty="0">
                    <a:latin typeface="Times New Roman" panose="02020603050405020304" pitchFamily="18" charset="0"/>
                    <a:cs typeface="Times New Roman" panose="02020603050405020304" pitchFamily="18" charset="0"/>
                  </a:rPr>
                  <a:t>. Indicates whether the endpoint of the </a:t>
                </a:r>
                <a:r>
                  <a:rPr lang="en-US" altLang="zh-TW" sz="1200" dirty="0">
                    <a:solidFill>
                      <a:srgbClr val="00B0F0"/>
                    </a:solidFill>
                    <a:latin typeface="Times New Roman" panose="02020603050405020304" pitchFamily="18" charset="0"/>
                    <a:cs typeface="Times New Roman" panose="02020603050405020304" pitchFamily="18" charset="0"/>
                  </a:rPr>
                  <a:t>predicted box </a:t>
                </a:r>
                <a:r>
                  <a:rPr lang="en-US" altLang="zh-TW" sz="1200" dirty="0">
                    <a:latin typeface="Times New Roman" panose="02020603050405020304" pitchFamily="18" charset="0"/>
                    <a:cs typeface="Times New Roman" panose="02020603050405020304" pitchFamily="18" charset="0"/>
                  </a:rPr>
                  <a:t>is within the </a:t>
                </a:r>
                <a:r>
                  <a:rPr lang="en-US" altLang="zh-TW" sz="1200" dirty="0">
                    <a:solidFill>
                      <a:srgbClr val="00B0F0"/>
                    </a:solidFill>
                    <a:latin typeface="Times New Roman" panose="02020603050405020304" pitchFamily="18" charset="0"/>
                    <a:cs typeface="Times New Roman" panose="02020603050405020304" pitchFamily="18" charset="0"/>
                  </a:rPr>
                  <a:t>real box.</a:t>
                </a:r>
              </a:p>
              <a:p>
                <a:r>
                  <a:rPr lang="en-US" altLang="zh-TW" sz="1200" dirty="0">
                    <a:latin typeface="Times New Roman" panose="02020603050405020304" pitchFamily="18" charset="0"/>
                    <a:cs typeface="Times New Roman" panose="02020603050405020304" pitchFamily="18" charset="0"/>
                  </a:rPr>
                  <a:t>- p: The </a:t>
                </a:r>
                <a:r>
                  <a:rPr lang="en-US" altLang="zh-TW" sz="1200" dirty="0">
                    <a:solidFill>
                      <a:srgbClr val="00B0F0"/>
                    </a:solidFill>
                    <a:latin typeface="Times New Roman" panose="02020603050405020304" pitchFamily="18" charset="0"/>
                    <a:cs typeface="Times New Roman" panose="02020603050405020304" pitchFamily="18" charset="0"/>
                  </a:rPr>
                  <a:t>confidence score </a:t>
                </a:r>
                <a:r>
                  <a:rPr lang="en-US" altLang="zh-TW" sz="1200" dirty="0">
                    <a:latin typeface="Times New Roman" panose="02020603050405020304" pitchFamily="18" charset="0"/>
                    <a:cs typeface="Times New Roman" panose="02020603050405020304" pitchFamily="18" charset="0"/>
                  </a:rPr>
                  <a:t>of the object category within the box.</a:t>
                </a:r>
              </a:p>
              <a:p>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The degree of  overlap between predicted and instance box.,</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oMath>
                </a14:m>
                <a:r>
                  <a:rPr lang="en-US" altLang="zh-TW" sz="1200" dirty="0">
                    <a:latin typeface="Times New Roman" panose="02020603050405020304" pitchFamily="18" charset="0"/>
                    <a:cs typeface="Times New Roman" panose="02020603050405020304" pitchFamily="18" charset="0"/>
                  </a:rPr>
                  <a:t>: The parameters to balance classification and regression scores in one-to-one head.</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a14:m>
                <a:r>
                  <a:rPr lang="en-US" altLang="zh-TW" sz="1200" dirty="0">
                    <a:latin typeface="Times New Roman" panose="02020603050405020304" pitchFamily="18" charset="0"/>
                    <a:cs typeface="Times New Roman" panose="02020603050405020304" pitchFamily="18" charset="0"/>
                  </a:rPr>
                  <a:t>: The parameters to balance classification and regression scores in one-to-many head.</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1</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2</m:t>
                        </m:r>
                      </m:sub>
                    </m:sSub>
                    <m:r>
                      <a:rPr lang="en-US" altLang="zh-TW" sz="1200" b="0" i="1" smtClean="0">
                        <a:latin typeface="Cambria Math" panose="02040503050406030204" pitchFamily="18" charset="0"/>
                        <a:cs typeface="Times New Roman" panose="02020603050405020304" pitchFamily="18" charset="0"/>
                      </a:rPr>
                      <m:t>:</m:t>
                    </m:r>
                  </m:oMath>
                </a14:m>
                <a:r>
                  <a:rPr lang="en-US" altLang="zh-TW" sz="1200" dirty="0">
                    <a:latin typeface="Times New Roman" panose="02020603050405020304" pitchFamily="18" charset="0"/>
                    <a:cs typeface="Times New Roman" panose="02020603050405020304" pitchFamily="18" charset="0"/>
                  </a:rPr>
                  <a:t> The ratio of the parameters between one-to-one and one-to-many head.</a:t>
                </a:r>
              </a:p>
            </p:txBody>
          </p:sp>
        </mc:Choice>
        <mc:Fallback xmlns="">
          <p:sp>
            <p:nvSpPr>
              <p:cNvPr id="6" name="文字方塊 5">
                <a:extLst>
                  <a:ext uri="{FF2B5EF4-FFF2-40B4-BE49-F238E27FC236}">
                    <a16:creationId xmlns:a16="http://schemas.microsoft.com/office/drawing/2014/main" id="{ADD5C935-A2AA-2049-A0C0-2239CF6C54EA}"/>
                  </a:ext>
                </a:extLst>
              </p:cNvPr>
              <p:cNvSpPr txBox="1">
                <a:spLocks noRot="1" noChangeAspect="1" noMove="1" noResize="1" noEditPoints="1" noAdjustHandles="1" noChangeArrowheads="1" noChangeShapeType="1" noTextEdit="1"/>
              </p:cNvSpPr>
              <p:nvPr/>
            </p:nvSpPr>
            <p:spPr>
              <a:xfrm>
                <a:off x="732256" y="4618551"/>
                <a:ext cx="8237721" cy="1580754"/>
              </a:xfrm>
              <a:prstGeom prst="rect">
                <a:avLst/>
              </a:prstGeom>
              <a:blipFill>
                <a:blip r:embed="rId3"/>
                <a:stretch>
                  <a:fillRect t="-772" b="-2317"/>
                </a:stretch>
              </a:blipFill>
            </p:spPr>
            <p:txBody>
              <a:bodyPr/>
              <a:lstStyle/>
              <a:p>
                <a:r>
                  <a:rPr lang="zh-TW" altLang="en-US">
                    <a:noFill/>
                  </a:rPr>
                  <a:t> </a:t>
                </a:r>
              </a:p>
            </p:txBody>
          </p:sp>
        </mc:Fallback>
      </mc:AlternateContent>
      <p:sp>
        <p:nvSpPr>
          <p:cNvPr id="3" name="標題 1">
            <a:extLst>
              <a:ext uri="{FF2B5EF4-FFF2-40B4-BE49-F238E27FC236}">
                <a16:creationId xmlns:a16="http://schemas.microsoft.com/office/drawing/2014/main" id="{D2E9300B-2944-6270-27EC-F3C17695A45E}"/>
              </a:ext>
            </a:extLst>
          </p:cNvPr>
          <p:cNvSpPr>
            <a:spLocks noGrp="1"/>
          </p:cNvSpPr>
          <p:nvPr>
            <p:ph type="title"/>
          </p:nvPr>
        </p:nvSpPr>
        <p:spPr>
          <a:xfrm>
            <a:off x="-42343" y="5096"/>
            <a:ext cx="6538023"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Training Framework: Consistent Matching Metric</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4BBFFB12-ED62-9A3D-14C2-8A612B214FF7}"/>
                  </a:ext>
                </a:extLst>
              </p:cNvPr>
              <p:cNvSpPr txBox="1"/>
              <p:nvPr/>
            </p:nvSpPr>
            <p:spPr>
              <a:xfrm>
                <a:off x="320186" y="489239"/>
                <a:ext cx="2982352" cy="2950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200" b="0" i="1" smtClean="0">
                          <a:latin typeface="Cambria Math" panose="02040503050406030204" pitchFamily="18" charset="0"/>
                        </a:rPr>
                        <m:t>𝐴</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 </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𝕀</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e>
                      </m:d>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Σ</m:t>
                          </m:r>
                        </m:e>
                        <m:sub>
                          <m:r>
                            <a:rPr lang="en-US" altLang="zh-TW" sz="1200" b="0" i="1" smtClean="0">
                              <a:latin typeface="Cambria Math" panose="02040503050406030204" pitchFamily="18" charset="0"/>
                            </a:rPr>
                            <m:t>𝑘</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r>
                            <a:rPr lang="en-US" altLang="zh-TW" sz="1200" b="0" i="1" smtClean="0">
                              <a:latin typeface="Cambria Math" panose="02040503050406030204" pitchFamily="18" charset="0"/>
                            </a:rPr>
                            <m:t>\</m:t>
                          </m:r>
                          <m:r>
                            <m:rPr>
                              <m:lit/>
                            </m:rP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 </m:t>
                          </m:r>
                        </m:sub>
                      </m:s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𝑘</m:t>
                          </m:r>
                        </m:sub>
                      </m:sSub>
                    </m:oMath>
                  </m:oMathPara>
                </a14:m>
                <a:endParaRPr lang="en-US" altLang="zh-TW" sz="1200" b="0" dirty="0"/>
              </a:p>
            </p:txBody>
          </p:sp>
        </mc:Choice>
        <mc:Fallback xmlns="">
          <p:sp>
            <p:nvSpPr>
              <p:cNvPr id="13" name="文字方塊 12">
                <a:extLst>
                  <a:ext uri="{FF2B5EF4-FFF2-40B4-BE49-F238E27FC236}">
                    <a16:creationId xmlns:a16="http://schemas.microsoft.com/office/drawing/2014/main" id="{4BBFFB12-ED62-9A3D-14C2-8A612B214FF7}"/>
                  </a:ext>
                </a:extLst>
              </p:cNvPr>
              <p:cNvSpPr txBox="1">
                <a:spLocks noRot="1" noChangeAspect="1" noMove="1" noResize="1" noEditPoints="1" noAdjustHandles="1" noChangeArrowheads="1" noChangeShapeType="1" noTextEdit="1"/>
              </p:cNvSpPr>
              <p:nvPr/>
            </p:nvSpPr>
            <p:spPr>
              <a:xfrm>
                <a:off x="320186" y="489239"/>
                <a:ext cx="2982352" cy="295081"/>
              </a:xfrm>
              <a:prstGeom prst="rect">
                <a:avLst/>
              </a:prstGeom>
              <a:blipFill>
                <a:blip r:embed="rId4"/>
                <a:stretch>
                  <a:fillRect b="-20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3535ED1-1AB8-546D-533D-594B64003859}"/>
                  </a:ext>
                </a:extLst>
              </p:cNvPr>
              <p:cNvSpPr txBox="1"/>
              <p:nvPr/>
            </p:nvSpPr>
            <p:spPr>
              <a:xfrm>
                <a:off x="478741" y="723502"/>
                <a:ext cx="5826809" cy="1050159"/>
              </a:xfrm>
              <a:prstGeom prst="rect">
                <a:avLst/>
              </a:prstGeom>
              <a:noFill/>
            </p:spPr>
            <p:txBody>
              <a:bodyPr wrap="square" rtlCol="0">
                <a:spAutoFit/>
              </a:bodyPr>
              <a:lstStyle/>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𝑡</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a:t>
                </a:r>
                <a:r>
                  <a:rPr lang="en-US" altLang="zh-TW" sz="1200" dirty="0">
                    <a:solidFill>
                      <a:srgbClr val="00B0F0"/>
                    </a:solidFill>
                    <a:latin typeface="Times New Roman" panose="02020603050405020304" pitchFamily="18" charset="0"/>
                    <a:cs typeface="Times New Roman" panose="02020603050405020304" pitchFamily="18" charset="0"/>
                  </a:rPr>
                  <a:t>classification target</a:t>
                </a:r>
                <a:r>
                  <a:rPr lang="en-US" altLang="zh-TW" sz="1200" dirty="0">
                    <a:latin typeface="Times New Roman" panose="02020603050405020304" pitchFamily="18" charset="0"/>
                    <a:cs typeface="Times New Roman" panose="02020603050405020304" pitchFamily="18" charset="0"/>
                  </a:rPr>
                  <a:t> of one-to-one.</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𝑡</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𝑖</m:t>
                        </m:r>
                      </m:sub>
                    </m:sSub>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dirty="0" err="1">
                    <a:solidFill>
                      <a:srgbClr val="00B0F0"/>
                    </a:solidFill>
                    <a:latin typeface="Times New Roman" panose="02020603050405020304" pitchFamily="18" charset="0"/>
                    <a:cs typeface="Times New Roman" panose="02020603050405020304" pitchFamily="18" charset="0"/>
                  </a:rPr>
                  <a:t>th</a:t>
                </a:r>
                <a:r>
                  <a:rPr lang="en-US" altLang="zh-TW" sz="1200" dirty="0">
                    <a:solidFill>
                      <a:srgbClr val="00B0F0"/>
                    </a:solidFill>
                    <a:latin typeface="Times New Roman" panose="02020603050405020304" pitchFamily="18" charset="0"/>
                    <a:cs typeface="Times New Roman" panose="02020603050405020304" pitchFamily="18" charset="0"/>
                  </a:rPr>
                  <a:t> classification target</a:t>
                </a:r>
                <a:r>
                  <a:rPr lang="en-US" altLang="zh-TW" sz="1200" dirty="0">
                    <a:latin typeface="Times New Roman" panose="02020603050405020304" pitchFamily="18" charset="0"/>
                    <a:cs typeface="Times New Roman" panose="02020603050405020304" pitchFamily="18" charset="0"/>
                  </a:rPr>
                  <a:t> of one-to-many.</a:t>
                </a:r>
              </a:p>
              <a:p>
                <a:r>
                  <a:rPr lang="en-US" altLang="zh-TW" sz="1200" b="0" dirty="0">
                    <a:cs typeface="Times New Roman" panose="02020603050405020304" pitchFamily="18" charset="0"/>
                  </a:rPr>
                  <a:t>- </a:t>
                </a:r>
                <a14:m>
                  <m:oMath xmlns:m="http://schemas.openxmlformats.org/officeDocument/2006/math">
                    <m:r>
                      <m:rPr>
                        <m:sty m:val="p"/>
                      </m:rPr>
                      <a:rPr lang="en-US" altLang="zh-TW" sz="1200" b="0" i="0" smtClean="0">
                        <a:latin typeface="Cambria Math" panose="02040503050406030204" pitchFamily="18" charset="0"/>
                        <a:cs typeface="Times New Roman" panose="02020603050405020304" pitchFamily="18" charset="0"/>
                      </a:rPr>
                      <m:t>Ω</m:t>
                    </m:r>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a:t>
                </a:r>
                <a:r>
                  <a:rPr lang="en-US" altLang="zh-TW" sz="1200" dirty="0">
                    <a:solidFill>
                      <a:srgbClr val="00B0F0"/>
                    </a:solidFill>
                    <a:latin typeface="Times New Roman" panose="02020603050405020304" pitchFamily="18" charset="0"/>
                    <a:cs typeface="Times New Roman" panose="02020603050405020304" pitchFamily="18" charset="0"/>
                  </a:rPr>
                  <a:t>positive samples </a:t>
                </a:r>
                <a:r>
                  <a:rPr lang="en-US" altLang="zh-TW" sz="1200" dirty="0">
                    <a:latin typeface="Times New Roman" panose="02020603050405020304" pitchFamily="18" charset="0"/>
                    <a:cs typeface="Times New Roman" panose="02020603050405020304" pitchFamily="18" charset="0"/>
                  </a:rPr>
                  <a:t>of an object prediction in one-to-many head.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threshold= 0.5)</a:t>
                </a:r>
              </a:p>
              <a:p>
                <a:r>
                  <a:rPr lang="en-US" altLang="zh-TW" sz="1200" b="0" dirty="0">
                    <a:cs typeface="Times New Roman" panose="02020603050405020304" pitchFamily="18" charset="0"/>
                  </a:rPr>
                  <a:t>-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𝕀</m:t>
                    </m:r>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Indicator function. If the equation(</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r>
                      <a:rPr lang="en-US" altLang="zh-TW" sz="1200" b="0" i="1" smtClean="0">
                        <a:latin typeface="Cambria Math" panose="02040503050406030204" pitchFamily="18" charset="0"/>
                        <a:cs typeface="Times New Roman" panose="02020603050405020304" pitchFamily="18" charset="0"/>
                      </a:rPr>
                      <m:t>∈</m:t>
                    </m:r>
                    <m:r>
                      <m:rPr>
                        <m:sty m:val="p"/>
                      </m:rPr>
                      <a:rPr lang="en-US" altLang="zh-TW" sz="1200" b="0" i="0" smtClean="0">
                        <a:latin typeface="Cambria Math" panose="02040503050406030204" pitchFamily="18" charset="0"/>
                        <a:cs typeface="Times New Roman" panose="02020603050405020304" pitchFamily="18" charset="0"/>
                      </a:rPr>
                      <m:t>Ω</m:t>
                    </m:r>
                    <m:r>
                      <a:rPr lang="en-US" altLang="zh-TW" sz="1200" b="0" i="1" smtClean="0">
                        <a:latin typeface="Cambria Math" panose="02040503050406030204" pitchFamily="18" charset="0"/>
                        <a:cs typeface="Times New Roman" panose="02020603050405020304" pitchFamily="18" charset="0"/>
                      </a:rPr>
                      <m:t>)</m:t>
                    </m:r>
                  </m:oMath>
                </a14:m>
                <a:r>
                  <a:rPr lang="en-US" altLang="zh-TW" sz="1200" dirty="0">
                    <a:latin typeface="Times New Roman" panose="02020603050405020304" pitchFamily="18" charset="0"/>
                    <a:cs typeface="Times New Roman" panose="02020603050405020304" pitchFamily="18" charset="0"/>
                  </a:rPr>
                  <a:t> established, indicator function return 1. </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Σ</m:t>
                        </m:r>
                      </m:e>
                      <m:sub>
                        <m:r>
                          <a:rPr lang="en-US" altLang="zh-TW" sz="1200" b="0" i="1" smtClean="0">
                            <a:latin typeface="Cambria Math" panose="02040503050406030204" pitchFamily="18" charset="0"/>
                            <a:cs typeface="Times New Roman" panose="02020603050405020304" pitchFamily="18" charset="0"/>
                          </a:rPr>
                          <m:t>𝑘</m:t>
                        </m:r>
                        <m:r>
                          <a:rPr lang="en-US" altLang="zh-TW" sz="1200" b="0" i="1" smtClean="0">
                            <a:latin typeface="Cambria Math" panose="02040503050406030204" pitchFamily="18" charset="0"/>
                            <a:cs typeface="Times New Roman" panose="02020603050405020304" pitchFamily="18" charset="0"/>
                          </a:rPr>
                          <m:t>∈</m:t>
                        </m:r>
                        <m:r>
                          <m:rPr>
                            <m:sty m:val="p"/>
                          </m:rPr>
                          <a:rPr lang="en-US" altLang="zh-TW" sz="1200" b="0" i="0" smtClean="0">
                            <a:latin typeface="Cambria Math" panose="02040503050406030204" pitchFamily="18" charset="0"/>
                            <a:cs typeface="Times New Roman" panose="02020603050405020304" pitchFamily="18" charset="0"/>
                          </a:rPr>
                          <m:t>Ω</m:t>
                        </m:r>
                        <m:r>
                          <a:rPr lang="en-US" altLang="zh-TW" sz="1200" b="0" i="1" smtClean="0">
                            <a:latin typeface="Cambria Math" panose="02040503050406030204" pitchFamily="18" charset="0"/>
                            <a:cs typeface="Times New Roman" panose="02020603050405020304" pitchFamily="18" charset="0"/>
                          </a:rPr>
                          <m:t>\</m:t>
                        </m:r>
                        <m:r>
                          <m:rPr>
                            <m:lit/>
                          </m:rP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𝑖</m:t>
                        </m:r>
                        <m:r>
                          <a:rPr lang="en-US" altLang="zh-TW" sz="1200" b="0" i="1" smtClean="0">
                            <a:latin typeface="Cambria Math" panose="02040503050406030204" pitchFamily="18" charset="0"/>
                            <a:cs typeface="Times New Roman" panose="02020603050405020304" pitchFamily="18" charset="0"/>
                          </a:rPr>
                          <m:t>}</m:t>
                        </m:r>
                      </m:sub>
                    </m:sSub>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𝑡</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𝑘</m:t>
                        </m:r>
                      </m:sub>
                    </m:sSub>
                  </m:oMath>
                </a14:m>
                <a:r>
                  <a:rPr lang="en-US" altLang="zh-TW" sz="1200" dirty="0">
                    <a:latin typeface="Times New Roman" panose="02020603050405020304" pitchFamily="18" charset="0"/>
                    <a:cs typeface="Times New Roman" panose="02020603050405020304" pitchFamily="18" charset="0"/>
                  </a:rPr>
                  <a:t>: The summation of the classification target of one-to-many </a:t>
                </a:r>
                <a:r>
                  <a:rPr lang="en-US" altLang="zh-TW" sz="1200" dirty="0">
                    <a:solidFill>
                      <a:srgbClr val="00B0F0"/>
                    </a:solidFill>
                    <a:latin typeface="Times New Roman" panose="02020603050405020304" pitchFamily="18" charset="0"/>
                    <a:cs typeface="Times New Roman" panose="02020603050405020304" pitchFamily="18" charset="0"/>
                  </a:rPr>
                  <a:t>excluded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dirty="0">
                    <a:solidFill>
                      <a:srgbClr val="00B0F0"/>
                    </a:solidFill>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a:t>
                </a:r>
              </a:p>
            </p:txBody>
          </p:sp>
        </mc:Choice>
        <mc:Fallback xmlns="">
          <p:sp>
            <p:nvSpPr>
              <p:cNvPr id="16" name="文字方塊 15">
                <a:extLst>
                  <a:ext uri="{FF2B5EF4-FFF2-40B4-BE49-F238E27FC236}">
                    <a16:creationId xmlns:a16="http://schemas.microsoft.com/office/drawing/2014/main" id="{13535ED1-1AB8-546D-533D-594B64003859}"/>
                  </a:ext>
                </a:extLst>
              </p:cNvPr>
              <p:cNvSpPr txBox="1">
                <a:spLocks noRot="1" noChangeAspect="1" noMove="1" noResize="1" noEditPoints="1" noAdjustHandles="1" noChangeArrowheads="1" noChangeShapeType="1" noTextEdit="1"/>
              </p:cNvSpPr>
              <p:nvPr/>
            </p:nvSpPr>
            <p:spPr>
              <a:xfrm>
                <a:off x="478741" y="723502"/>
                <a:ext cx="5826809" cy="1050159"/>
              </a:xfrm>
              <a:prstGeom prst="rect">
                <a:avLst/>
              </a:prstGeom>
              <a:blipFill>
                <a:blip r:embed="rId5"/>
                <a:stretch>
                  <a:fillRect l="-105" t="-1163" b="-17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F7A8802F-FCA4-39B6-0704-7C7A34DADA38}"/>
                  </a:ext>
                </a:extLst>
              </p:cNvPr>
              <p:cNvSpPr txBox="1"/>
              <p:nvPr/>
            </p:nvSpPr>
            <p:spPr>
              <a:xfrm>
                <a:off x="523553" y="1794886"/>
                <a:ext cx="5972128" cy="8086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m:t>
                              </m:r>
                            </m:sub>
                          </m:sSub>
                          <m:r>
                            <a:rPr lang="en-US" altLang="zh-TW" sz="1200" b="0" i="1" smtClean="0">
                              <a:latin typeface="Cambria Math" panose="02040503050406030204" pitchFamily="18" charset="0"/>
                            </a:rPr>
                            <m:t> </m:t>
                          </m:r>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den>
                      </m:f>
                      <m:r>
                        <a:rPr lang="en-US" altLang="zh-TW" sz="1200" b="0" i="0"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m:rPr>
                              <m:sty m:val="p"/>
                            </m:rPr>
                            <a:rPr lang="en-US" altLang="zh-TW" sz="1200" b="0" i="0" smtClean="0">
                              <a:latin typeface="Cambria Math" panose="02040503050406030204" pitchFamily="18" charset="0"/>
                            </a:rPr>
                            <m:t>u</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0" smtClean="0">
                              <a:latin typeface="Cambria Math" panose="02040503050406030204" pitchFamily="18" charset="0"/>
                            </a:rPr>
                            <m:t>∗</m:t>
                          </m:r>
                        </m:sup>
                      </m:sSubSup>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den>
                      </m:f>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oMath>
                  </m:oMathPara>
                </a14:m>
                <a:endParaRPr lang="en-US" altLang="zh-TW" sz="1200" b="0" dirty="0">
                  <a:latin typeface="Times New Roman" panose="02020603050405020304" pitchFamily="18" charset="0"/>
                  <a:cs typeface="Times New Roman" panose="02020603050405020304" pitchFamily="18" charset="0"/>
                </a:endParaRPr>
              </a:p>
            </p:txBody>
          </p:sp>
        </mc:Choice>
        <mc:Fallback xmlns="">
          <p:sp>
            <p:nvSpPr>
              <p:cNvPr id="17" name="文字方塊 16">
                <a:extLst>
                  <a:ext uri="{FF2B5EF4-FFF2-40B4-BE49-F238E27FC236}">
                    <a16:creationId xmlns:a16="http://schemas.microsoft.com/office/drawing/2014/main" id="{F7A8802F-FCA4-39B6-0704-7C7A34DADA38}"/>
                  </a:ext>
                </a:extLst>
              </p:cNvPr>
              <p:cNvSpPr txBox="1">
                <a:spLocks noRot="1" noChangeAspect="1" noMove="1" noResize="1" noEditPoints="1" noAdjustHandles="1" noChangeArrowheads="1" noChangeShapeType="1" noTextEdit="1"/>
              </p:cNvSpPr>
              <p:nvPr/>
            </p:nvSpPr>
            <p:spPr>
              <a:xfrm>
                <a:off x="523553" y="1794886"/>
                <a:ext cx="5972128" cy="80868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6F4D4C0-08F7-9BE2-8A91-A1046D1FFC2C}"/>
                  </a:ext>
                </a:extLst>
              </p:cNvPr>
              <p:cNvSpPr txBox="1"/>
              <p:nvPr/>
            </p:nvSpPr>
            <p:spPr>
              <a:xfrm>
                <a:off x="732257" y="2499062"/>
                <a:ext cx="5763424" cy="1032077"/>
              </a:xfrm>
              <a:prstGeom prst="rect">
                <a:avLst/>
              </a:prstGeom>
              <a:noFill/>
            </p:spPr>
            <p:txBody>
              <a:bodyPr wrap="square">
                <a:spAutoFit/>
              </a:bodyPr>
              <a:lstStyle/>
              <a:p>
                <a:r>
                  <a:rPr lang="en-US" altLang="zh-TW" sz="1200" b="0" dirty="0"/>
                  <a:t>- </a:t>
                </a:r>
                <a14:m>
                  <m:oMath xmlns:m="http://schemas.openxmlformats.org/officeDocument/2006/math">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r>
                      <a:rPr lang="en-US" altLang="zh-TW" sz="1200" b="0" i="0" smtClean="0">
                        <a:latin typeface="Cambria Math" panose="02040503050406030204" pitchFamily="18" charset="0"/>
                      </a:rPr>
                      <m:t>, </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m:rPr>
                            <m:sty m:val="p"/>
                          </m:rPr>
                          <a:rPr lang="en-US" altLang="zh-TW" sz="1200" b="0" i="0" smtClean="0">
                            <a:latin typeface="Cambria Math" panose="02040503050406030204" pitchFamily="18" charset="0"/>
                          </a:rPr>
                          <m:t>o</m:t>
                        </m:r>
                        <m:r>
                          <a:rPr lang="en-US" altLang="zh-TW" sz="1200" b="0" i="0" smtClean="0">
                            <a:latin typeface="Cambria Math" panose="02040503050406030204" pitchFamily="18" charset="0"/>
                          </a:rPr>
                          <m:t>2</m:t>
                        </m:r>
                        <m:r>
                          <m:rPr>
                            <m:sty m:val="p"/>
                          </m:rPr>
                          <a:rPr lang="en-US" altLang="zh-TW" sz="1200" b="0" i="0" smtClean="0">
                            <a:latin typeface="Cambria Math" panose="02040503050406030204" pitchFamily="18" charset="0"/>
                          </a:rPr>
                          <m:t>m</m:t>
                        </m:r>
                      </m:sub>
                      <m:sup>
                        <m:r>
                          <a:rPr lang="en-US" altLang="zh-TW" sz="1200" b="0" i="0" smtClean="0">
                            <a:latin typeface="Cambria Math" panose="02040503050406030204" pitchFamily="18" charset="0"/>
                          </a:rPr>
                          <m:t>∗</m:t>
                        </m:r>
                      </m:sup>
                    </m:sSubSup>
                    <m:r>
                      <a:rPr lang="en-US" altLang="zh-TW" sz="1200" b="0" i="0" smtClean="0">
                        <a:latin typeface="Cambria Math" panose="02040503050406030204" pitchFamily="18" charset="0"/>
                      </a:rPr>
                      <m:t>:</m:t>
                    </m:r>
                  </m:oMath>
                </a14:m>
                <a:r>
                  <a:rPr lang="en-US" altLang="zh-TW" sz="1200" b="0" dirty="0">
                    <a:latin typeface="Times New Roman" panose="02020603050405020304" pitchFamily="18" charset="0"/>
                    <a:cs typeface="Times New Roman" panose="02020603050405020304" pitchFamily="18" charset="0"/>
                  </a:rPr>
                  <a:t>The </a:t>
                </a:r>
                <a:r>
                  <a:rPr lang="en-US" altLang="zh-TW" sz="1200" b="0" dirty="0">
                    <a:solidFill>
                      <a:srgbClr val="00B0F0"/>
                    </a:solidFill>
                    <a:latin typeface="Times New Roman" panose="02020603050405020304" pitchFamily="18" charset="0"/>
                    <a:cs typeface="Times New Roman" panose="02020603050405020304" pitchFamily="18" charset="0"/>
                  </a:rPr>
                  <a:t>largest </a:t>
                </a:r>
                <a:r>
                  <a:rPr lang="en-US" altLang="zh-TW" sz="1200" b="0" dirty="0" err="1">
                    <a:solidFill>
                      <a:srgbClr val="00B0F0"/>
                    </a:solidFill>
                    <a:latin typeface="Times New Roman" panose="02020603050405020304" pitchFamily="18" charset="0"/>
                    <a:cs typeface="Times New Roman" panose="02020603050405020304" pitchFamily="18" charset="0"/>
                  </a:rPr>
                  <a:t>IoUs</a:t>
                </a:r>
                <a:r>
                  <a:rPr lang="en-US" altLang="zh-TW" sz="1200" b="0" dirty="0">
                    <a:solidFill>
                      <a:srgbClr val="00B0F0"/>
                    </a:solidFill>
                    <a:latin typeface="Times New Roman" panose="02020603050405020304" pitchFamily="18" charset="0"/>
                    <a:cs typeface="Times New Roman" panose="02020603050405020304" pitchFamily="18" charset="0"/>
                  </a:rPr>
                  <a:t> </a:t>
                </a:r>
                <a:r>
                  <a:rPr lang="en-US" altLang="zh-TW" sz="1200" b="0" dirty="0">
                    <a:latin typeface="Times New Roman" panose="02020603050405020304" pitchFamily="18" charset="0"/>
                    <a:cs typeface="Times New Roman" panose="02020603050405020304" pitchFamily="18" charset="0"/>
                  </a:rPr>
                  <a:t>with predictions.</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matching score of the one-to-one head.</a:t>
                </a:r>
              </a:p>
              <a:p>
                <a:r>
                  <a:rPr lang="en-US" altLang="zh-TW" sz="1200" b="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up>
                        <m:r>
                          <a:rPr lang="en-US" altLang="zh-TW" sz="1200" b="0" i="1" smtClean="0">
                            <a:latin typeface="Cambria Math" panose="02040503050406030204" pitchFamily="18" charset="0"/>
                            <a:cs typeface="Times New Roman" panose="02020603050405020304" pitchFamily="18" charset="0"/>
                          </a:rPr>
                          <m:t>∗</m:t>
                        </m:r>
                      </m:sup>
                    </m:sSubSup>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a:t>
                </a:r>
                <a:r>
                  <a:rPr lang="en-US" altLang="zh-TW" sz="1200" b="0" dirty="0">
                    <a:solidFill>
                      <a:srgbClr val="00B0F0"/>
                    </a:solidFill>
                    <a:latin typeface="Times New Roman" panose="02020603050405020304" pitchFamily="18" charset="0"/>
                    <a:cs typeface="Times New Roman" panose="02020603050405020304" pitchFamily="18" charset="0"/>
                  </a:rPr>
                  <a:t>largest </a:t>
                </a:r>
                <a:r>
                  <a:rPr lang="en-US" altLang="zh-TW" sz="1200" b="0" dirty="0">
                    <a:latin typeface="Times New Roman" panose="02020603050405020304" pitchFamily="18" charset="0"/>
                    <a:cs typeface="Times New Roman" panose="02020603050405020304" pitchFamily="18" charset="0"/>
                  </a:rPr>
                  <a:t>matching score of the one-to-one head. </a:t>
                </a:r>
                <a14:m>
                  <m:oMath xmlns:m="http://schemas.openxmlformats.org/officeDocument/2006/math">
                    <m:sSubSup>
                      <m:sSubSupPr>
                        <m:ctrlPr>
                          <a:rPr lang="en-US" altLang="zh-TW" sz="1200" b="0" i="1" smtClean="0">
                            <a:solidFill>
                              <a:srgbClr val="00B0F0"/>
                            </a:solidFill>
                            <a:latin typeface="Cambria Math" panose="02040503050406030204" pitchFamily="18" charset="0"/>
                            <a:cs typeface="Times New Roman" panose="02020603050405020304" pitchFamily="18" charset="0"/>
                          </a:rPr>
                        </m:ctrlPr>
                      </m:sSubSupPr>
                      <m:e>
                        <m:r>
                          <a:rPr lang="en-US" altLang="zh-TW" sz="1200" b="0" i="1" smtClean="0">
                            <a:solidFill>
                              <a:srgbClr val="00B0F0"/>
                            </a:solidFill>
                            <a:latin typeface="Cambria Math" panose="02040503050406030204" pitchFamily="18" charset="0"/>
                            <a:cs typeface="Times New Roman" panose="02020603050405020304" pitchFamily="18" charset="0"/>
                          </a:rPr>
                          <m:t>𝑚</m:t>
                        </m:r>
                      </m:e>
                      <m:sub>
                        <m:r>
                          <a:rPr lang="en-US" altLang="zh-TW" sz="1200" b="0" i="1" smtClean="0">
                            <a:solidFill>
                              <a:srgbClr val="00B0F0"/>
                            </a:solidFill>
                            <a:latin typeface="Cambria Math" panose="02040503050406030204" pitchFamily="18" charset="0"/>
                            <a:cs typeface="Times New Roman" panose="02020603050405020304" pitchFamily="18" charset="0"/>
                          </a:rPr>
                          <m:t>𝑜</m:t>
                        </m:r>
                        <m:r>
                          <a:rPr lang="en-US" altLang="zh-TW" sz="1200" b="0" i="1" smtClean="0">
                            <a:solidFill>
                              <a:srgbClr val="00B0F0"/>
                            </a:solidFill>
                            <a:latin typeface="Cambria Math" panose="02040503050406030204" pitchFamily="18" charset="0"/>
                            <a:cs typeface="Times New Roman" panose="02020603050405020304" pitchFamily="18" charset="0"/>
                          </a:rPr>
                          <m:t>2</m:t>
                        </m:r>
                        <m:r>
                          <a:rPr lang="en-US" altLang="zh-TW" sz="1200" b="0" i="1" smtClean="0">
                            <a:solidFill>
                              <a:srgbClr val="00B0F0"/>
                            </a:solidFill>
                            <a:latin typeface="Cambria Math" panose="02040503050406030204" pitchFamily="18" charset="0"/>
                            <a:cs typeface="Times New Roman" panose="02020603050405020304" pitchFamily="18" charset="0"/>
                          </a:rPr>
                          <m:t>𝑜</m:t>
                        </m:r>
                      </m:sub>
                      <m:sup>
                        <m:r>
                          <a:rPr lang="en-US" altLang="zh-TW" sz="1200" b="0" i="1" smtClean="0">
                            <a:solidFill>
                              <a:srgbClr val="00B0F0"/>
                            </a:solidFill>
                            <a:latin typeface="Cambria Math" panose="02040503050406030204" pitchFamily="18" charset="0"/>
                            <a:cs typeface="Times New Roman" panose="02020603050405020304" pitchFamily="18" charset="0"/>
                          </a:rPr>
                          <m:t>∗</m:t>
                        </m:r>
                      </m:sup>
                    </m:sSubSup>
                  </m:oMath>
                </a14:m>
                <a:r>
                  <a:rPr lang="en-US" altLang="zh-TW" sz="1200" b="0" dirty="0">
                    <a:solidFill>
                      <a:srgbClr val="00B0F0"/>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TW" sz="1200" b="0" i="1" smtClean="0">
                            <a:solidFill>
                              <a:srgbClr val="00B0F0"/>
                            </a:solidFill>
                            <a:latin typeface="Cambria Math" panose="02040503050406030204" pitchFamily="18" charset="0"/>
                            <a:cs typeface="Times New Roman" panose="02020603050405020304" pitchFamily="18" charset="0"/>
                          </a:rPr>
                        </m:ctrlPr>
                      </m:sSubPr>
                      <m:e>
                        <m:r>
                          <a:rPr lang="en-US" altLang="zh-TW" sz="1200" b="0" i="1" smtClean="0">
                            <a:solidFill>
                              <a:srgbClr val="00B0F0"/>
                            </a:solidFill>
                            <a:latin typeface="Cambria Math" panose="02040503050406030204" pitchFamily="18" charset="0"/>
                            <a:cs typeface="Times New Roman" panose="02020603050405020304" pitchFamily="18" charset="0"/>
                          </a:rPr>
                          <m:t>𝑚</m:t>
                        </m:r>
                      </m:e>
                      <m:sub>
                        <m:r>
                          <a:rPr lang="en-US" altLang="zh-TW" sz="1200" b="0" i="1" smtClean="0">
                            <a:solidFill>
                              <a:srgbClr val="00B0F0"/>
                            </a:solidFill>
                            <a:latin typeface="Cambria Math" panose="02040503050406030204" pitchFamily="18" charset="0"/>
                            <a:cs typeface="Times New Roman" panose="02020603050405020304" pitchFamily="18" charset="0"/>
                          </a:rPr>
                          <m:t>𝑜</m:t>
                        </m:r>
                        <m:r>
                          <a:rPr lang="en-US" altLang="zh-TW" sz="1200" b="0" i="1" smtClean="0">
                            <a:solidFill>
                              <a:srgbClr val="00B0F0"/>
                            </a:solidFill>
                            <a:latin typeface="Cambria Math" panose="02040503050406030204" pitchFamily="18" charset="0"/>
                            <a:cs typeface="Times New Roman" panose="02020603050405020304" pitchFamily="18" charset="0"/>
                          </a:rPr>
                          <m:t>2</m:t>
                        </m:r>
                        <m:r>
                          <a:rPr lang="en-US" altLang="zh-TW" sz="1200" b="0" i="1" smtClean="0">
                            <a:solidFill>
                              <a:srgbClr val="00B0F0"/>
                            </a:solidFill>
                            <a:latin typeface="Cambria Math" panose="02040503050406030204" pitchFamily="18" charset="0"/>
                            <a:cs typeface="Times New Roman" panose="02020603050405020304" pitchFamily="18" charset="0"/>
                          </a:rPr>
                          <m:t>𝑜</m:t>
                        </m:r>
                        <m:r>
                          <a:rPr lang="en-US" altLang="zh-TW" sz="1200" b="0" i="1" smtClean="0">
                            <a:solidFill>
                              <a:srgbClr val="00B0F0"/>
                            </a:solidFill>
                            <a:latin typeface="Cambria Math" panose="02040503050406030204" pitchFamily="18" charset="0"/>
                            <a:cs typeface="Times New Roman" panose="02020603050405020304" pitchFamily="18" charset="0"/>
                          </a:rPr>
                          <m:t>, </m:t>
                        </m:r>
                        <m:r>
                          <a:rPr lang="en-US" altLang="zh-TW" sz="1200" b="0" i="1" smtClean="0">
                            <a:solidFill>
                              <a:srgbClr val="00B0F0"/>
                            </a:solidFill>
                            <a:latin typeface="Cambria Math" panose="02040503050406030204" pitchFamily="18" charset="0"/>
                            <a:cs typeface="Times New Roman" panose="02020603050405020304" pitchFamily="18" charset="0"/>
                          </a:rPr>
                          <m:t>𝑖</m:t>
                        </m:r>
                      </m:sub>
                    </m:sSub>
                  </m:oMath>
                </a14:m>
                <a:endParaRPr lang="en-US" altLang="zh-TW" sz="1200" b="0" dirty="0">
                  <a:latin typeface="Times New Roman" panose="02020603050405020304" pitchFamily="18" charset="0"/>
                  <a:cs typeface="Times New Roman" panose="02020603050405020304" pitchFamily="18" charset="0"/>
                </a:endParaRP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𝑖</m:t>
                        </m:r>
                      </m:sub>
                    </m:sSub>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b="0" dirty="0" err="1">
                    <a:solidFill>
                      <a:srgbClr val="00B0F0"/>
                    </a:solidFill>
                    <a:latin typeface="Times New Roman" panose="02020603050405020304" pitchFamily="18" charset="0"/>
                    <a:cs typeface="Times New Roman" panose="02020603050405020304" pitchFamily="18" charset="0"/>
                  </a:rPr>
                  <a:t>th</a:t>
                </a:r>
                <a:r>
                  <a:rPr lang="en-US" altLang="zh-TW" sz="1200" b="0" dirty="0">
                    <a:solidFill>
                      <a:srgbClr val="00B0F0"/>
                    </a:solidFill>
                    <a:latin typeface="Times New Roman" panose="02020603050405020304" pitchFamily="18" charset="0"/>
                    <a:cs typeface="Times New Roman" panose="02020603050405020304" pitchFamily="18" charset="0"/>
                  </a:rPr>
                  <a:t> </a:t>
                </a:r>
                <a:r>
                  <a:rPr lang="en-US" altLang="zh-TW" sz="1200" b="0" dirty="0">
                    <a:latin typeface="Times New Roman" panose="02020603050405020304" pitchFamily="18" charset="0"/>
                    <a:cs typeface="Times New Roman" panose="02020603050405020304" pitchFamily="18" charset="0"/>
                  </a:rPr>
                  <a:t>matching score of the one-to-many head. </a:t>
                </a:r>
              </a:p>
              <a:p>
                <a:r>
                  <a:rPr lang="en-US" altLang="zh-TW" sz="120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up>
                        <m:r>
                          <a:rPr lang="en-US" altLang="zh-TW" sz="1200" b="0" i="1" smtClean="0">
                            <a:latin typeface="Cambria Math" panose="02040503050406030204" pitchFamily="18" charset="0"/>
                            <a:cs typeface="Times New Roman" panose="02020603050405020304" pitchFamily="18" charset="0"/>
                          </a:rPr>
                          <m:t>∗</m:t>
                        </m:r>
                      </m:sup>
                    </m:sSubSup>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a:t>
                </a:r>
                <a:r>
                  <a:rPr lang="en-US" altLang="zh-TW" sz="1200" b="0" dirty="0">
                    <a:solidFill>
                      <a:srgbClr val="00B0F0"/>
                    </a:solidFill>
                    <a:latin typeface="Times New Roman" panose="02020603050405020304" pitchFamily="18" charset="0"/>
                    <a:cs typeface="Times New Roman" panose="02020603050405020304" pitchFamily="18" charset="0"/>
                  </a:rPr>
                  <a:t>largest</a:t>
                </a:r>
                <a:r>
                  <a:rPr lang="en-US" altLang="zh-TW" sz="1200" b="0" dirty="0">
                    <a:latin typeface="Times New Roman" panose="02020603050405020304" pitchFamily="18" charset="0"/>
                    <a:cs typeface="Times New Roman" panose="02020603050405020304" pitchFamily="18" charset="0"/>
                  </a:rPr>
                  <a:t> matching score of the one-to-many head. </a:t>
                </a:r>
              </a:p>
            </p:txBody>
          </p:sp>
        </mc:Choice>
        <mc:Fallback xmlns="">
          <p:sp>
            <p:nvSpPr>
              <p:cNvPr id="21" name="文字方塊 20">
                <a:extLst>
                  <a:ext uri="{FF2B5EF4-FFF2-40B4-BE49-F238E27FC236}">
                    <a16:creationId xmlns:a16="http://schemas.microsoft.com/office/drawing/2014/main" id="{C6F4D4C0-08F7-9BE2-8A91-A1046D1FFC2C}"/>
                  </a:ext>
                </a:extLst>
              </p:cNvPr>
              <p:cNvSpPr txBox="1">
                <a:spLocks noRot="1" noChangeAspect="1" noMove="1" noResize="1" noEditPoints="1" noAdjustHandles="1" noChangeArrowheads="1" noChangeShapeType="1" noTextEdit="1"/>
              </p:cNvSpPr>
              <p:nvPr/>
            </p:nvSpPr>
            <p:spPr>
              <a:xfrm>
                <a:off x="732257" y="2499062"/>
                <a:ext cx="5763424" cy="1032077"/>
              </a:xfrm>
              <a:prstGeom prst="rect">
                <a:avLst/>
              </a:prstGeom>
              <a:blipFill>
                <a:blip r:embed="rId7"/>
                <a:stretch>
                  <a:fillRect t="-1183" b="-41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853E4FA-259C-BD74-FA27-AB74A56709DF}"/>
                  </a:ext>
                </a:extLst>
              </p:cNvPr>
              <p:cNvSpPr txBox="1"/>
              <p:nvPr/>
            </p:nvSpPr>
            <p:spPr>
              <a:xfrm>
                <a:off x="4389120" y="3704124"/>
                <a:ext cx="3127585" cy="646331"/>
              </a:xfrm>
              <a:prstGeom prst="rect">
                <a:avLst/>
              </a:prstGeom>
              <a:noFill/>
            </p:spPr>
            <p:txBody>
              <a:bodyPr wrap="square" rtlCol="0">
                <a:spAutoFit/>
              </a:bodyPr>
              <a:lstStyle/>
              <a:p>
                <a:pPr/>
                <a:r>
                  <a:rPr lang="en-US" altLang="zh-TW" sz="1200" dirty="0">
                    <a:latin typeface="Times New Roman" panose="02020603050405020304" pitchFamily="18" charset="0"/>
                    <a:cs typeface="Times New Roman" panose="02020603050405020304" pitchFamily="18" charset="0"/>
                  </a:rPr>
                  <a:t>If the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dirty="0">
                    <a:solidFill>
                      <a:srgbClr val="00B0F0"/>
                    </a:solidFill>
                    <a:latin typeface="Times New Roman" panose="02020603050405020304" pitchFamily="18" charset="0"/>
                    <a:cs typeface="Times New Roman" panose="02020603050405020304" pitchFamily="18" charset="0"/>
                  </a:rPr>
                  <a:t>th positive sample for one-to-many head</a:t>
                </a:r>
                <a:r>
                  <a:rPr lang="en-US" altLang="zh-TW" sz="1200" dirty="0">
                    <a:latin typeface="Times New Roman" panose="02020603050405020304" pitchFamily="18" charset="0"/>
                    <a:cs typeface="Times New Roman" panose="02020603050405020304" pitchFamily="18" charset="0"/>
                  </a:rPr>
                  <a:t> is also the </a:t>
                </a:r>
                <a:r>
                  <a:rPr lang="en-US" altLang="zh-TW" sz="1200" dirty="0">
                    <a:solidFill>
                      <a:srgbClr val="00B0F0"/>
                    </a:solidFill>
                    <a:latin typeface="Times New Roman" panose="02020603050405020304" pitchFamily="18" charset="0"/>
                    <a:cs typeface="Times New Roman" panose="02020603050405020304" pitchFamily="18" charset="0"/>
                  </a:rPr>
                  <a:t>best for one-to-one head</a:t>
                </a:r>
                <a:r>
                  <a:rPr lang="en-US" altLang="zh-TW" sz="1200" dirty="0">
                    <a:latin typeface="Times New Roman" panose="02020603050405020304" pitchFamily="18" charset="0"/>
                    <a:cs typeface="Times New Roman" panose="02020603050405020304" pitchFamily="18" charset="0"/>
                  </a:rPr>
                  <a:t>.</a:t>
                </a:r>
                <a:br>
                  <a:rPr lang="en-US" altLang="zh-TW" sz="1200" dirty="0">
                    <a:latin typeface="Times New Roman" panose="02020603050405020304" pitchFamily="18" charset="0"/>
                    <a:cs typeface="Times New Roman" panose="02020603050405020304" pitchFamily="18" charset="0"/>
                  </a:rPr>
                </a:br>
                <a14:m>
                  <m:oMathPara xmlns:m="http://schemas.openxmlformats.org/officeDocument/2006/math">
                    <m:oMathParaPr>
                      <m:jc m:val="left"/>
                    </m:oMathParaPr>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𝑟</m:t>
                      </m:r>
                      <m:r>
                        <a:rPr lang="en-US" altLang="zh-TW" sz="1200" b="0" i="1" smtClean="0">
                          <a:latin typeface="Cambria Math" panose="02040503050406030204" pitchFamily="18" charset="0"/>
                          <a:cs typeface="Times New Roman" panose="02020603050405020304" pitchFamily="18" charset="0"/>
                        </a:rPr>
                        <m:t>=1,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m:oMathPara>
                </a14:m>
                <a:endParaRPr lang="zh-TW" altLang="en-US" sz="1200" dirty="0">
                  <a:latin typeface="Times New Roman" panose="02020603050405020304" pitchFamily="18"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2853E4FA-259C-BD74-FA27-AB74A56709DF}"/>
                  </a:ext>
                </a:extLst>
              </p:cNvPr>
              <p:cNvSpPr txBox="1">
                <a:spLocks noRot="1" noChangeAspect="1" noMove="1" noResize="1" noEditPoints="1" noAdjustHandles="1" noChangeArrowheads="1" noChangeShapeType="1" noTextEdit="1"/>
              </p:cNvSpPr>
              <p:nvPr/>
            </p:nvSpPr>
            <p:spPr>
              <a:xfrm>
                <a:off x="4389120" y="3704124"/>
                <a:ext cx="3127585" cy="646331"/>
              </a:xfrm>
              <a:prstGeom prst="rect">
                <a:avLst/>
              </a:prstGeom>
              <a:blipFill>
                <a:blip r:embed="rId8"/>
                <a:stretch>
                  <a:fillRect t="-943" b="-1887"/>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58C9AFB-E16D-39EB-602E-69CCF3504D3F}"/>
              </a:ext>
            </a:extLst>
          </p:cNvPr>
          <p:cNvSpPr txBox="1"/>
          <p:nvPr/>
        </p:nvSpPr>
        <p:spPr>
          <a:xfrm>
            <a:off x="174023" y="304347"/>
            <a:ext cx="266337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p:sp>
        <p:nvSpPr>
          <p:cNvPr id="24" name="矩形 23">
            <a:extLst>
              <a:ext uri="{FF2B5EF4-FFF2-40B4-BE49-F238E27FC236}">
                <a16:creationId xmlns:a16="http://schemas.microsoft.com/office/drawing/2014/main" id="{3DDC84F4-7CD1-DD22-1FC9-30BA645A0D95}"/>
              </a:ext>
            </a:extLst>
          </p:cNvPr>
          <p:cNvSpPr/>
          <p:nvPr/>
        </p:nvSpPr>
        <p:spPr>
          <a:xfrm>
            <a:off x="224935" y="341851"/>
            <a:ext cx="8694130" cy="621180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9103EF2D-EB33-F126-16AA-9DC091E3BBF8}"/>
              </a:ext>
            </a:extLst>
          </p:cNvPr>
          <p:cNvSpPr txBox="1"/>
          <p:nvPr/>
        </p:nvSpPr>
        <p:spPr>
          <a:xfrm>
            <a:off x="2456336" y="1959263"/>
            <a:ext cx="1634067" cy="276999"/>
          </a:xfrm>
          <a:prstGeom prst="rect">
            <a:avLst/>
          </a:prstGeom>
          <a:noFill/>
        </p:spPr>
        <p:txBody>
          <a:bodyPr wrap="square" rtlCol="0">
            <a:spAutoFit/>
          </a:bodyPr>
          <a:lstStyle/>
          <a:p>
            <a:r>
              <a:rPr lang="en-US" altLang="zh-TW" sz="1200" dirty="0"/>
              <a:t>normalization</a:t>
            </a:r>
            <a:endParaRPr lang="zh-TW" altLang="en-US" sz="1200" dirty="0"/>
          </a:p>
        </p:txBody>
      </p:sp>
      <p:sp>
        <p:nvSpPr>
          <p:cNvPr id="7" name="文字方塊 6">
            <a:extLst>
              <a:ext uri="{FF2B5EF4-FFF2-40B4-BE49-F238E27FC236}">
                <a16:creationId xmlns:a16="http://schemas.microsoft.com/office/drawing/2014/main" id="{16FAE5AA-E382-5B74-264B-C7C1D26E3DD5}"/>
              </a:ext>
            </a:extLst>
          </p:cNvPr>
          <p:cNvSpPr txBox="1"/>
          <p:nvPr/>
        </p:nvSpPr>
        <p:spPr>
          <a:xfrm>
            <a:off x="3613969" y="506859"/>
            <a:ext cx="1736964" cy="276999"/>
          </a:xfrm>
          <a:prstGeom prst="rect">
            <a:avLst/>
          </a:prstGeom>
          <a:noFill/>
        </p:spPr>
        <p:txBody>
          <a:bodyPr wrap="square" rtlCol="0">
            <a:spAutoFit/>
          </a:bodyPr>
          <a:lstStyle/>
          <a:p>
            <a:r>
              <a:rPr lang="en-US" altLang="zh-TW" sz="1200" dirty="0">
                <a:solidFill>
                  <a:srgbClr val="00B0F0"/>
                </a:solidFill>
              </a:rPr>
              <a:t>1-Wasserstein distance</a:t>
            </a:r>
            <a:endParaRPr lang="zh-TW" altLang="en-US" sz="1200" dirty="0">
              <a:solidFill>
                <a:srgbClr val="00B0F0"/>
              </a:solidFill>
            </a:endParaRPr>
          </a:p>
        </p:txBody>
      </p:sp>
      <p:cxnSp>
        <p:nvCxnSpPr>
          <p:cNvPr id="9" name="直線單箭頭接點 8">
            <a:extLst>
              <a:ext uri="{FF2B5EF4-FFF2-40B4-BE49-F238E27FC236}">
                <a16:creationId xmlns:a16="http://schemas.microsoft.com/office/drawing/2014/main" id="{BACDAB33-8285-8FBD-0BE0-1040F6B5484C}"/>
              </a:ext>
            </a:extLst>
          </p:cNvPr>
          <p:cNvCxnSpPr>
            <a:cxnSpLocks/>
          </p:cNvCxnSpPr>
          <p:nvPr/>
        </p:nvCxnSpPr>
        <p:spPr>
          <a:xfrm flipH="1">
            <a:off x="3353449" y="641718"/>
            <a:ext cx="312336" cy="7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2CDD137-1D32-F41E-F3C8-748564197356}"/>
                  </a:ext>
                </a:extLst>
              </p:cNvPr>
              <p:cNvSpPr txBox="1"/>
              <p:nvPr/>
            </p:nvSpPr>
            <p:spPr>
              <a:xfrm>
                <a:off x="4321262" y="2110329"/>
                <a:ext cx="4416338" cy="461665"/>
              </a:xfrm>
              <a:prstGeom prst="rect">
                <a:avLst/>
              </a:prstGeom>
              <a:noFill/>
            </p:spPr>
            <p:txBody>
              <a:bodyPr wrap="square" rtlCol="0">
                <a:spAutoFit/>
              </a:bodyPr>
              <a:lstStyle/>
              <a:p>
                <a:r>
                  <a:rPr lang="zh-TW" altLang="en-US" sz="1200" dirty="0">
                    <a:solidFill>
                      <a:srgbClr val="00B0F0"/>
                    </a:solidFill>
                  </a:rPr>
                  <a:t>蕭</a:t>
                </a:r>
                <a:r>
                  <a:rPr lang="en-US" altLang="zh-TW" sz="1200" dirty="0">
                    <a:solidFill>
                      <a:srgbClr val="00B0F0"/>
                    </a:solidFill>
                  </a:rPr>
                  <a:t>:</a:t>
                </a:r>
                <a:r>
                  <a:rPr lang="zh-TW" altLang="en-US" sz="1200" dirty="0">
                    <a:solidFill>
                      <a:srgbClr val="00B0F0"/>
                    </a:solidFill>
                  </a:rPr>
                  <a:t> 目的是使</a:t>
                </a:r>
                <a14:m>
                  <m:oMath xmlns:m="http://schemas.openxmlformats.org/officeDocument/2006/math">
                    <m:r>
                      <m:rPr>
                        <m:sty m:val="p"/>
                      </m:rPr>
                      <a:rPr lang="en-US" altLang="zh-TW" sz="1200" b="0" i="0" smtClean="0">
                        <a:solidFill>
                          <a:srgbClr val="00B0F0"/>
                        </a:solidFill>
                        <a:latin typeface="Cambria Math" panose="02040503050406030204" pitchFamily="18" charset="0"/>
                      </a:rPr>
                      <m:t>A</m:t>
                    </m:r>
                    <m:r>
                      <a:rPr lang="zh-TW" altLang="en-US" sz="1200" i="1">
                        <a:solidFill>
                          <a:srgbClr val="00B0F0"/>
                        </a:solidFill>
                        <a:latin typeface="Cambria Math" panose="02040503050406030204" pitchFamily="18" charset="0"/>
                      </a:rPr>
                      <m:t>最小，因</m:t>
                    </m:r>
                    <m:r>
                      <a:rPr lang="zh-TW" altLang="en-US" sz="1200" i="1" smtClean="0">
                        <a:solidFill>
                          <a:srgbClr val="00B0F0"/>
                        </a:solidFill>
                        <a:latin typeface="Cambria Math" panose="02040503050406030204" pitchFamily="18" charset="0"/>
                      </a:rPr>
                      <m:t>此希望</m:t>
                    </m:r>
                    <m:sSub>
                      <m:sSubPr>
                        <m:ctrlPr>
                          <a:rPr lang="en-US" altLang="zh-TW" sz="1200" b="0" i="1" smtClean="0">
                            <a:solidFill>
                              <a:srgbClr val="00B0F0"/>
                            </a:solidFill>
                            <a:latin typeface="Cambria Math" panose="02040503050406030204" pitchFamily="18" charset="0"/>
                          </a:rPr>
                        </m:ctrlPr>
                      </m:sSubPr>
                      <m:e>
                        <m:r>
                          <a:rPr lang="en-US" altLang="zh-TW" sz="1200" b="0" i="1" smtClean="0">
                            <a:solidFill>
                              <a:srgbClr val="00B0F0"/>
                            </a:solidFill>
                            <a:latin typeface="Cambria Math" panose="02040503050406030204" pitchFamily="18" charset="0"/>
                          </a:rPr>
                          <m:t>𝑡</m:t>
                        </m:r>
                      </m:e>
                      <m:sub>
                        <m:r>
                          <a:rPr lang="en-US" altLang="zh-TW" sz="1200" b="0" i="1" smtClean="0">
                            <a:solidFill>
                              <a:srgbClr val="00B0F0"/>
                            </a:solidFill>
                            <a:latin typeface="Cambria Math" panose="02040503050406030204" pitchFamily="18" charset="0"/>
                          </a:rPr>
                          <m:t>𝑜</m:t>
                        </m:r>
                        <m:r>
                          <a:rPr lang="en-US" altLang="zh-TW" sz="1200" b="0" i="1" smtClean="0">
                            <a:solidFill>
                              <a:srgbClr val="00B0F0"/>
                            </a:solidFill>
                            <a:latin typeface="Cambria Math" panose="02040503050406030204" pitchFamily="18" charset="0"/>
                          </a:rPr>
                          <m:t>2</m:t>
                        </m:r>
                        <m:r>
                          <a:rPr lang="en-US" altLang="zh-TW" sz="1200" b="0" i="1" smtClean="0">
                            <a:solidFill>
                              <a:srgbClr val="00B0F0"/>
                            </a:solidFill>
                            <a:latin typeface="Cambria Math" panose="02040503050406030204" pitchFamily="18" charset="0"/>
                          </a:rPr>
                          <m:t>𝑜</m:t>
                        </m:r>
                      </m:sub>
                    </m:sSub>
                    <m:r>
                      <a:rPr lang="zh-TW" altLang="en-US" sz="1200" i="1" smtClean="0">
                        <a:solidFill>
                          <a:srgbClr val="00B0F0"/>
                        </a:solidFill>
                        <a:latin typeface="Cambria Math" panose="02040503050406030204" pitchFamily="18" charset="0"/>
                      </a:rPr>
                      <m:t>與</m:t>
                    </m:r>
                    <m:sSub>
                      <m:sSubPr>
                        <m:ctrlPr>
                          <a:rPr lang="en-US" altLang="zh-TW" sz="1200" b="0" i="1" smtClean="0">
                            <a:solidFill>
                              <a:srgbClr val="00B0F0"/>
                            </a:solidFill>
                            <a:latin typeface="Cambria Math" panose="02040503050406030204" pitchFamily="18" charset="0"/>
                          </a:rPr>
                        </m:ctrlPr>
                      </m:sSubPr>
                      <m:e>
                        <m:r>
                          <a:rPr lang="en-US" altLang="zh-TW" sz="1200" b="0" i="1" smtClean="0">
                            <a:solidFill>
                              <a:srgbClr val="00B0F0"/>
                            </a:solidFill>
                            <a:latin typeface="Cambria Math" panose="02040503050406030204" pitchFamily="18" charset="0"/>
                          </a:rPr>
                          <m:t>𝑡</m:t>
                        </m:r>
                      </m:e>
                      <m:sub>
                        <m:r>
                          <a:rPr lang="en-US" altLang="zh-TW" sz="1200" b="0" i="1" smtClean="0">
                            <a:solidFill>
                              <a:srgbClr val="00B0F0"/>
                            </a:solidFill>
                            <a:latin typeface="Cambria Math" panose="02040503050406030204" pitchFamily="18" charset="0"/>
                          </a:rPr>
                          <m:t>𝑜</m:t>
                        </m:r>
                        <m:r>
                          <a:rPr lang="en-US" altLang="zh-TW" sz="1200" b="0" i="1" smtClean="0">
                            <a:solidFill>
                              <a:srgbClr val="00B0F0"/>
                            </a:solidFill>
                            <a:latin typeface="Cambria Math" panose="02040503050406030204" pitchFamily="18" charset="0"/>
                          </a:rPr>
                          <m:t>2</m:t>
                        </m:r>
                        <m:r>
                          <a:rPr lang="en-US" altLang="zh-TW" sz="1200" b="0" i="1" smtClean="0">
                            <a:solidFill>
                              <a:srgbClr val="00B0F0"/>
                            </a:solidFill>
                            <a:latin typeface="Cambria Math" panose="02040503050406030204" pitchFamily="18" charset="0"/>
                          </a:rPr>
                          <m:t>𝑚</m:t>
                        </m:r>
                      </m:sub>
                    </m:sSub>
                    <m:r>
                      <a:rPr lang="en-US" altLang="zh-TW" sz="1200" b="0" i="1" smtClean="0">
                        <a:solidFill>
                          <a:srgbClr val="00B0F0"/>
                        </a:solidFill>
                        <a:latin typeface="Cambria Math" panose="02040503050406030204" pitchFamily="18" charset="0"/>
                      </a:rPr>
                      <m:t>, </m:t>
                    </m:r>
                    <m:r>
                      <a:rPr lang="en-US" altLang="zh-TW" sz="1200" b="0" i="1" smtClean="0">
                        <a:solidFill>
                          <a:srgbClr val="00B0F0"/>
                        </a:solidFill>
                        <a:latin typeface="Cambria Math" panose="02040503050406030204" pitchFamily="18" charset="0"/>
                      </a:rPr>
                      <m:t>𝑖</m:t>
                    </m:r>
                    <m:r>
                      <a:rPr lang="zh-TW" altLang="en-US" sz="1200" i="1">
                        <a:solidFill>
                          <a:srgbClr val="00B0F0"/>
                        </a:solidFill>
                        <a:latin typeface="Cambria Math" panose="02040503050406030204" pitchFamily="18" charset="0"/>
                      </a:rPr>
                      <m:t>越接近越好</m:t>
                    </m:r>
                  </m:oMath>
                </a14:m>
                <a:r>
                  <a:rPr lang="zh-TW" altLang="en-US" sz="1200" dirty="0">
                    <a:solidFill>
                      <a:srgbClr val="00B0F0"/>
                    </a:solidFill>
                  </a:rPr>
                  <a:t>，透過</a:t>
                </a:r>
                <a14:m>
                  <m:oMath xmlns:m="http://schemas.openxmlformats.org/officeDocument/2006/math">
                    <m:r>
                      <a:rPr lang="en-US" altLang="zh-TW" sz="1200" b="0" i="1" smtClean="0">
                        <a:solidFill>
                          <a:srgbClr val="00B0F0"/>
                        </a:solidFill>
                        <a:latin typeface="Cambria Math" panose="02040503050406030204" pitchFamily="18" charset="0"/>
                      </a:rPr>
                      <m:t>𝛼</m:t>
                    </m:r>
                    <m:r>
                      <a:rPr lang="en-US" altLang="zh-TW" sz="1200" b="0" i="1" smtClean="0">
                        <a:solidFill>
                          <a:srgbClr val="00B0F0"/>
                        </a:solidFill>
                        <a:latin typeface="Cambria Math" panose="02040503050406030204" pitchFamily="18" charset="0"/>
                      </a:rPr>
                      <m:t>, </m:t>
                    </m:r>
                    <m:r>
                      <a:rPr lang="en-US" altLang="zh-TW" sz="1200" b="0" i="1" smtClean="0">
                        <a:solidFill>
                          <a:srgbClr val="00B0F0"/>
                        </a:solidFill>
                        <a:latin typeface="Cambria Math" panose="02040503050406030204" pitchFamily="18" charset="0"/>
                      </a:rPr>
                      <m:t>𝛽</m:t>
                    </m:r>
                  </m:oMath>
                </a14:m>
                <a:r>
                  <a:rPr lang="zh-TW" altLang="en-US" sz="1200" dirty="0">
                    <a:solidFill>
                      <a:srgbClr val="00B0F0"/>
                    </a:solidFill>
                  </a:rPr>
                  <a:t>參數的調整，更新每次的</a:t>
                </a:r>
                <a:r>
                  <a:rPr lang="en-US" altLang="zh-TW" sz="1200" dirty="0">
                    <a:solidFill>
                      <a:srgbClr val="00B0F0"/>
                    </a:solidFill>
                  </a:rPr>
                  <a:t>target</a:t>
                </a:r>
                <a:r>
                  <a:rPr lang="zh-TW" altLang="en-US" sz="1200" dirty="0">
                    <a:solidFill>
                      <a:srgbClr val="00B0F0"/>
                    </a:solidFill>
                  </a:rPr>
                  <a:t>，使兩個</a:t>
                </a:r>
                <a:r>
                  <a:rPr lang="en-US" altLang="zh-TW" sz="1200" dirty="0">
                    <a:solidFill>
                      <a:srgbClr val="00B0F0"/>
                    </a:solidFill>
                  </a:rPr>
                  <a:t>head</a:t>
                </a:r>
                <a:r>
                  <a:rPr lang="zh-TW" altLang="en-US" sz="1200" dirty="0">
                    <a:solidFill>
                      <a:srgbClr val="00B0F0"/>
                    </a:solidFill>
                  </a:rPr>
                  <a:t>越來越一致</a:t>
                </a:r>
              </a:p>
            </p:txBody>
          </p:sp>
        </mc:Choice>
        <mc:Fallback xmlns="">
          <p:sp>
            <p:nvSpPr>
              <p:cNvPr id="4" name="文字方塊 3">
                <a:extLst>
                  <a:ext uri="{FF2B5EF4-FFF2-40B4-BE49-F238E27FC236}">
                    <a16:creationId xmlns:a16="http://schemas.microsoft.com/office/drawing/2014/main" id="{D2CDD137-1D32-F41E-F3C8-748564197356}"/>
                  </a:ext>
                </a:extLst>
              </p:cNvPr>
              <p:cNvSpPr txBox="1">
                <a:spLocks noRot="1" noChangeAspect="1" noMove="1" noResize="1" noEditPoints="1" noAdjustHandles="1" noChangeArrowheads="1" noChangeShapeType="1" noTextEdit="1"/>
              </p:cNvSpPr>
              <p:nvPr/>
            </p:nvSpPr>
            <p:spPr>
              <a:xfrm>
                <a:off x="4321262" y="2110329"/>
                <a:ext cx="4416338" cy="461665"/>
              </a:xfrm>
              <a:prstGeom prst="rect">
                <a:avLst/>
              </a:prstGeom>
              <a:blipFill>
                <a:blip r:embed="rId9"/>
                <a:stretch>
                  <a:fillRect l="-138" t="-1316" b="-92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05798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BD2609-65DB-2633-6D2C-E1A9DC162E78}"/>
              </a:ext>
            </a:extLst>
          </p:cNvPr>
          <p:cNvSpPr/>
          <p:nvPr/>
        </p:nvSpPr>
        <p:spPr>
          <a:xfrm>
            <a:off x="370840" y="749188"/>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148AA0D0-5A33-FFEC-4F19-0B861344AF25}"/>
              </a:ext>
            </a:extLst>
          </p:cNvPr>
          <p:cNvSpPr/>
          <p:nvPr/>
        </p:nvSpPr>
        <p:spPr>
          <a:xfrm>
            <a:off x="1181100" y="1214008"/>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FC020BD-5F7A-1814-9D08-0A81CE05A670}"/>
              </a:ext>
            </a:extLst>
          </p:cNvPr>
          <p:cNvSpPr/>
          <p:nvPr/>
        </p:nvSpPr>
        <p:spPr>
          <a:xfrm>
            <a:off x="1256023" y="1158776"/>
            <a:ext cx="436880" cy="543560"/>
          </a:xfrm>
          <a:prstGeom prst="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B3B53EE-F3FB-9914-3703-3CB5FE2A9E57}"/>
              </a:ext>
            </a:extLst>
          </p:cNvPr>
          <p:cNvSpPr/>
          <p:nvPr/>
        </p:nvSpPr>
        <p:spPr>
          <a:xfrm>
            <a:off x="1103252" y="1333109"/>
            <a:ext cx="436880" cy="543560"/>
          </a:xfrm>
          <a:prstGeom prst="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7A1FD4F-F2DC-E6C6-2EFC-E8704031AE90}"/>
              </a:ext>
            </a:extLst>
          </p:cNvPr>
          <p:cNvSpPr/>
          <p:nvPr/>
        </p:nvSpPr>
        <p:spPr>
          <a:xfrm>
            <a:off x="1026160" y="957468"/>
            <a:ext cx="436880" cy="543560"/>
          </a:xfrm>
          <a:prstGeom prst="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BEC6AAFB-3B88-3938-C2A2-B61D9F705C99}"/>
              </a:ext>
            </a:extLst>
          </p:cNvPr>
          <p:cNvSpPr txBox="1"/>
          <p:nvPr/>
        </p:nvSpPr>
        <p:spPr>
          <a:xfrm>
            <a:off x="951018" y="783055"/>
            <a:ext cx="150283" cy="215444"/>
          </a:xfrm>
          <a:prstGeom prst="rect">
            <a:avLst/>
          </a:prstGeom>
          <a:noFill/>
        </p:spPr>
        <p:txBody>
          <a:bodyPr wrap="square" rtlCol="0">
            <a:spAutoFit/>
          </a:bodyPr>
          <a:lstStyle/>
          <a:p>
            <a:r>
              <a:rPr lang="en-US" altLang="zh-TW" sz="800" dirty="0">
                <a:solidFill>
                  <a:srgbClr val="00B0F0"/>
                </a:solidFill>
              </a:rPr>
              <a:t>1</a:t>
            </a:r>
            <a:endParaRPr lang="zh-TW" altLang="en-US" sz="800" dirty="0">
              <a:solidFill>
                <a:srgbClr val="00B0F0"/>
              </a:solidFill>
            </a:endParaRPr>
          </a:p>
        </p:txBody>
      </p:sp>
      <p:sp>
        <p:nvSpPr>
          <p:cNvPr id="19" name="文字方塊 18">
            <a:extLst>
              <a:ext uri="{FF2B5EF4-FFF2-40B4-BE49-F238E27FC236}">
                <a16:creationId xmlns:a16="http://schemas.microsoft.com/office/drawing/2014/main" id="{5E89CCB6-3730-DD9F-D184-F7218D3D24B2}"/>
              </a:ext>
            </a:extLst>
          </p:cNvPr>
          <p:cNvSpPr txBox="1"/>
          <p:nvPr/>
        </p:nvSpPr>
        <p:spPr>
          <a:xfrm>
            <a:off x="1037378" y="1136554"/>
            <a:ext cx="150283" cy="215444"/>
          </a:xfrm>
          <a:prstGeom prst="rect">
            <a:avLst/>
          </a:prstGeom>
          <a:noFill/>
        </p:spPr>
        <p:txBody>
          <a:bodyPr wrap="square" rtlCol="0">
            <a:spAutoFit/>
          </a:bodyPr>
          <a:lstStyle/>
          <a:p>
            <a:r>
              <a:rPr lang="en-US" altLang="zh-TW" sz="800" dirty="0">
                <a:solidFill>
                  <a:srgbClr val="00B0F0"/>
                </a:solidFill>
              </a:rPr>
              <a:t>3</a:t>
            </a:r>
            <a:endParaRPr lang="zh-TW" altLang="en-US" sz="800" dirty="0">
              <a:solidFill>
                <a:srgbClr val="00B0F0"/>
              </a:solidFill>
            </a:endParaRPr>
          </a:p>
        </p:txBody>
      </p:sp>
      <p:sp>
        <p:nvSpPr>
          <p:cNvPr id="21" name="矩形 20">
            <a:extLst>
              <a:ext uri="{FF2B5EF4-FFF2-40B4-BE49-F238E27FC236}">
                <a16:creationId xmlns:a16="http://schemas.microsoft.com/office/drawing/2014/main" id="{EE8C3CF1-1C16-1225-892A-59C6E90FF061}"/>
              </a:ext>
            </a:extLst>
          </p:cNvPr>
          <p:cNvSpPr/>
          <p:nvPr/>
        </p:nvSpPr>
        <p:spPr>
          <a:xfrm>
            <a:off x="370840" y="2483806"/>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4D26CA54-4BDC-EE0E-D587-536FA25A3F55}"/>
              </a:ext>
            </a:extLst>
          </p:cNvPr>
          <p:cNvSpPr/>
          <p:nvPr/>
        </p:nvSpPr>
        <p:spPr>
          <a:xfrm>
            <a:off x="1181100" y="2948626"/>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371C20D-B040-F4D4-AF27-74C822E63BBD}"/>
              </a:ext>
            </a:extLst>
          </p:cNvPr>
          <p:cNvSpPr/>
          <p:nvPr/>
        </p:nvSpPr>
        <p:spPr>
          <a:xfrm>
            <a:off x="1278883" y="2875256"/>
            <a:ext cx="436880" cy="543560"/>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5087A349-D437-819C-DB8C-1E0E06ED9B6A}"/>
              </a:ext>
            </a:extLst>
          </p:cNvPr>
          <p:cNvSpPr txBox="1"/>
          <p:nvPr/>
        </p:nvSpPr>
        <p:spPr>
          <a:xfrm rot="16200000">
            <a:off x="-546411" y="1262746"/>
            <a:ext cx="158022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One-to-many Head</a:t>
            </a:r>
            <a:endParaRPr lang="zh-TW" altLang="en-US" sz="1200" b="1"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B4F44DD5-D711-B499-7A7E-3CF9F17BA59F}"/>
              </a:ext>
            </a:extLst>
          </p:cNvPr>
          <p:cNvSpPr txBox="1"/>
          <p:nvPr/>
        </p:nvSpPr>
        <p:spPr>
          <a:xfrm rot="16200000">
            <a:off x="-537045" y="2948578"/>
            <a:ext cx="158022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One-to-one Head</a:t>
            </a:r>
            <a:endParaRPr lang="zh-TW" altLang="en-US" sz="1200"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002CE07-1F45-1983-D0F7-1EDDCCCCAF16}"/>
              </a:ext>
            </a:extLst>
          </p:cNvPr>
          <p:cNvSpPr/>
          <p:nvPr/>
        </p:nvSpPr>
        <p:spPr>
          <a:xfrm>
            <a:off x="382201" y="4324577"/>
            <a:ext cx="271780" cy="24874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6B98482-8BEF-416C-26C7-0871101184FA}"/>
              </a:ext>
            </a:extLst>
          </p:cNvPr>
          <p:cNvSpPr txBox="1"/>
          <p:nvPr/>
        </p:nvSpPr>
        <p:spPr>
          <a:xfrm>
            <a:off x="653981" y="4288094"/>
            <a:ext cx="2387600"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the instance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a:t>
            </a:r>
            <a:endParaRPr lang="zh-TW" altLang="en-US" sz="12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98CB053C-24F2-7351-DCFC-0C8FF96EAB5C}"/>
              </a:ext>
            </a:extLst>
          </p:cNvPr>
          <p:cNvSpPr/>
          <p:nvPr/>
        </p:nvSpPr>
        <p:spPr>
          <a:xfrm>
            <a:off x="382201" y="4708289"/>
            <a:ext cx="271780" cy="24874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8C9551B6-6F7D-3E88-0539-3D34EAAD9F22}"/>
              </a:ext>
            </a:extLst>
          </p:cNvPr>
          <p:cNvSpPr txBox="1"/>
          <p:nvPr/>
        </p:nvSpPr>
        <p:spPr>
          <a:xfrm>
            <a:off x="653981" y="4671806"/>
            <a:ext cx="2387600"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a:t>
            </a:r>
            <a:endParaRPr lang="zh-TW" altLang="en-US" sz="1200" dirty="0">
              <a:latin typeface="Times New Roman" panose="02020603050405020304" pitchFamily="18" charset="0"/>
              <a:cs typeface="Times New Roman" panose="02020603050405020304" pitchFamily="18" charset="0"/>
            </a:endParaRPr>
          </a:p>
        </p:txBody>
      </p:sp>
      <p:sp>
        <p:nvSpPr>
          <p:cNvPr id="15" name="標題 1">
            <a:extLst>
              <a:ext uri="{FF2B5EF4-FFF2-40B4-BE49-F238E27FC236}">
                <a16:creationId xmlns:a16="http://schemas.microsoft.com/office/drawing/2014/main" id="{F961F0F6-2F97-AAF6-2AAF-CBFEF2BC02EE}"/>
              </a:ext>
            </a:extLst>
          </p:cNvPr>
          <p:cNvSpPr>
            <a:spLocks noGrp="1"/>
          </p:cNvSpPr>
          <p:nvPr>
            <p:ph type="title"/>
          </p:nvPr>
        </p:nvSpPr>
        <p:spPr>
          <a:xfrm>
            <a:off x="-42343" y="5096"/>
            <a:ext cx="6712857"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Training Framework: Consistent Matching Metric </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04E0119F-D1C4-8469-CC1F-E1B11A3B742C}"/>
                  </a:ext>
                </a:extLst>
              </p:cNvPr>
              <p:cNvSpPr txBox="1"/>
              <p:nvPr/>
            </p:nvSpPr>
            <p:spPr>
              <a:xfrm>
                <a:off x="320185" y="375567"/>
                <a:ext cx="3071243" cy="2950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200" b="0" i="1" smtClean="0">
                          <a:latin typeface="Cambria Math" panose="02040503050406030204" pitchFamily="18" charset="0"/>
                        </a:rPr>
                        <m:t>𝐴</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𝑗</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𝕀</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e>
                      </m:d>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Σ</m:t>
                          </m:r>
                        </m:e>
                        <m:sub>
                          <m:r>
                            <a:rPr lang="en-US" altLang="zh-TW" sz="1200" b="0" i="1" smtClean="0">
                              <a:latin typeface="Cambria Math" panose="02040503050406030204" pitchFamily="18" charset="0"/>
                            </a:rPr>
                            <m:t>𝑘</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r>
                            <a:rPr lang="en-US" altLang="zh-TW" sz="1200" b="0" i="1" smtClean="0">
                              <a:latin typeface="Cambria Math" panose="02040503050406030204" pitchFamily="18" charset="0"/>
                            </a:rPr>
                            <m:t>\</m:t>
                          </m:r>
                          <m:r>
                            <m:rPr>
                              <m:lit/>
                            </m:rP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 </m:t>
                          </m:r>
                        </m:sub>
                      </m:s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𝑘</m:t>
                          </m:r>
                        </m:sub>
                      </m:sSub>
                    </m:oMath>
                  </m:oMathPara>
                </a14:m>
                <a:endParaRPr lang="en-US" altLang="zh-TW" sz="1200" b="0" dirty="0"/>
              </a:p>
            </p:txBody>
          </p:sp>
        </mc:Choice>
        <mc:Fallback xmlns="">
          <p:sp>
            <p:nvSpPr>
              <p:cNvPr id="16" name="文字方塊 15">
                <a:extLst>
                  <a:ext uri="{FF2B5EF4-FFF2-40B4-BE49-F238E27FC236}">
                    <a16:creationId xmlns:a16="http://schemas.microsoft.com/office/drawing/2014/main" id="{04E0119F-D1C4-8469-CC1F-E1B11A3B742C}"/>
                  </a:ext>
                </a:extLst>
              </p:cNvPr>
              <p:cNvSpPr txBox="1">
                <a:spLocks noRot="1" noChangeAspect="1" noMove="1" noResize="1" noEditPoints="1" noAdjustHandles="1" noChangeArrowheads="1" noChangeShapeType="1" noTextEdit="1"/>
              </p:cNvSpPr>
              <p:nvPr/>
            </p:nvSpPr>
            <p:spPr>
              <a:xfrm>
                <a:off x="320185" y="375567"/>
                <a:ext cx="3071243" cy="295081"/>
              </a:xfrm>
              <a:prstGeom prst="rect">
                <a:avLst/>
              </a:prstGeom>
              <a:blipFill>
                <a:blip r:embed="rId2"/>
                <a:stretch>
                  <a:fillRect b="-20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5E55720-77D7-9255-8E6A-554D2624A65A}"/>
                  </a:ext>
                </a:extLst>
              </p:cNvPr>
              <p:cNvSpPr txBox="1"/>
              <p:nvPr/>
            </p:nvSpPr>
            <p:spPr>
              <a:xfrm>
                <a:off x="3856937" y="4640876"/>
                <a:ext cx="2255411" cy="8032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Sub>
                          <m:r>
                            <a:rPr lang="en-US" altLang="zh-TW" sz="1200" b="0" i="1" smtClean="0">
                              <a:latin typeface="Cambria Math" panose="02040503050406030204" pitchFamily="18" charset="0"/>
                            </a:rPr>
                            <m:t> </m:t>
                          </m:r>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den>
                      </m:f>
                      <m:r>
                        <a:rPr lang="en-US" altLang="zh-TW" sz="1200" b="0" i="0"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m:rPr>
                              <m:sty m:val="p"/>
                            </m:rPr>
                            <a:rPr lang="en-US" altLang="zh-TW" sz="1200" b="0" i="0" smtClean="0">
                              <a:latin typeface="Cambria Math" panose="02040503050406030204" pitchFamily="18" charset="0"/>
                            </a:rPr>
                            <m:t>u</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0" smtClean="0">
                              <a:latin typeface="Cambria Math" panose="02040503050406030204" pitchFamily="18" charset="0"/>
                            </a:rPr>
                            <m:t>∗</m:t>
                          </m:r>
                        </m:sup>
                      </m:sSubSup>
                    </m:oMath>
                  </m:oMathPara>
                </a14:m>
                <a:endParaRPr lang="en-US" altLang="zh-TW"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den>
                      </m:f>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oMath>
                  </m:oMathPara>
                </a14:m>
                <a:endParaRPr lang="en-US" altLang="zh-TW" sz="1200" b="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A5E55720-77D7-9255-8E6A-554D2624A65A}"/>
                  </a:ext>
                </a:extLst>
              </p:cNvPr>
              <p:cNvSpPr txBox="1">
                <a:spLocks noRot="1" noChangeAspect="1" noMove="1" noResize="1" noEditPoints="1" noAdjustHandles="1" noChangeArrowheads="1" noChangeShapeType="1" noTextEdit="1"/>
              </p:cNvSpPr>
              <p:nvPr/>
            </p:nvSpPr>
            <p:spPr>
              <a:xfrm>
                <a:off x="3856937" y="4640876"/>
                <a:ext cx="2255411" cy="803297"/>
              </a:xfrm>
              <a:prstGeom prst="rect">
                <a:avLst/>
              </a:prstGeom>
              <a:blipFill>
                <a:blip r:embed="rId3"/>
                <a:stretch>
                  <a:fillRect/>
                </a:stretch>
              </a:blipFill>
            </p:spPr>
            <p:txBody>
              <a:bodyPr/>
              <a:lstStyle/>
              <a:p>
                <a:r>
                  <a:rPr lang="zh-TW" altLang="en-US">
                    <a:noFill/>
                  </a:rPr>
                  <a:t> </a:t>
                </a:r>
              </a:p>
            </p:txBody>
          </p:sp>
        </mc:Fallback>
      </mc:AlternateContent>
      <p:sp>
        <p:nvSpPr>
          <p:cNvPr id="77" name="文字方塊 76">
            <a:extLst>
              <a:ext uri="{FF2B5EF4-FFF2-40B4-BE49-F238E27FC236}">
                <a16:creationId xmlns:a16="http://schemas.microsoft.com/office/drawing/2014/main" id="{53C6E848-279F-A88D-2442-A30E5D3F9D10}"/>
              </a:ext>
            </a:extLst>
          </p:cNvPr>
          <p:cNvSpPr txBox="1"/>
          <p:nvPr/>
        </p:nvSpPr>
        <p:spPr>
          <a:xfrm>
            <a:off x="897367" y="3930571"/>
            <a:ext cx="1004346"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Iteration =1</a:t>
            </a:r>
            <a:endParaRPr lang="zh-TW" altLang="en-US" sz="1200" b="1" dirty="0">
              <a:latin typeface="Times New Roman" panose="02020603050405020304" pitchFamily="18" charset="0"/>
              <a:cs typeface="Times New Roman" panose="02020603050405020304" pitchFamily="18" charset="0"/>
            </a:endParaRPr>
          </a:p>
        </p:txBody>
      </p:sp>
      <p:sp>
        <p:nvSpPr>
          <p:cNvPr id="103" name="矩形 102">
            <a:extLst>
              <a:ext uri="{FF2B5EF4-FFF2-40B4-BE49-F238E27FC236}">
                <a16:creationId xmlns:a16="http://schemas.microsoft.com/office/drawing/2014/main" id="{AB15E5DF-A56C-8950-0860-FFE0FA383C97}"/>
              </a:ext>
            </a:extLst>
          </p:cNvPr>
          <p:cNvSpPr/>
          <p:nvPr/>
        </p:nvSpPr>
        <p:spPr>
          <a:xfrm>
            <a:off x="6572251" y="2483806"/>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 name="直線單箭頭接點 108">
            <a:extLst>
              <a:ext uri="{FF2B5EF4-FFF2-40B4-BE49-F238E27FC236}">
                <a16:creationId xmlns:a16="http://schemas.microsoft.com/office/drawing/2014/main" id="{D852EB9D-6174-DD7F-CB18-4B9F58BA3929}"/>
              </a:ext>
            </a:extLst>
          </p:cNvPr>
          <p:cNvCxnSpPr>
            <a:cxnSpLocks/>
            <a:stCxn id="4" idx="3"/>
          </p:cNvCxnSpPr>
          <p:nvPr/>
        </p:nvCxnSpPr>
        <p:spPr>
          <a:xfrm>
            <a:off x="2428240" y="1485788"/>
            <a:ext cx="305329" cy="9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0" name="直線單箭頭接點 109">
            <a:extLst>
              <a:ext uri="{FF2B5EF4-FFF2-40B4-BE49-F238E27FC236}">
                <a16:creationId xmlns:a16="http://schemas.microsoft.com/office/drawing/2014/main" id="{7FE00D50-07EA-AC7C-BF8D-74B2099E9827}"/>
              </a:ext>
            </a:extLst>
          </p:cNvPr>
          <p:cNvCxnSpPr>
            <a:cxnSpLocks/>
            <a:stCxn id="21" idx="3"/>
          </p:cNvCxnSpPr>
          <p:nvPr/>
        </p:nvCxnSpPr>
        <p:spPr>
          <a:xfrm>
            <a:off x="2428240" y="3220406"/>
            <a:ext cx="305329" cy="9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4" name="直線單箭頭接點 113">
            <a:extLst>
              <a:ext uri="{FF2B5EF4-FFF2-40B4-BE49-F238E27FC236}">
                <a16:creationId xmlns:a16="http://schemas.microsoft.com/office/drawing/2014/main" id="{3FE5F518-ABDF-BB63-08E1-183317E5191D}"/>
              </a:ext>
            </a:extLst>
          </p:cNvPr>
          <p:cNvCxnSpPr>
            <a:cxnSpLocks/>
          </p:cNvCxnSpPr>
          <p:nvPr/>
        </p:nvCxnSpPr>
        <p:spPr>
          <a:xfrm>
            <a:off x="4790969" y="3229934"/>
            <a:ext cx="1781282" cy="0"/>
          </a:xfrm>
          <a:prstGeom prst="straightConnector1">
            <a:avLst/>
          </a:prstGeom>
          <a:ln>
            <a:prstDash val="lgDash"/>
            <a:tailEnd type="triangle"/>
          </a:ln>
        </p:spPr>
        <p:style>
          <a:lnRef idx="2">
            <a:schemeClr val="dk1"/>
          </a:lnRef>
          <a:fillRef idx="0">
            <a:schemeClr val="dk1"/>
          </a:fillRef>
          <a:effectRef idx="1">
            <a:schemeClr val="dk1"/>
          </a:effectRef>
          <a:fontRef idx="minor">
            <a:schemeClr val="tx1"/>
          </a:fontRef>
        </p:style>
      </p:cxnSp>
      <p:cxnSp>
        <p:nvCxnSpPr>
          <p:cNvPr id="115" name="直線單箭頭接點 114">
            <a:extLst>
              <a:ext uri="{FF2B5EF4-FFF2-40B4-BE49-F238E27FC236}">
                <a16:creationId xmlns:a16="http://schemas.microsoft.com/office/drawing/2014/main" id="{CFC958FB-B9A3-3A3A-C448-5709BB135251}"/>
              </a:ext>
            </a:extLst>
          </p:cNvPr>
          <p:cNvCxnSpPr>
            <a:cxnSpLocks/>
          </p:cNvCxnSpPr>
          <p:nvPr/>
        </p:nvCxnSpPr>
        <p:spPr>
          <a:xfrm>
            <a:off x="4790969" y="1495316"/>
            <a:ext cx="1793348" cy="23091"/>
          </a:xfrm>
          <a:prstGeom prst="straightConnector1">
            <a:avLst/>
          </a:prstGeom>
          <a:ln>
            <a:prstDash val="lgDash"/>
            <a:tailEnd type="triangle"/>
          </a:ln>
        </p:spPr>
        <p:style>
          <a:lnRef idx="2">
            <a:schemeClr val="dk1"/>
          </a:lnRef>
          <a:fillRef idx="0">
            <a:schemeClr val="dk1"/>
          </a:fillRef>
          <a:effectRef idx="1">
            <a:schemeClr val="dk1"/>
          </a:effectRef>
          <a:fontRef idx="minor">
            <a:schemeClr val="tx1"/>
          </a:fontRef>
        </p:style>
      </p:cxnSp>
      <p:sp>
        <p:nvSpPr>
          <p:cNvPr id="125" name="文字方塊 124">
            <a:extLst>
              <a:ext uri="{FF2B5EF4-FFF2-40B4-BE49-F238E27FC236}">
                <a16:creationId xmlns:a16="http://schemas.microsoft.com/office/drawing/2014/main" id="{93A9DB19-6805-95D7-C8A3-038307A8D5FB}"/>
              </a:ext>
            </a:extLst>
          </p:cNvPr>
          <p:cNvSpPr txBox="1"/>
          <p:nvPr/>
        </p:nvSpPr>
        <p:spPr>
          <a:xfrm>
            <a:off x="3310440" y="3910763"/>
            <a:ext cx="1004346"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Iteration =2</a:t>
            </a:r>
            <a:endParaRPr lang="zh-TW" altLang="en-US" sz="1200" b="1"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39CA64D9-B8DD-B1DE-987E-4235B4E68E2E}"/>
              </a:ext>
            </a:extLst>
          </p:cNvPr>
          <p:cNvSpPr txBox="1"/>
          <p:nvPr/>
        </p:nvSpPr>
        <p:spPr>
          <a:xfrm>
            <a:off x="7162277" y="3925751"/>
            <a:ext cx="117745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Iteration = n</a:t>
            </a:r>
            <a:endParaRPr lang="zh-TW" altLang="en-US"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71BDEB2D-FB63-6771-AED5-1D61AAC0A562}"/>
                  </a:ext>
                </a:extLst>
              </p:cNvPr>
              <p:cNvSpPr txBox="1"/>
              <p:nvPr/>
            </p:nvSpPr>
            <p:spPr>
              <a:xfrm>
                <a:off x="1281007" y="783811"/>
                <a:ext cx="13478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solidFill>
                                <a:srgbClr val="00B0F0"/>
                              </a:solidFill>
                              <a:latin typeface="Cambria Math" panose="02040503050406030204" pitchFamily="18" charset="0"/>
                            </a:rPr>
                          </m:ctrlPr>
                        </m:sSupPr>
                        <m:e>
                          <m:r>
                            <m:rPr>
                              <m:sty m:val="p"/>
                            </m:rPr>
                            <a:rPr lang="en-US" altLang="zh-TW" sz="1200" b="0" i="0" smtClean="0">
                              <a:solidFill>
                                <a:srgbClr val="00B0F0"/>
                              </a:solidFill>
                              <a:latin typeface="Cambria Math" panose="02040503050406030204" pitchFamily="18" charset="0"/>
                            </a:rPr>
                            <m:t>Ω</m:t>
                          </m:r>
                        </m:e>
                        <m:sup>
                          <m:r>
                            <a:rPr lang="en-US" altLang="zh-TW" sz="1200" b="0" i="0" smtClean="0">
                              <a:solidFill>
                                <a:srgbClr val="00B0F0"/>
                              </a:solidFill>
                              <a:latin typeface="Cambria Math" panose="02040503050406030204" pitchFamily="18" charset="0"/>
                            </a:rPr>
                            <m:t>1</m:t>
                          </m:r>
                        </m:sup>
                      </m:sSup>
                      <m:r>
                        <a:rPr lang="en-US" altLang="zh-TW" sz="1200" b="0" i="1" smtClean="0">
                          <a:solidFill>
                            <a:srgbClr val="00B0F0"/>
                          </a:solidFill>
                          <a:latin typeface="Cambria Math" panose="02040503050406030204" pitchFamily="18" charset="0"/>
                        </a:rPr>
                        <m:t>={1,2,</m:t>
                      </m:r>
                      <m:r>
                        <a:rPr lang="en-US" altLang="zh-TW" sz="1200" i="1">
                          <a:solidFill>
                            <a:srgbClr val="00B0F0"/>
                          </a:solidFill>
                          <a:latin typeface="Cambria Math" panose="02040503050406030204" pitchFamily="18" charset="0"/>
                        </a:rPr>
                        <m:t>3</m:t>
                      </m:r>
                      <m:r>
                        <a:rPr lang="en-US" altLang="zh-TW" sz="1200" b="0" i="1" smtClean="0">
                          <a:solidFill>
                            <a:srgbClr val="00B0F0"/>
                          </a:solidFill>
                          <a:latin typeface="Cambria Math" panose="02040503050406030204" pitchFamily="18" charset="0"/>
                        </a:rPr>
                        <m:t>}</m:t>
                      </m:r>
                    </m:oMath>
                  </m:oMathPara>
                </a14:m>
                <a:endParaRPr lang="zh-TW" altLang="en-US" sz="1200" dirty="0">
                  <a:solidFill>
                    <a:srgbClr val="00B0F0"/>
                  </a:solidFill>
                </a:endParaRPr>
              </a:p>
            </p:txBody>
          </p:sp>
        </mc:Choice>
        <mc:Fallback xmlns="">
          <p:sp>
            <p:nvSpPr>
              <p:cNvPr id="128" name="文字方塊 127">
                <a:extLst>
                  <a:ext uri="{FF2B5EF4-FFF2-40B4-BE49-F238E27FC236}">
                    <a16:creationId xmlns:a16="http://schemas.microsoft.com/office/drawing/2014/main" id="{71BDEB2D-FB63-6771-AED5-1D61AAC0A562}"/>
                  </a:ext>
                </a:extLst>
              </p:cNvPr>
              <p:cNvSpPr txBox="1">
                <a:spLocks noRot="1" noChangeAspect="1" noMove="1" noResize="1" noEditPoints="1" noAdjustHandles="1" noChangeArrowheads="1" noChangeShapeType="1" noTextEdit="1"/>
              </p:cNvSpPr>
              <p:nvPr/>
            </p:nvSpPr>
            <p:spPr>
              <a:xfrm>
                <a:off x="1281007" y="783811"/>
                <a:ext cx="1347893" cy="276999"/>
              </a:xfrm>
              <a:prstGeom prst="rect">
                <a:avLst/>
              </a:prstGeom>
              <a:blipFill>
                <a:blip r:embed="rId4"/>
                <a:stretch>
                  <a:fillRect b="-8889"/>
                </a:stretch>
              </a:blipFill>
            </p:spPr>
            <p:txBody>
              <a:bodyPr/>
              <a:lstStyle/>
              <a:p>
                <a:r>
                  <a:rPr lang="zh-TW" altLang="en-US">
                    <a:noFill/>
                  </a:rPr>
                  <a:t> </a:t>
                </a:r>
              </a:p>
            </p:txBody>
          </p:sp>
        </mc:Fallback>
      </mc:AlternateContent>
      <p:sp>
        <p:nvSpPr>
          <p:cNvPr id="130" name="文字方塊 129">
            <a:extLst>
              <a:ext uri="{FF2B5EF4-FFF2-40B4-BE49-F238E27FC236}">
                <a16:creationId xmlns:a16="http://schemas.microsoft.com/office/drawing/2014/main" id="{B0AC374A-BDB8-1327-FD0B-2A2FB705AC5D}"/>
              </a:ext>
            </a:extLst>
          </p:cNvPr>
          <p:cNvSpPr txBox="1"/>
          <p:nvPr/>
        </p:nvSpPr>
        <p:spPr>
          <a:xfrm>
            <a:off x="1026159" y="2438504"/>
            <a:ext cx="1168791" cy="246221"/>
          </a:xfrm>
          <a:prstGeom prst="rect">
            <a:avLst/>
          </a:prstGeom>
          <a:noFill/>
        </p:spPr>
        <p:txBody>
          <a:bodyPr wrap="square" rtlCol="0">
            <a:spAutoFit/>
          </a:bodyPr>
          <a:lstStyle/>
          <a:p>
            <a:r>
              <a:rPr lang="en-US" altLang="zh-TW" sz="1000" dirty="0"/>
              <a:t>Largest </a:t>
            </a:r>
            <a:r>
              <a:rPr lang="en-US" altLang="zh-TW" sz="1000" dirty="0" err="1"/>
              <a:t>IoU</a:t>
            </a:r>
            <a:endParaRPr lang="zh-TW" altLang="en-US" sz="1000" dirty="0"/>
          </a:p>
        </p:txBody>
      </p:sp>
      <p:sp>
        <p:nvSpPr>
          <p:cNvPr id="149" name="文字方塊 148">
            <a:extLst>
              <a:ext uri="{FF2B5EF4-FFF2-40B4-BE49-F238E27FC236}">
                <a16:creationId xmlns:a16="http://schemas.microsoft.com/office/drawing/2014/main" id="{BE1695CB-B0FE-5009-3DA1-7F912A8816AB}"/>
              </a:ext>
            </a:extLst>
          </p:cNvPr>
          <p:cNvSpPr txBox="1"/>
          <p:nvPr/>
        </p:nvSpPr>
        <p:spPr>
          <a:xfrm>
            <a:off x="1566899" y="2689025"/>
            <a:ext cx="150283" cy="215444"/>
          </a:xfrm>
          <a:prstGeom prst="rect">
            <a:avLst/>
          </a:prstGeom>
          <a:noFill/>
        </p:spPr>
        <p:txBody>
          <a:bodyPr wrap="square" rtlCol="0">
            <a:spAutoFit/>
          </a:bodyPr>
          <a:lstStyle/>
          <a:p>
            <a:r>
              <a:rPr lang="en-US" altLang="zh-TW" sz="800" dirty="0">
                <a:solidFill>
                  <a:srgbClr val="7030A0"/>
                </a:solidFill>
              </a:rPr>
              <a:t>1</a:t>
            </a:r>
            <a:endParaRPr lang="zh-TW" altLang="en-US" sz="800" dirty="0">
              <a:solidFill>
                <a:srgbClr val="7030A0"/>
              </a:solidFill>
            </a:endParaRPr>
          </a:p>
        </p:txBody>
      </p:sp>
      <p:sp>
        <p:nvSpPr>
          <p:cNvPr id="5" name="矩形 4">
            <a:extLst>
              <a:ext uri="{FF2B5EF4-FFF2-40B4-BE49-F238E27FC236}">
                <a16:creationId xmlns:a16="http://schemas.microsoft.com/office/drawing/2014/main" id="{6DD751AB-728D-6F95-3B2B-C69E40F853AC}"/>
              </a:ext>
            </a:extLst>
          </p:cNvPr>
          <p:cNvSpPr/>
          <p:nvPr/>
        </p:nvSpPr>
        <p:spPr>
          <a:xfrm>
            <a:off x="370840" y="5115329"/>
            <a:ext cx="271780" cy="248740"/>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AD093158-2821-7330-730F-F90814688296}"/>
              </a:ext>
            </a:extLst>
          </p:cNvPr>
          <p:cNvSpPr txBox="1"/>
          <p:nvPr/>
        </p:nvSpPr>
        <p:spPr>
          <a:xfrm>
            <a:off x="650911" y="5073366"/>
            <a:ext cx="3238834"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 from one to one</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3747470-7690-C3EB-D17A-A014465348D0}"/>
                  </a:ext>
                </a:extLst>
              </p:cNvPr>
              <p:cNvSpPr txBox="1"/>
              <p:nvPr/>
            </p:nvSpPr>
            <p:spPr>
              <a:xfrm>
                <a:off x="868774" y="3705866"/>
                <a:ext cx="177357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rgbClr val="7030A0"/>
                          </a:solidFill>
                          <a:latin typeface="Cambria Math" panose="02040503050406030204" pitchFamily="18" charset="0"/>
                        </a:rPr>
                        <m:t>𝐽</m:t>
                      </m:r>
                      <m:r>
                        <a:rPr lang="en-US" altLang="zh-TW" sz="1200" b="0" i="1" smtClean="0">
                          <a:solidFill>
                            <a:srgbClr val="7030A0"/>
                          </a:solidFill>
                          <a:latin typeface="Cambria Math" panose="02040503050406030204" pitchFamily="18" charset="0"/>
                        </a:rPr>
                        <m:t>=</m:t>
                      </m:r>
                      <m:d>
                        <m:dPr>
                          <m:begChr m:val="{"/>
                          <m:endChr m:val="}"/>
                          <m:ctrlPr>
                            <a:rPr lang="en-US" altLang="zh-TW" sz="1200" b="0" i="1" smtClean="0">
                              <a:solidFill>
                                <a:srgbClr val="7030A0"/>
                              </a:solidFill>
                              <a:latin typeface="Cambria Math" panose="02040503050406030204" pitchFamily="18" charset="0"/>
                            </a:rPr>
                          </m:ctrlPr>
                        </m:dPr>
                        <m:e>
                          <m:r>
                            <a:rPr lang="en-US" altLang="zh-TW" sz="1200" b="0" i="1" smtClean="0">
                              <a:solidFill>
                                <a:srgbClr val="7030A0"/>
                              </a:solidFill>
                              <a:latin typeface="Cambria Math" panose="02040503050406030204" pitchFamily="18" charset="0"/>
                            </a:rPr>
                            <m:t>1</m:t>
                          </m:r>
                        </m:e>
                      </m:d>
                      <m:r>
                        <a:rPr lang="en-US" altLang="zh-TW" sz="1200" b="0" i="1" smtClean="0">
                          <a:solidFill>
                            <a:srgbClr val="7030A0"/>
                          </a:solidFill>
                          <a:latin typeface="Cambria Math" panose="02040503050406030204" pitchFamily="18" charset="0"/>
                        </a:rPr>
                        <m:t>, </m:t>
                      </m:r>
                      <m:r>
                        <a:rPr lang="en-US" altLang="zh-TW" sz="1200" b="0" i="1" smtClean="0">
                          <a:solidFill>
                            <a:srgbClr val="7030A0"/>
                          </a:solidFill>
                          <a:latin typeface="Cambria Math" panose="02040503050406030204" pitchFamily="18" charset="0"/>
                        </a:rPr>
                        <m:t>𝑗</m:t>
                      </m:r>
                      <m:r>
                        <a:rPr lang="en-US" altLang="zh-TW" sz="1200" b="0" i="1" smtClean="0">
                          <a:solidFill>
                            <a:srgbClr val="7030A0"/>
                          </a:solidFill>
                          <a:latin typeface="Cambria Math" panose="02040503050406030204" pitchFamily="18" charset="0"/>
                        </a:rPr>
                        <m:t>=1</m:t>
                      </m:r>
                    </m:oMath>
                  </m:oMathPara>
                </a14:m>
                <a:endParaRPr lang="zh-TW" altLang="en-US" sz="1200" dirty="0">
                  <a:solidFill>
                    <a:srgbClr val="7030A0"/>
                  </a:solidFill>
                </a:endParaRPr>
              </a:p>
            </p:txBody>
          </p:sp>
        </mc:Choice>
        <mc:Fallback xmlns="">
          <p:sp>
            <p:nvSpPr>
              <p:cNvPr id="26" name="文字方塊 25">
                <a:extLst>
                  <a:ext uri="{FF2B5EF4-FFF2-40B4-BE49-F238E27FC236}">
                    <a16:creationId xmlns:a16="http://schemas.microsoft.com/office/drawing/2014/main" id="{83747470-7690-C3EB-D17A-A014465348D0}"/>
                  </a:ext>
                </a:extLst>
              </p:cNvPr>
              <p:cNvSpPr txBox="1">
                <a:spLocks noRot="1" noChangeAspect="1" noMove="1" noResize="1" noEditPoints="1" noAdjustHandles="1" noChangeArrowheads="1" noChangeShapeType="1" noTextEdit="1"/>
              </p:cNvSpPr>
              <p:nvPr/>
            </p:nvSpPr>
            <p:spPr>
              <a:xfrm>
                <a:off x="868774" y="3705866"/>
                <a:ext cx="1773571" cy="276999"/>
              </a:xfrm>
              <a:prstGeom prst="rect">
                <a:avLst/>
              </a:prstGeom>
              <a:blipFill>
                <a:blip r:embed="rId5"/>
                <a:stretch>
                  <a:fillRect b="-2222"/>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505AF69B-56E5-ABCC-6C8C-59C5E2EFE188}"/>
              </a:ext>
            </a:extLst>
          </p:cNvPr>
          <p:cNvCxnSpPr>
            <a:cxnSpLocks/>
          </p:cNvCxnSpPr>
          <p:nvPr/>
        </p:nvCxnSpPr>
        <p:spPr>
          <a:xfrm flipH="1">
            <a:off x="1734417" y="2736180"/>
            <a:ext cx="220536" cy="114173"/>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37" name="文字方塊 36">
            <a:extLst>
              <a:ext uri="{FF2B5EF4-FFF2-40B4-BE49-F238E27FC236}">
                <a16:creationId xmlns:a16="http://schemas.microsoft.com/office/drawing/2014/main" id="{2739133D-CAC0-37B8-D0C2-2A16F957EC87}"/>
              </a:ext>
            </a:extLst>
          </p:cNvPr>
          <p:cNvSpPr txBox="1"/>
          <p:nvPr/>
        </p:nvSpPr>
        <p:spPr>
          <a:xfrm>
            <a:off x="714694" y="917324"/>
            <a:ext cx="433493" cy="215444"/>
          </a:xfrm>
          <a:prstGeom prst="rect">
            <a:avLst/>
          </a:prstGeom>
          <a:noFill/>
        </p:spPr>
        <p:txBody>
          <a:bodyPr wrap="square" rtlCol="0">
            <a:spAutoFit/>
          </a:bodyPr>
          <a:lstStyle/>
          <a:p>
            <a:r>
              <a:rPr lang="en-US" altLang="zh-TW" sz="800" dirty="0">
                <a:solidFill>
                  <a:srgbClr val="00B0F0"/>
                </a:solidFill>
              </a:rPr>
              <a:t>0.2</a:t>
            </a:r>
            <a:endParaRPr lang="zh-TW" altLang="en-US" sz="800" dirty="0">
              <a:solidFill>
                <a:srgbClr val="00B0F0"/>
              </a:solidFill>
            </a:endParaRPr>
          </a:p>
        </p:txBody>
      </p:sp>
      <p:sp>
        <p:nvSpPr>
          <p:cNvPr id="38" name="文字方塊 37">
            <a:extLst>
              <a:ext uri="{FF2B5EF4-FFF2-40B4-BE49-F238E27FC236}">
                <a16:creationId xmlns:a16="http://schemas.microsoft.com/office/drawing/2014/main" id="{617537DF-18BA-50C8-A05D-D2AE18C5D0C5}"/>
              </a:ext>
            </a:extLst>
          </p:cNvPr>
          <p:cNvSpPr txBox="1"/>
          <p:nvPr/>
        </p:nvSpPr>
        <p:spPr>
          <a:xfrm>
            <a:off x="1666872" y="1086194"/>
            <a:ext cx="433493" cy="215444"/>
          </a:xfrm>
          <a:prstGeom prst="rect">
            <a:avLst/>
          </a:prstGeom>
          <a:noFill/>
        </p:spPr>
        <p:txBody>
          <a:bodyPr wrap="square" rtlCol="0">
            <a:spAutoFit/>
          </a:bodyPr>
          <a:lstStyle/>
          <a:p>
            <a:r>
              <a:rPr lang="en-US" altLang="zh-TW" sz="800" dirty="0">
                <a:solidFill>
                  <a:srgbClr val="00B0F0"/>
                </a:solidFill>
              </a:rPr>
              <a:t>0.8</a:t>
            </a:r>
            <a:endParaRPr lang="zh-TW" altLang="en-US" sz="800" dirty="0">
              <a:solidFill>
                <a:srgbClr val="00B0F0"/>
              </a:solidFill>
            </a:endParaRPr>
          </a:p>
        </p:txBody>
      </p:sp>
      <p:sp>
        <p:nvSpPr>
          <p:cNvPr id="39" name="文字方塊 38">
            <a:extLst>
              <a:ext uri="{FF2B5EF4-FFF2-40B4-BE49-F238E27FC236}">
                <a16:creationId xmlns:a16="http://schemas.microsoft.com/office/drawing/2014/main" id="{8C3E5929-47BC-3F80-B096-4C24982D46BC}"/>
              </a:ext>
            </a:extLst>
          </p:cNvPr>
          <p:cNvSpPr txBox="1"/>
          <p:nvPr/>
        </p:nvSpPr>
        <p:spPr>
          <a:xfrm>
            <a:off x="832540" y="1712490"/>
            <a:ext cx="433493" cy="215444"/>
          </a:xfrm>
          <a:prstGeom prst="rect">
            <a:avLst/>
          </a:prstGeom>
          <a:noFill/>
        </p:spPr>
        <p:txBody>
          <a:bodyPr wrap="square" rtlCol="0">
            <a:spAutoFit/>
          </a:bodyPr>
          <a:lstStyle/>
          <a:p>
            <a:r>
              <a:rPr lang="en-US" altLang="zh-TW" sz="800" dirty="0">
                <a:solidFill>
                  <a:srgbClr val="00B0F0"/>
                </a:solidFill>
              </a:rPr>
              <a:t>0.4</a:t>
            </a:r>
            <a:endParaRPr lang="zh-TW" altLang="en-US" sz="800" dirty="0">
              <a:solidFill>
                <a:srgbClr val="00B0F0"/>
              </a:solidFill>
            </a:endParaRPr>
          </a:p>
        </p:txBody>
      </p:sp>
      <p:sp>
        <p:nvSpPr>
          <p:cNvPr id="41" name="文字方塊 40">
            <a:extLst>
              <a:ext uri="{FF2B5EF4-FFF2-40B4-BE49-F238E27FC236}">
                <a16:creationId xmlns:a16="http://schemas.microsoft.com/office/drawing/2014/main" id="{F7B87DB5-95DC-BA2E-B55B-8B375DE79219}"/>
              </a:ext>
            </a:extLst>
          </p:cNvPr>
          <p:cNvSpPr txBox="1"/>
          <p:nvPr/>
        </p:nvSpPr>
        <p:spPr>
          <a:xfrm>
            <a:off x="1560982" y="2567524"/>
            <a:ext cx="1519924" cy="215444"/>
          </a:xfrm>
          <a:prstGeom prst="rect">
            <a:avLst/>
          </a:prstGeom>
          <a:noFill/>
        </p:spPr>
        <p:txBody>
          <a:bodyPr wrap="square" rtlCol="0">
            <a:spAutoFit/>
          </a:bodyPr>
          <a:lstStyle/>
          <a:p>
            <a:r>
              <a:rPr lang="en-US" altLang="zh-TW" sz="800" dirty="0">
                <a:solidFill>
                  <a:srgbClr val="7030A0"/>
                </a:solidFill>
              </a:rPr>
              <a:t>0.75</a:t>
            </a:r>
            <a:r>
              <a:rPr lang="zh-TW" altLang="en-US" sz="800" dirty="0">
                <a:solidFill>
                  <a:srgbClr val="7030A0"/>
                </a:solidFill>
              </a:rPr>
              <a:t> </a:t>
            </a:r>
            <a:r>
              <a:rPr lang="en-US" altLang="zh-TW" sz="800" dirty="0">
                <a:solidFill>
                  <a:srgbClr val="7030A0"/>
                </a:solidFill>
              </a:rPr>
              <a:t>(confidence score)</a:t>
            </a:r>
            <a:endParaRPr lang="zh-TW" altLang="en-US" sz="800" dirty="0">
              <a:solidFill>
                <a:srgbClr val="7030A0"/>
              </a:solidFill>
            </a:endParaRPr>
          </a:p>
        </p:txBody>
      </p:sp>
      <p:sp>
        <p:nvSpPr>
          <p:cNvPr id="42" name="矩形 41">
            <a:extLst>
              <a:ext uri="{FF2B5EF4-FFF2-40B4-BE49-F238E27FC236}">
                <a16:creationId xmlns:a16="http://schemas.microsoft.com/office/drawing/2014/main" id="{14779D33-D9EC-926C-849F-CC5710DBBE22}"/>
              </a:ext>
            </a:extLst>
          </p:cNvPr>
          <p:cNvSpPr/>
          <p:nvPr/>
        </p:nvSpPr>
        <p:spPr>
          <a:xfrm>
            <a:off x="2718329" y="751172"/>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890C8B33-FD45-CD97-D40E-A5F9F268EC65}"/>
              </a:ext>
            </a:extLst>
          </p:cNvPr>
          <p:cNvSpPr/>
          <p:nvPr/>
        </p:nvSpPr>
        <p:spPr>
          <a:xfrm>
            <a:off x="3528589" y="1215992"/>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5782EBDB-E795-52BF-B301-94F57BD5C5CD}"/>
              </a:ext>
            </a:extLst>
          </p:cNvPr>
          <p:cNvSpPr/>
          <p:nvPr/>
        </p:nvSpPr>
        <p:spPr>
          <a:xfrm>
            <a:off x="3582932" y="1179131"/>
            <a:ext cx="436880" cy="543560"/>
          </a:xfrm>
          <a:prstGeom prst="rect">
            <a:avLst/>
          </a:prstGeom>
          <a:noFill/>
          <a:ln>
            <a:solidFill>
              <a:schemeClr val="tx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8D427B7E-6D8E-03EB-871A-9251E19F3551}"/>
              </a:ext>
            </a:extLst>
          </p:cNvPr>
          <p:cNvSpPr/>
          <p:nvPr/>
        </p:nvSpPr>
        <p:spPr>
          <a:xfrm>
            <a:off x="3452460" y="1290787"/>
            <a:ext cx="436880" cy="543560"/>
          </a:xfrm>
          <a:prstGeom prst="rect">
            <a:avLst/>
          </a:prstGeom>
          <a:noFill/>
          <a:ln>
            <a:solidFill>
              <a:schemeClr val="tx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F81CFEE8-88CE-1154-F746-E50152C25D2A}"/>
              </a:ext>
            </a:extLst>
          </p:cNvPr>
          <p:cNvSpPr/>
          <p:nvPr/>
        </p:nvSpPr>
        <p:spPr>
          <a:xfrm>
            <a:off x="3420057" y="1046385"/>
            <a:ext cx="436880" cy="543560"/>
          </a:xfrm>
          <a:prstGeom prst="rect">
            <a:avLst/>
          </a:prstGeom>
          <a:no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06C51F28-9582-4579-9F0A-31392C74E79E}"/>
              </a:ext>
            </a:extLst>
          </p:cNvPr>
          <p:cNvSpPr txBox="1"/>
          <p:nvPr/>
        </p:nvSpPr>
        <p:spPr>
          <a:xfrm>
            <a:off x="3364927" y="863754"/>
            <a:ext cx="150283" cy="215444"/>
          </a:xfrm>
          <a:prstGeom prst="rect">
            <a:avLst/>
          </a:prstGeom>
          <a:noFill/>
        </p:spPr>
        <p:txBody>
          <a:bodyPr wrap="square" rtlCol="0">
            <a:spAutoFit/>
          </a:bodyPr>
          <a:lstStyle/>
          <a:p>
            <a:r>
              <a:rPr lang="en-US" altLang="zh-TW" sz="800" dirty="0">
                <a:solidFill>
                  <a:srgbClr val="00B0F0"/>
                </a:solidFill>
              </a:rPr>
              <a:t>1</a:t>
            </a:r>
            <a:endParaRPr lang="zh-TW" altLang="en-US" sz="800" dirty="0">
              <a:solidFill>
                <a:srgbClr val="00B0F0"/>
              </a:solidFill>
            </a:endParaRPr>
          </a:p>
        </p:txBody>
      </p:sp>
      <p:sp>
        <p:nvSpPr>
          <p:cNvPr id="63" name="文字方塊 62">
            <a:extLst>
              <a:ext uri="{FF2B5EF4-FFF2-40B4-BE49-F238E27FC236}">
                <a16:creationId xmlns:a16="http://schemas.microsoft.com/office/drawing/2014/main" id="{012CA9D2-3B1A-EB46-AA7E-69E543076BFD}"/>
              </a:ext>
            </a:extLst>
          </p:cNvPr>
          <p:cNvSpPr txBox="1"/>
          <p:nvPr/>
        </p:nvSpPr>
        <p:spPr>
          <a:xfrm>
            <a:off x="3899958" y="1003088"/>
            <a:ext cx="150283" cy="215444"/>
          </a:xfrm>
          <a:prstGeom prst="rect">
            <a:avLst/>
          </a:prstGeom>
          <a:noFill/>
        </p:spPr>
        <p:txBody>
          <a:bodyPr wrap="square" rtlCol="0">
            <a:spAutoFit/>
          </a:bodyPr>
          <a:lstStyle/>
          <a:p>
            <a:r>
              <a:rPr lang="en-US" altLang="zh-TW" sz="800" dirty="0">
                <a:solidFill>
                  <a:srgbClr val="00B0F0"/>
                </a:solidFill>
              </a:rPr>
              <a:t>2</a:t>
            </a:r>
            <a:endParaRPr lang="zh-TW" altLang="en-US" sz="800" dirty="0">
              <a:solidFill>
                <a:srgbClr val="00B0F0"/>
              </a:solidFill>
            </a:endParaRPr>
          </a:p>
        </p:txBody>
      </p:sp>
      <p:sp>
        <p:nvSpPr>
          <p:cNvPr id="64" name="文字方塊 63">
            <a:extLst>
              <a:ext uri="{FF2B5EF4-FFF2-40B4-BE49-F238E27FC236}">
                <a16:creationId xmlns:a16="http://schemas.microsoft.com/office/drawing/2014/main" id="{D77843D7-620C-CDBC-70A7-094EFBECFC32}"/>
              </a:ext>
            </a:extLst>
          </p:cNvPr>
          <p:cNvSpPr txBox="1"/>
          <p:nvPr/>
        </p:nvSpPr>
        <p:spPr>
          <a:xfrm>
            <a:off x="3384867" y="1138538"/>
            <a:ext cx="150283" cy="215444"/>
          </a:xfrm>
          <a:prstGeom prst="rect">
            <a:avLst/>
          </a:prstGeom>
          <a:noFill/>
        </p:spPr>
        <p:txBody>
          <a:bodyPr wrap="square" rtlCol="0">
            <a:spAutoFit/>
          </a:bodyPr>
          <a:lstStyle/>
          <a:p>
            <a:r>
              <a:rPr lang="en-US" altLang="zh-TW" sz="800" dirty="0">
                <a:solidFill>
                  <a:srgbClr val="00B0F0"/>
                </a:solidFill>
              </a:rPr>
              <a:t>3</a:t>
            </a:r>
            <a:endParaRPr lang="zh-TW" altLang="en-US" sz="800" dirty="0">
              <a:solidFill>
                <a:srgbClr val="00B0F0"/>
              </a:solidFill>
            </a:endParaRPr>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8286513C-F8D9-F0EC-EF5C-E53E46CB6EA6}"/>
                  </a:ext>
                </a:extLst>
              </p:cNvPr>
              <p:cNvSpPr txBox="1"/>
              <p:nvPr/>
            </p:nvSpPr>
            <p:spPr>
              <a:xfrm>
                <a:off x="3628496" y="785795"/>
                <a:ext cx="13478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solidFill>
                                <a:srgbClr val="00B0F0"/>
                              </a:solidFill>
                              <a:latin typeface="Cambria Math" panose="02040503050406030204" pitchFamily="18" charset="0"/>
                            </a:rPr>
                          </m:ctrlPr>
                        </m:sSupPr>
                        <m:e>
                          <m:r>
                            <m:rPr>
                              <m:sty m:val="p"/>
                            </m:rPr>
                            <a:rPr lang="en-US" altLang="zh-TW" sz="1200" b="0" i="0" smtClean="0">
                              <a:solidFill>
                                <a:srgbClr val="00B0F0"/>
                              </a:solidFill>
                              <a:latin typeface="Cambria Math" panose="02040503050406030204" pitchFamily="18" charset="0"/>
                            </a:rPr>
                            <m:t>Ω</m:t>
                          </m:r>
                        </m:e>
                        <m:sup>
                          <m:r>
                            <a:rPr lang="en-US" altLang="zh-TW" sz="1200" b="0" i="0" smtClean="0">
                              <a:solidFill>
                                <a:srgbClr val="00B0F0"/>
                              </a:solidFill>
                              <a:latin typeface="Cambria Math" panose="02040503050406030204" pitchFamily="18" charset="0"/>
                            </a:rPr>
                            <m:t>2</m:t>
                          </m:r>
                        </m:sup>
                      </m:sSup>
                      <m:r>
                        <a:rPr lang="en-US" altLang="zh-TW" sz="1200" b="0" i="1" smtClean="0">
                          <a:solidFill>
                            <a:srgbClr val="00B0F0"/>
                          </a:solidFill>
                          <a:latin typeface="Cambria Math" panose="02040503050406030204" pitchFamily="18" charset="0"/>
                        </a:rPr>
                        <m:t>={1,2,3}</m:t>
                      </m:r>
                    </m:oMath>
                  </m:oMathPara>
                </a14:m>
                <a:endParaRPr lang="zh-TW" altLang="en-US" sz="1200" dirty="0">
                  <a:solidFill>
                    <a:srgbClr val="00B0F0"/>
                  </a:solidFill>
                </a:endParaRPr>
              </a:p>
            </p:txBody>
          </p:sp>
        </mc:Choice>
        <mc:Fallback xmlns="">
          <p:sp>
            <p:nvSpPr>
              <p:cNvPr id="67" name="文字方塊 66">
                <a:extLst>
                  <a:ext uri="{FF2B5EF4-FFF2-40B4-BE49-F238E27FC236}">
                    <a16:creationId xmlns:a16="http://schemas.microsoft.com/office/drawing/2014/main" id="{8286513C-F8D9-F0EC-EF5C-E53E46CB6EA6}"/>
                  </a:ext>
                </a:extLst>
              </p:cNvPr>
              <p:cNvSpPr txBox="1">
                <a:spLocks noRot="1" noChangeAspect="1" noMove="1" noResize="1" noEditPoints="1" noAdjustHandles="1" noChangeArrowheads="1" noChangeShapeType="1" noTextEdit="1"/>
              </p:cNvSpPr>
              <p:nvPr/>
            </p:nvSpPr>
            <p:spPr>
              <a:xfrm>
                <a:off x="3628496" y="785795"/>
                <a:ext cx="1347893" cy="276999"/>
              </a:xfrm>
              <a:prstGeom prst="rect">
                <a:avLst/>
              </a:prstGeom>
              <a:blipFill>
                <a:blip r:embed="rId6"/>
                <a:stretch>
                  <a:fillRect b="-8889"/>
                </a:stretch>
              </a:blipFill>
            </p:spPr>
            <p:txBody>
              <a:bodyPr/>
              <a:lstStyle/>
              <a:p>
                <a:r>
                  <a:rPr lang="zh-TW" altLang="en-US">
                    <a:noFill/>
                  </a:rPr>
                  <a:t> </a:t>
                </a:r>
              </a:p>
            </p:txBody>
          </p:sp>
        </mc:Fallback>
      </mc:AlternateContent>
      <p:sp>
        <p:nvSpPr>
          <p:cNvPr id="68" name="文字方塊 67">
            <a:extLst>
              <a:ext uri="{FF2B5EF4-FFF2-40B4-BE49-F238E27FC236}">
                <a16:creationId xmlns:a16="http://schemas.microsoft.com/office/drawing/2014/main" id="{A0D01E7C-D8E7-D9C1-A6F1-6B4EFA210B79}"/>
              </a:ext>
            </a:extLst>
          </p:cNvPr>
          <p:cNvSpPr txBox="1"/>
          <p:nvPr/>
        </p:nvSpPr>
        <p:spPr>
          <a:xfrm>
            <a:off x="3101657" y="969646"/>
            <a:ext cx="433493" cy="215444"/>
          </a:xfrm>
          <a:prstGeom prst="rect">
            <a:avLst/>
          </a:prstGeom>
          <a:noFill/>
        </p:spPr>
        <p:txBody>
          <a:bodyPr wrap="square" rtlCol="0">
            <a:spAutoFit/>
          </a:bodyPr>
          <a:lstStyle/>
          <a:p>
            <a:r>
              <a:rPr lang="en-US" altLang="zh-TW" sz="800" dirty="0">
                <a:solidFill>
                  <a:schemeClr val="accent1">
                    <a:lumMod val="40000"/>
                    <a:lumOff val="60000"/>
                  </a:schemeClr>
                </a:solidFill>
              </a:rPr>
              <a:t>0.12</a:t>
            </a:r>
            <a:endParaRPr lang="zh-TW" altLang="en-US" sz="800" dirty="0">
              <a:solidFill>
                <a:schemeClr val="accent1">
                  <a:lumMod val="40000"/>
                  <a:lumOff val="60000"/>
                </a:schemeClr>
              </a:solidFill>
            </a:endParaRPr>
          </a:p>
        </p:txBody>
      </p:sp>
      <p:sp>
        <p:nvSpPr>
          <p:cNvPr id="72" name="文字方塊 71">
            <a:extLst>
              <a:ext uri="{FF2B5EF4-FFF2-40B4-BE49-F238E27FC236}">
                <a16:creationId xmlns:a16="http://schemas.microsoft.com/office/drawing/2014/main" id="{0C59F21C-9791-5142-8C03-B0DFDB07A3AF}"/>
              </a:ext>
            </a:extLst>
          </p:cNvPr>
          <p:cNvSpPr txBox="1"/>
          <p:nvPr/>
        </p:nvSpPr>
        <p:spPr>
          <a:xfrm>
            <a:off x="4014361" y="1088178"/>
            <a:ext cx="433493" cy="215444"/>
          </a:xfrm>
          <a:prstGeom prst="rect">
            <a:avLst/>
          </a:prstGeom>
          <a:noFill/>
        </p:spPr>
        <p:txBody>
          <a:bodyPr wrap="square" rtlCol="0">
            <a:spAutoFit/>
          </a:bodyPr>
          <a:lstStyle/>
          <a:p>
            <a:r>
              <a:rPr lang="en-US" altLang="zh-TW" sz="800" dirty="0">
                <a:solidFill>
                  <a:schemeClr val="tx2">
                    <a:lumMod val="50000"/>
                    <a:lumOff val="50000"/>
                  </a:schemeClr>
                </a:solidFill>
              </a:rPr>
              <a:t>0.9</a:t>
            </a:r>
            <a:endParaRPr lang="zh-TW" altLang="en-US" sz="800" dirty="0">
              <a:solidFill>
                <a:schemeClr val="tx2">
                  <a:lumMod val="50000"/>
                  <a:lumOff val="50000"/>
                </a:schemeClr>
              </a:solidFill>
            </a:endParaRPr>
          </a:p>
        </p:txBody>
      </p:sp>
      <p:sp>
        <p:nvSpPr>
          <p:cNvPr id="73" name="文字方塊 72">
            <a:extLst>
              <a:ext uri="{FF2B5EF4-FFF2-40B4-BE49-F238E27FC236}">
                <a16:creationId xmlns:a16="http://schemas.microsoft.com/office/drawing/2014/main" id="{0E4C81A3-9EB9-0CBB-E79C-E58D3AB6EC6F}"/>
              </a:ext>
            </a:extLst>
          </p:cNvPr>
          <p:cNvSpPr txBox="1"/>
          <p:nvPr/>
        </p:nvSpPr>
        <p:spPr>
          <a:xfrm>
            <a:off x="3081194" y="1689460"/>
            <a:ext cx="433493" cy="215444"/>
          </a:xfrm>
          <a:prstGeom prst="rect">
            <a:avLst/>
          </a:prstGeom>
          <a:noFill/>
        </p:spPr>
        <p:txBody>
          <a:bodyPr wrap="square" rtlCol="0">
            <a:spAutoFit/>
          </a:bodyPr>
          <a:lstStyle/>
          <a:p>
            <a:r>
              <a:rPr lang="en-US" altLang="zh-TW" sz="800" dirty="0">
                <a:solidFill>
                  <a:schemeClr val="tx2">
                    <a:lumMod val="50000"/>
                    <a:lumOff val="50000"/>
                  </a:schemeClr>
                </a:solidFill>
              </a:rPr>
              <a:t>0.22</a:t>
            </a:r>
            <a:endParaRPr lang="zh-TW" altLang="en-US" sz="800" dirty="0">
              <a:solidFill>
                <a:schemeClr val="tx2">
                  <a:lumMod val="50000"/>
                  <a:lumOff val="50000"/>
                </a:schemeClr>
              </a:solidFill>
            </a:endParaRPr>
          </a:p>
        </p:txBody>
      </p:sp>
      <p:sp>
        <p:nvSpPr>
          <p:cNvPr id="76" name="矩形 75">
            <a:extLst>
              <a:ext uri="{FF2B5EF4-FFF2-40B4-BE49-F238E27FC236}">
                <a16:creationId xmlns:a16="http://schemas.microsoft.com/office/drawing/2014/main" id="{63FA8660-D564-7373-A5F1-332BBB146C8E}"/>
              </a:ext>
            </a:extLst>
          </p:cNvPr>
          <p:cNvSpPr/>
          <p:nvPr/>
        </p:nvSpPr>
        <p:spPr>
          <a:xfrm>
            <a:off x="6610209" y="752185"/>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BA59370-4B5A-BEDE-264F-730176FADF39}"/>
              </a:ext>
            </a:extLst>
          </p:cNvPr>
          <p:cNvSpPr/>
          <p:nvPr/>
        </p:nvSpPr>
        <p:spPr>
          <a:xfrm>
            <a:off x="7420469" y="1217005"/>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B00BD774-2009-1A5E-A0EE-5798B642CDF9}"/>
              </a:ext>
            </a:extLst>
          </p:cNvPr>
          <p:cNvSpPr/>
          <p:nvPr/>
        </p:nvSpPr>
        <p:spPr>
          <a:xfrm>
            <a:off x="7461093" y="1197320"/>
            <a:ext cx="436880" cy="543560"/>
          </a:xfrm>
          <a:prstGeom prst="rect">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chemeClr val="accent1">
                  <a:lumMod val="50000"/>
                </a:schemeClr>
              </a:solidFill>
            </a:endParaRPr>
          </a:p>
        </p:txBody>
      </p:sp>
      <p:sp>
        <p:nvSpPr>
          <p:cNvPr id="91" name="矩形 90">
            <a:extLst>
              <a:ext uri="{FF2B5EF4-FFF2-40B4-BE49-F238E27FC236}">
                <a16:creationId xmlns:a16="http://schemas.microsoft.com/office/drawing/2014/main" id="{B35A2117-5A84-B7E2-1D00-05E0837657CB}"/>
              </a:ext>
            </a:extLst>
          </p:cNvPr>
          <p:cNvSpPr/>
          <p:nvPr/>
        </p:nvSpPr>
        <p:spPr>
          <a:xfrm>
            <a:off x="7355623" y="1272854"/>
            <a:ext cx="436880" cy="543560"/>
          </a:xfrm>
          <a:prstGeom prst="rect">
            <a:avLst/>
          </a:prstGeom>
          <a:noFill/>
          <a:ln>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chemeClr val="tx2">
                  <a:lumMod val="75000"/>
                  <a:lumOff val="25000"/>
                </a:schemeClr>
              </a:solidFill>
            </a:endParaRPr>
          </a:p>
        </p:txBody>
      </p:sp>
      <p:sp>
        <p:nvSpPr>
          <p:cNvPr id="94" name="矩形 93">
            <a:extLst>
              <a:ext uri="{FF2B5EF4-FFF2-40B4-BE49-F238E27FC236}">
                <a16:creationId xmlns:a16="http://schemas.microsoft.com/office/drawing/2014/main" id="{EC6F1688-0A12-D48D-6F31-60605BC0B93E}"/>
              </a:ext>
            </a:extLst>
          </p:cNvPr>
          <p:cNvSpPr/>
          <p:nvPr/>
        </p:nvSpPr>
        <p:spPr>
          <a:xfrm>
            <a:off x="7297757" y="997288"/>
            <a:ext cx="436880" cy="543560"/>
          </a:xfrm>
          <a:prstGeom prst="rect">
            <a:avLst/>
          </a:prstGeom>
          <a:noFill/>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4" name="文字方塊 103">
            <a:extLst>
              <a:ext uri="{FF2B5EF4-FFF2-40B4-BE49-F238E27FC236}">
                <a16:creationId xmlns:a16="http://schemas.microsoft.com/office/drawing/2014/main" id="{5C05F696-604F-884F-F7F3-38168CDEEE80}"/>
              </a:ext>
            </a:extLst>
          </p:cNvPr>
          <p:cNvSpPr txBox="1"/>
          <p:nvPr/>
        </p:nvSpPr>
        <p:spPr>
          <a:xfrm>
            <a:off x="7219800" y="811352"/>
            <a:ext cx="150283" cy="215444"/>
          </a:xfrm>
          <a:prstGeom prst="rect">
            <a:avLst/>
          </a:prstGeom>
          <a:noFill/>
        </p:spPr>
        <p:txBody>
          <a:bodyPr wrap="square" rtlCol="0">
            <a:spAutoFit/>
          </a:bodyPr>
          <a:lstStyle/>
          <a:p>
            <a:r>
              <a:rPr lang="en-US" altLang="zh-TW" sz="800" dirty="0">
                <a:solidFill>
                  <a:srgbClr val="00B0F0"/>
                </a:solidFill>
              </a:rPr>
              <a:t>1</a:t>
            </a:r>
            <a:endParaRPr lang="zh-TW" altLang="en-US" sz="800" dirty="0">
              <a:solidFill>
                <a:srgbClr val="00B0F0"/>
              </a:solidFill>
            </a:endParaRPr>
          </a:p>
        </p:txBody>
      </p:sp>
      <p:sp>
        <p:nvSpPr>
          <p:cNvPr id="106" name="文字方塊 105">
            <a:extLst>
              <a:ext uri="{FF2B5EF4-FFF2-40B4-BE49-F238E27FC236}">
                <a16:creationId xmlns:a16="http://schemas.microsoft.com/office/drawing/2014/main" id="{DC1E5722-DF7B-64C3-68A7-0A469261E432}"/>
              </a:ext>
            </a:extLst>
          </p:cNvPr>
          <p:cNvSpPr txBox="1"/>
          <p:nvPr/>
        </p:nvSpPr>
        <p:spPr>
          <a:xfrm>
            <a:off x="7791838" y="1004101"/>
            <a:ext cx="150283" cy="215444"/>
          </a:xfrm>
          <a:prstGeom prst="rect">
            <a:avLst/>
          </a:prstGeom>
          <a:noFill/>
        </p:spPr>
        <p:txBody>
          <a:bodyPr wrap="square" rtlCol="0">
            <a:spAutoFit/>
          </a:bodyPr>
          <a:lstStyle/>
          <a:p>
            <a:r>
              <a:rPr lang="en-US" altLang="zh-TW" sz="800" dirty="0">
                <a:solidFill>
                  <a:srgbClr val="00B0F0"/>
                </a:solidFill>
              </a:rPr>
              <a:t>2</a:t>
            </a:r>
            <a:endParaRPr lang="zh-TW" altLang="en-US" sz="800" dirty="0">
              <a:solidFill>
                <a:srgbClr val="00B0F0"/>
              </a:solidFill>
            </a:endParaRPr>
          </a:p>
        </p:txBody>
      </p:sp>
      <p:sp>
        <p:nvSpPr>
          <p:cNvPr id="107" name="文字方塊 106">
            <a:extLst>
              <a:ext uri="{FF2B5EF4-FFF2-40B4-BE49-F238E27FC236}">
                <a16:creationId xmlns:a16="http://schemas.microsoft.com/office/drawing/2014/main" id="{E61E6F2C-F35C-941D-8E2A-26301215BA60}"/>
              </a:ext>
            </a:extLst>
          </p:cNvPr>
          <p:cNvSpPr txBox="1"/>
          <p:nvPr/>
        </p:nvSpPr>
        <p:spPr>
          <a:xfrm>
            <a:off x="7276747" y="1126852"/>
            <a:ext cx="150283" cy="215444"/>
          </a:xfrm>
          <a:prstGeom prst="rect">
            <a:avLst/>
          </a:prstGeom>
          <a:noFill/>
        </p:spPr>
        <p:txBody>
          <a:bodyPr wrap="square" rtlCol="0">
            <a:spAutoFit/>
          </a:bodyPr>
          <a:lstStyle/>
          <a:p>
            <a:r>
              <a:rPr lang="en-US" altLang="zh-TW" sz="800" dirty="0">
                <a:solidFill>
                  <a:srgbClr val="00B0F0"/>
                </a:solidFill>
              </a:rPr>
              <a:t>3</a:t>
            </a:r>
            <a:endParaRPr lang="zh-TW" altLang="en-US" sz="800" dirty="0">
              <a:solidFill>
                <a:srgbClr val="00B0F0"/>
              </a:solidFill>
            </a:endParaRPr>
          </a:p>
        </p:txBody>
      </p:sp>
      <p:sp>
        <p:nvSpPr>
          <p:cNvPr id="111" name="文字方塊 110">
            <a:extLst>
              <a:ext uri="{FF2B5EF4-FFF2-40B4-BE49-F238E27FC236}">
                <a16:creationId xmlns:a16="http://schemas.microsoft.com/office/drawing/2014/main" id="{EA61B928-F49E-89DE-5E66-9019AEFF4A00}"/>
              </a:ext>
            </a:extLst>
          </p:cNvPr>
          <p:cNvSpPr txBox="1"/>
          <p:nvPr/>
        </p:nvSpPr>
        <p:spPr>
          <a:xfrm>
            <a:off x="6976149" y="953615"/>
            <a:ext cx="433493" cy="215444"/>
          </a:xfrm>
          <a:prstGeom prst="rect">
            <a:avLst/>
          </a:prstGeom>
          <a:noFill/>
        </p:spPr>
        <p:txBody>
          <a:bodyPr wrap="square" rtlCol="0">
            <a:spAutoFit/>
          </a:bodyPr>
          <a:lstStyle/>
          <a:p>
            <a:r>
              <a:rPr lang="en-US" altLang="zh-TW" sz="800" dirty="0">
                <a:solidFill>
                  <a:schemeClr val="accent1">
                    <a:lumMod val="20000"/>
                    <a:lumOff val="80000"/>
                  </a:schemeClr>
                </a:solidFill>
              </a:rPr>
              <a:t>0.02</a:t>
            </a:r>
            <a:endParaRPr lang="zh-TW" altLang="en-US" sz="800" dirty="0">
              <a:solidFill>
                <a:schemeClr val="accent1">
                  <a:lumMod val="20000"/>
                  <a:lumOff val="80000"/>
                </a:schemeClr>
              </a:solidFill>
            </a:endParaRPr>
          </a:p>
        </p:txBody>
      </p:sp>
      <p:sp>
        <p:nvSpPr>
          <p:cNvPr id="112" name="文字方塊 111">
            <a:extLst>
              <a:ext uri="{FF2B5EF4-FFF2-40B4-BE49-F238E27FC236}">
                <a16:creationId xmlns:a16="http://schemas.microsoft.com/office/drawing/2014/main" id="{48C20CE3-A055-7787-634A-6CA72AD7FB12}"/>
              </a:ext>
            </a:extLst>
          </p:cNvPr>
          <p:cNvSpPr txBox="1"/>
          <p:nvPr/>
        </p:nvSpPr>
        <p:spPr>
          <a:xfrm>
            <a:off x="7906241" y="1089191"/>
            <a:ext cx="433493" cy="215444"/>
          </a:xfrm>
          <a:prstGeom prst="rect">
            <a:avLst/>
          </a:prstGeom>
          <a:noFill/>
        </p:spPr>
        <p:txBody>
          <a:bodyPr wrap="square" rtlCol="0">
            <a:spAutoFit/>
          </a:bodyPr>
          <a:lstStyle/>
          <a:p>
            <a:r>
              <a:rPr lang="en-US" altLang="zh-TW" sz="800" dirty="0">
                <a:solidFill>
                  <a:schemeClr val="accent1">
                    <a:lumMod val="75000"/>
                  </a:schemeClr>
                </a:solidFill>
              </a:rPr>
              <a:t>0.95</a:t>
            </a:r>
            <a:endParaRPr lang="zh-TW" altLang="en-US" sz="800" dirty="0">
              <a:solidFill>
                <a:schemeClr val="accent1">
                  <a:lumMod val="75000"/>
                </a:schemeClr>
              </a:solidFill>
            </a:endParaRPr>
          </a:p>
        </p:txBody>
      </p:sp>
      <p:sp>
        <p:nvSpPr>
          <p:cNvPr id="113" name="文字方塊 112">
            <a:extLst>
              <a:ext uri="{FF2B5EF4-FFF2-40B4-BE49-F238E27FC236}">
                <a16:creationId xmlns:a16="http://schemas.microsoft.com/office/drawing/2014/main" id="{0E3C8490-88BB-538D-CB6F-066859DCA1DC}"/>
              </a:ext>
            </a:extLst>
          </p:cNvPr>
          <p:cNvSpPr txBox="1"/>
          <p:nvPr/>
        </p:nvSpPr>
        <p:spPr>
          <a:xfrm>
            <a:off x="7033117" y="1710665"/>
            <a:ext cx="433493" cy="215444"/>
          </a:xfrm>
          <a:prstGeom prst="rect">
            <a:avLst/>
          </a:prstGeom>
          <a:noFill/>
        </p:spPr>
        <p:txBody>
          <a:bodyPr wrap="square" rtlCol="0">
            <a:spAutoFit/>
          </a:bodyPr>
          <a:lstStyle/>
          <a:p>
            <a:r>
              <a:rPr lang="en-US" altLang="zh-TW" sz="800" dirty="0">
                <a:solidFill>
                  <a:schemeClr val="tx2">
                    <a:lumMod val="75000"/>
                    <a:lumOff val="25000"/>
                  </a:schemeClr>
                </a:solidFill>
              </a:rPr>
              <a:t>0.15</a:t>
            </a:r>
            <a:endParaRPr lang="zh-TW" altLang="en-US" sz="800" dirty="0">
              <a:solidFill>
                <a:schemeClr val="tx2">
                  <a:lumMod val="75000"/>
                  <a:lumOff val="25000"/>
                </a:schemeClr>
              </a:solidFill>
            </a:endParaRPr>
          </a:p>
        </p:txBody>
      </p:sp>
      <p:sp>
        <p:nvSpPr>
          <p:cNvPr id="139" name="矩形 138">
            <a:extLst>
              <a:ext uri="{FF2B5EF4-FFF2-40B4-BE49-F238E27FC236}">
                <a16:creationId xmlns:a16="http://schemas.microsoft.com/office/drawing/2014/main" id="{FD2CC7CC-11CF-6381-ACF1-19D07CA860FD}"/>
              </a:ext>
            </a:extLst>
          </p:cNvPr>
          <p:cNvSpPr/>
          <p:nvPr/>
        </p:nvSpPr>
        <p:spPr>
          <a:xfrm>
            <a:off x="2736109" y="2469991"/>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矩形 139">
            <a:extLst>
              <a:ext uri="{FF2B5EF4-FFF2-40B4-BE49-F238E27FC236}">
                <a16:creationId xmlns:a16="http://schemas.microsoft.com/office/drawing/2014/main" id="{8BE3FC76-3060-8F1D-BAFD-3C5A3A021BFE}"/>
              </a:ext>
            </a:extLst>
          </p:cNvPr>
          <p:cNvSpPr/>
          <p:nvPr/>
        </p:nvSpPr>
        <p:spPr>
          <a:xfrm>
            <a:off x="3546369" y="2934811"/>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19DA1A57-5F0D-1C4C-4A3B-9DC8B9AD21A1}"/>
              </a:ext>
            </a:extLst>
          </p:cNvPr>
          <p:cNvSpPr/>
          <p:nvPr/>
        </p:nvSpPr>
        <p:spPr>
          <a:xfrm>
            <a:off x="3607329" y="2875256"/>
            <a:ext cx="436880" cy="543560"/>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45" name="文字方塊 144">
            <a:extLst>
              <a:ext uri="{FF2B5EF4-FFF2-40B4-BE49-F238E27FC236}">
                <a16:creationId xmlns:a16="http://schemas.microsoft.com/office/drawing/2014/main" id="{A2EBD4E6-399B-10C3-55A8-E1C76096C8E8}"/>
              </a:ext>
            </a:extLst>
          </p:cNvPr>
          <p:cNvSpPr txBox="1"/>
          <p:nvPr/>
        </p:nvSpPr>
        <p:spPr>
          <a:xfrm>
            <a:off x="3391428" y="2424689"/>
            <a:ext cx="1168791" cy="246221"/>
          </a:xfrm>
          <a:prstGeom prst="rect">
            <a:avLst/>
          </a:prstGeom>
          <a:noFill/>
        </p:spPr>
        <p:txBody>
          <a:bodyPr wrap="square" rtlCol="0">
            <a:spAutoFit/>
          </a:bodyPr>
          <a:lstStyle/>
          <a:p>
            <a:r>
              <a:rPr lang="en-US" altLang="zh-TW" sz="1000" dirty="0"/>
              <a:t>Largest </a:t>
            </a:r>
            <a:r>
              <a:rPr lang="en-US" altLang="zh-TW" sz="1000" dirty="0" err="1"/>
              <a:t>IoU</a:t>
            </a:r>
            <a:endParaRPr lang="zh-TW" altLang="en-US" sz="1000" dirty="0"/>
          </a:p>
        </p:txBody>
      </p: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A711E38B-EA2A-BF4B-9B32-33C9EF91A68E}"/>
                  </a:ext>
                </a:extLst>
              </p:cNvPr>
              <p:cNvSpPr txBox="1"/>
              <p:nvPr/>
            </p:nvSpPr>
            <p:spPr>
              <a:xfrm>
                <a:off x="3234043" y="3692051"/>
                <a:ext cx="177357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rgbClr val="7030A0"/>
                          </a:solidFill>
                          <a:latin typeface="Cambria Math" panose="02040503050406030204" pitchFamily="18" charset="0"/>
                        </a:rPr>
                        <m:t>𝐽</m:t>
                      </m:r>
                      <m:r>
                        <a:rPr lang="en-US" altLang="zh-TW" sz="1200" b="0" i="1" smtClean="0">
                          <a:solidFill>
                            <a:srgbClr val="7030A0"/>
                          </a:solidFill>
                          <a:latin typeface="Cambria Math" panose="02040503050406030204" pitchFamily="18" charset="0"/>
                        </a:rPr>
                        <m:t>=</m:t>
                      </m:r>
                      <m:d>
                        <m:dPr>
                          <m:begChr m:val="{"/>
                          <m:endChr m:val="}"/>
                          <m:ctrlPr>
                            <a:rPr lang="en-US" altLang="zh-TW" sz="1200" b="0" i="1" smtClean="0">
                              <a:solidFill>
                                <a:srgbClr val="7030A0"/>
                              </a:solidFill>
                              <a:latin typeface="Cambria Math" panose="02040503050406030204" pitchFamily="18" charset="0"/>
                            </a:rPr>
                          </m:ctrlPr>
                        </m:dPr>
                        <m:e>
                          <m:r>
                            <a:rPr lang="en-US" altLang="zh-TW" sz="1200" b="0" i="1" smtClean="0">
                              <a:solidFill>
                                <a:srgbClr val="7030A0"/>
                              </a:solidFill>
                              <a:latin typeface="Cambria Math" panose="02040503050406030204" pitchFamily="18" charset="0"/>
                            </a:rPr>
                            <m:t>1</m:t>
                          </m:r>
                        </m:e>
                      </m:d>
                      <m:r>
                        <a:rPr lang="en-US" altLang="zh-TW" sz="1200" b="0" i="1" smtClean="0">
                          <a:solidFill>
                            <a:srgbClr val="7030A0"/>
                          </a:solidFill>
                          <a:latin typeface="Cambria Math" panose="02040503050406030204" pitchFamily="18" charset="0"/>
                        </a:rPr>
                        <m:t>, </m:t>
                      </m:r>
                      <m:r>
                        <a:rPr lang="en-US" altLang="zh-TW" sz="1200" b="0" i="1" smtClean="0">
                          <a:solidFill>
                            <a:srgbClr val="7030A0"/>
                          </a:solidFill>
                          <a:latin typeface="Cambria Math" panose="02040503050406030204" pitchFamily="18" charset="0"/>
                        </a:rPr>
                        <m:t>𝑗</m:t>
                      </m:r>
                      <m:r>
                        <a:rPr lang="en-US" altLang="zh-TW" sz="1200" b="0" i="1" smtClean="0">
                          <a:solidFill>
                            <a:srgbClr val="7030A0"/>
                          </a:solidFill>
                          <a:latin typeface="Cambria Math" panose="02040503050406030204" pitchFamily="18" charset="0"/>
                        </a:rPr>
                        <m:t>=1</m:t>
                      </m:r>
                    </m:oMath>
                  </m:oMathPara>
                </a14:m>
                <a:endParaRPr lang="zh-TW" altLang="en-US" sz="1200" dirty="0">
                  <a:solidFill>
                    <a:srgbClr val="7030A0"/>
                  </a:solidFill>
                </a:endParaRPr>
              </a:p>
            </p:txBody>
          </p:sp>
        </mc:Choice>
        <mc:Fallback xmlns="">
          <p:sp>
            <p:nvSpPr>
              <p:cNvPr id="148" name="文字方塊 147">
                <a:extLst>
                  <a:ext uri="{FF2B5EF4-FFF2-40B4-BE49-F238E27FC236}">
                    <a16:creationId xmlns:a16="http://schemas.microsoft.com/office/drawing/2014/main" id="{A711E38B-EA2A-BF4B-9B32-33C9EF91A68E}"/>
                  </a:ext>
                </a:extLst>
              </p:cNvPr>
              <p:cNvSpPr txBox="1">
                <a:spLocks noRot="1" noChangeAspect="1" noMove="1" noResize="1" noEditPoints="1" noAdjustHandles="1" noChangeArrowheads="1" noChangeShapeType="1" noTextEdit="1"/>
              </p:cNvSpPr>
              <p:nvPr/>
            </p:nvSpPr>
            <p:spPr>
              <a:xfrm>
                <a:off x="3234043" y="3692051"/>
                <a:ext cx="1773571" cy="276999"/>
              </a:xfrm>
              <a:prstGeom prst="rect">
                <a:avLst/>
              </a:prstGeom>
              <a:blipFill>
                <a:blip r:embed="rId7"/>
                <a:stretch>
                  <a:fillRect b="-2222"/>
                </a:stretch>
              </a:blipFill>
            </p:spPr>
            <p:txBody>
              <a:bodyPr/>
              <a:lstStyle/>
              <a:p>
                <a:r>
                  <a:rPr lang="zh-TW" altLang="en-US">
                    <a:noFill/>
                  </a:rPr>
                  <a:t> </a:t>
                </a:r>
              </a:p>
            </p:txBody>
          </p:sp>
        </mc:Fallback>
      </mc:AlternateContent>
      <p:sp>
        <p:nvSpPr>
          <p:cNvPr id="156" name="文字方塊 155">
            <a:extLst>
              <a:ext uri="{FF2B5EF4-FFF2-40B4-BE49-F238E27FC236}">
                <a16:creationId xmlns:a16="http://schemas.microsoft.com/office/drawing/2014/main" id="{E9B195F9-6CE1-BBEE-A724-CA2E27363B7D}"/>
              </a:ext>
            </a:extLst>
          </p:cNvPr>
          <p:cNvSpPr txBox="1"/>
          <p:nvPr/>
        </p:nvSpPr>
        <p:spPr>
          <a:xfrm>
            <a:off x="3900487" y="2695566"/>
            <a:ext cx="150283" cy="215444"/>
          </a:xfrm>
          <a:prstGeom prst="rect">
            <a:avLst/>
          </a:prstGeom>
          <a:noFill/>
        </p:spPr>
        <p:txBody>
          <a:bodyPr wrap="square" rtlCol="0">
            <a:spAutoFit/>
          </a:bodyPr>
          <a:lstStyle/>
          <a:p>
            <a:r>
              <a:rPr lang="en-US" altLang="zh-TW" sz="800" dirty="0">
                <a:solidFill>
                  <a:srgbClr val="7030A0"/>
                </a:solidFill>
              </a:rPr>
              <a:t>3</a:t>
            </a:r>
            <a:endParaRPr lang="zh-TW" altLang="en-US" sz="800" dirty="0">
              <a:solidFill>
                <a:srgbClr val="7030A0"/>
              </a:solidFill>
            </a:endParaRPr>
          </a:p>
        </p:txBody>
      </p:sp>
      <p:cxnSp>
        <p:nvCxnSpPr>
          <p:cNvPr id="159" name="直線單箭頭接點 158">
            <a:extLst>
              <a:ext uri="{FF2B5EF4-FFF2-40B4-BE49-F238E27FC236}">
                <a16:creationId xmlns:a16="http://schemas.microsoft.com/office/drawing/2014/main" id="{EB2BA6A3-6243-1AF2-40EF-B381F48C1AB5}"/>
              </a:ext>
            </a:extLst>
          </p:cNvPr>
          <p:cNvCxnSpPr>
            <a:cxnSpLocks/>
          </p:cNvCxnSpPr>
          <p:nvPr/>
        </p:nvCxnSpPr>
        <p:spPr>
          <a:xfrm flipH="1">
            <a:off x="4099686" y="2722365"/>
            <a:ext cx="220536" cy="114173"/>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62" name="文字方塊 161">
            <a:extLst>
              <a:ext uri="{FF2B5EF4-FFF2-40B4-BE49-F238E27FC236}">
                <a16:creationId xmlns:a16="http://schemas.microsoft.com/office/drawing/2014/main" id="{28D58B5F-A2D2-0729-FCF1-C458403E9FEB}"/>
              </a:ext>
            </a:extLst>
          </p:cNvPr>
          <p:cNvSpPr txBox="1"/>
          <p:nvPr/>
        </p:nvSpPr>
        <p:spPr>
          <a:xfrm>
            <a:off x="4079388" y="2514279"/>
            <a:ext cx="1239372" cy="215444"/>
          </a:xfrm>
          <a:prstGeom prst="rect">
            <a:avLst/>
          </a:prstGeom>
          <a:noFill/>
        </p:spPr>
        <p:txBody>
          <a:bodyPr wrap="square" rtlCol="0">
            <a:spAutoFit/>
          </a:bodyPr>
          <a:lstStyle/>
          <a:p>
            <a:r>
              <a:rPr lang="en-US" altLang="zh-TW" sz="800" dirty="0">
                <a:solidFill>
                  <a:srgbClr val="7030A0"/>
                </a:solidFill>
              </a:rPr>
              <a:t>0.82</a:t>
            </a:r>
            <a:r>
              <a:rPr lang="zh-TW" altLang="en-US" sz="800" dirty="0">
                <a:solidFill>
                  <a:srgbClr val="7030A0"/>
                </a:solidFill>
              </a:rPr>
              <a:t> </a:t>
            </a:r>
            <a:r>
              <a:rPr lang="en-US" altLang="zh-TW" sz="800" dirty="0">
                <a:solidFill>
                  <a:srgbClr val="7030A0"/>
                </a:solidFill>
              </a:rPr>
              <a:t>(confidence score)</a:t>
            </a:r>
            <a:endParaRPr lang="zh-TW" altLang="en-US" sz="800" dirty="0">
              <a:solidFill>
                <a:srgbClr val="7030A0"/>
              </a:solidFill>
            </a:endParaRPr>
          </a:p>
        </p:txBody>
      </p:sp>
      <p:sp>
        <p:nvSpPr>
          <p:cNvPr id="164" name="矩形 163">
            <a:extLst>
              <a:ext uri="{FF2B5EF4-FFF2-40B4-BE49-F238E27FC236}">
                <a16:creationId xmlns:a16="http://schemas.microsoft.com/office/drawing/2014/main" id="{62641DDF-4F3E-D5F5-5A42-0B4718422EFA}"/>
              </a:ext>
            </a:extLst>
          </p:cNvPr>
          <p:cNvSpPr/>
          <p:nvPr/>
        </p:nvSpPr>
        <p:spPr>
          <a:xfrm>
            <a:off x="7374741" y="2958786"/>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5" name="矩形 164">
            <a:extLst>
              <a:ext uri="{FF2B5EF4-FFF2-40B4-BE49-F238E27FC236}">
                <a16:creationId xmlns:a16="http://schemas.microsoft.com/office/drawing/2014/main" id="{9CD4D1BE-106B-790C-A9C3-21CAE9433E9C}"/>
              </a:ext>
            </a:extLst>
          </p:cNvPr>
          <p:cNvSpPr/>
          <p:nvPr/>
        </p:nvSpPr>
        <p:spPr>
          <a:xfrm>
            <a:off x="7425541" y="2919416"/>
            <a:ext cx="436880" cy="543560"/>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7" name="文字方塊 166">
            <a:extLst>
              <a:ext uri="{FF2B5EF4-FFF2-40B4-BE49-F238E27FC236}">
                <a16:creationId xmlns:a16="http://schemas.microsoft.com/office/drawing/2014/main" id="{3C27F58A-5312-06D5-B580-C74425015180}"/>
              </a:ext>
            </a:extLst>
          </p:cNvPr>
          <p:cNvSpPr txBox="1"/>
          <p:nvPr/>
        </p:nvSpPr>
        <p:spPr>
          <a:xfrm>
            <a:off x="7219800" y="2448664"/>
            <a:ext cx="1168791" cy="246221"/>
          </a:xfrm>
          <a:prstGeom prst="rect">
            <a:avLst/>
          </a:prstGeom>
          <a:noFill/>
        </p:spPr>
        <p:txBody>
          <a:bodyPr wrap="square" rtlCol="0">
            <a:spAutoFit/>
          </a:bodyPr>
          <a:lstStyle/>
          <a:p>
            <a:r>
              <a:rPr lang="en-US" altLang="zh-TW" sz="1000" dirty="0"/>
              <a:t>Largest </a:t>
            </a:r>
            <a:r>
              <a:rPr lang="en-US" altLang="zh-TW" sz="1000" dirty="0" err="1"/>
              <a:t>IoU</a:t>
            </a:r>
            <a:endParaRPr lang="zh-TW" altLang="en-US" sz="1000"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0F24972D-491D-44EC-D547-AE509E9A663E}"/>
                  </a:ext>
                </a:extLst>
              </p:cNvPr>
              <p:cNvSpPr txBox="1"/>
              <p:nvPr/>
            </p:nvSpPr>
            <p:spPr>
              <a:xfrm>
                <a:off x="7062415" y="3716026"/>
                <a:ext cx="177357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rgbClr val="7030A0"/>
                          </a:solidFill>
                          <a:latin typeface="Cambria Math" panose="02040503050406030204" pitchFamily="18" charset="0"/>
                        </a:rPr>
                        <m:t>𝐽</m:t>
                      </m:r>
                      <m:r>
                        <a:rPr lang="en-US" altLang="zh-TW" sz="1200" b="0" i="1" smtClean="0">
                          <a:solidFill>
                            <a:srgbClr val="7030A0"/>
                          </a:solidFill>
                          <a:latin typeface="Cambria Math" panose="02040503050406030204" pitchFamily="18" charset="0"/>
                        </a:rPr>
                        <m:t>=</m:t>
                      </m:r>
                      <m:d>
                        <m:dPr>
                          <m:begChr m:val="{"/>
                          <m:endChr m:val="}"/>
                          <m:ctrlPr>
                            <a:rPr lang="en-US" altLang="zh-TW" sz="1200" b="0" i="1" smtClean="0">
                              <a:solidFill>
                                <a:srgbClr val="7030A0"/>
                              </a:solidFill>
                              <a:latin typeface="Cambria Math" panose="02040503050406030204" pitchFamily="18" charset="0"/>
                            </a:rPr>
                          </m:ctrlPr>
                        </m:dPr>
                        <m:e>
                          <m:r>
                            <a:rPr lang="en-US" altLang="zh-TW" sz="1200" b="0" i="1" smtClean="0">
                              <a:solidFill>
                                <a:srgbClr val="7030A0"/>
                              </a:solidFill>
                              <a:latin typeface="Cambria Math" panose="02040503050406030204" pitchFamily="18" charset="0"/>
                            </a:rPr>
                            <m:t>1</m:t>
                          </m:r>
                        </m:e>
                      </m:d>
                      <m:r>
                        <a:rPr lang="en-US" altLang="zh-TW" sz="1200" b="0" i="1" smtClean="0">
                          <a:solidFill>
                            <a:srgbClr val="7030A0"/>
                          </a:solidFill>
                          <a:latin typeface="Cambria Math" panose="02040503050406030204" pitchFamily="18" charset="0"/>
                        </a:rPr>
                        <m:t>, </m:t>
                      </m:r>
                      <m:r>
                        <a:rPr lang="en-US" altLang="zh-TW" sz="1200" b="0" i="1" smtClean="0">
                          <a:solidFill>
                            <a:srgbClr val="7030A0"/>
                          </a:solidFill>
                          <a:latin typeface="Cambria Math" panose="02040503050406030204" pitchFamily="18" charset="0"/>
                        </a:rPr>
                        <m:t>𝑗</m:t>
                      </m:r>
                      <m:r>
                        <a:rPr lang="en-US" altLang="zh-TW" sz="1200" b="0" i="1" smtClean="0">
                          <a:solidFill>
                            <a:srgbClr val="7030A0"/>
                          </a:solidFill>
                          <a:latin typeface="Cambria Math" panose="02040503050406030204" pitchFamily="18" charset="0"/>
                        </a:rPr>
                        <m:t>=1</m:t>
                      </m:r>
                    </m:oMath>
                  </m:oMathPara>
                </a14:m>
                <a:endParaRPr lang="zh-TW" altLang="en-US" sz="1200" dirty="0">
                  <a:solidFill>
                    <a:srgbClr val="7030A0"/>
                  </a:solidFill>
                </a:endParaRPr>
              </a:p>
            </p:txBody>
          </p:sp>
        </mc:Choice>
        <mc:Fallback xmlns="">
          <p:sp>
            <p:nvSpPr>
              <p:cNvPr id="168" name="文字方塊 167">
                <a:extLst>
                  <a:ext uri="{FF2B5EF4-FFF2-40B4-BE49-F238E27FC236}">
                    <a16:creationId xmlns:a16="http://schemas.microsoft.com/office/drawing/2014/main" id="{0F24972D-491D-44EC-D547-AE509E9A663E}"/>
                  </a:ext>
                </a:extLst>
              </p:cNvPr>
              <p:cNvSpPr txBox="1">
                <a:spLocks noRot="1" noChangeAspect="1" noMove="1" noResize="1" noEditPoints="1" noAdjustHandles="1" noChangeArrowheads="1" noChangeShapeType="1" noTextEdit="1"/>
              </p:cNvSpPr>
              <p:nvPr/>
            </p:nvSpPr>
            <p:spPr>
              <a:xfrm>
                <a:off x="7062415" y="3716026"/>
                <a:ext cx="1773571" cy="276999"/>
              </a:xfrm>
              <a:prstGeom prst="rect">
                <a:avLst/>
              </a:prstGeom>
              <a:blipFill>
                <a:blip r:embed="rId8"/>
                <a:stretch>
                  <a:fillRect b="-2222"/>
                </a:stretch>
              </a:blipFill>
            </p:spPr>
            <p:txBody>
              <a:bodyPr/>
              <a:lstStyle/>
              <a:p>
                <a:r>
                  <a:rPr lang="zh-TW" altLang="en-US">
                    <a:noFill/>
                  </a:rPr>
                  <a:t> </a:t>
                </a:r>
              </a:p>
            </p:txBody>
          </p:sp>
        </mc:Fallback>
      </mc:AlternateContent>
      <p:sp>
        <p:nvSpPr>
          <p:cNvPr id="169" name="文字方塊 168">
            <a:extLst>
              <a:ext uri="{FF2B5EF4-FFF2-40B4-BE49-F238E27FC236}">
                <a16:creationId xmlns:a16="http://schemas.microsoft.com/office/drawing/2014/main" id="{ED87C57A-CE0A-455E-E641-043BC86E6AC9}"/>
              </a:ext>
            </a:extLst>
          </p:cNvPr>
          <p:cNvSpPr txBox="1"/>
          <p:nvPr/>
        </p:nvSpPr>
        <p:spPr>
          <a:xfrm>
            <a:off x="7750582" y="2748194"/>
            <a:ext cx="150283" cy="215444"/>
          </a:xfrm>
          <a:prstGeom prst="rect">
            <a:avLst/>
          </a:prstGeom>
          <a:noFill/>
        </p:spPr>
        <p:txBody>
          <a:bodyPr wrap="square" rtlCol="0">
            <a:spAutoFit/>
          </a:bodyPr>
          <a:lstStyle/>
          <a:p>
            <a:r>
              <a:rPr lang="en-US" altLang="zh-TW" sz="800" dirty="0">
                <a:solidFill>
                  <a:srgbClr val="7030A0"/>
                </a:solidFill>
              </a:rPr>
              <a:t>3</a:t>
            </a:r>
            <a:endParaRPr lang="zh-TW" altLang="en-US" sz="800" dirty="0">
              <a:solidFill>
                <a:srgbClr val="7030A0"/>
              </a:solidFill>
            </a:endParaRPr>
          </a:p>
        </p:txBody>
      </p:sp>
      <p:cxnSp>
        <p:nvCxnSpPr>
          <p:cNvPr id="170" name="直線單箭頭接點 169">
            <a:extLst>
              <a:ext uri="{FF2B5EF4-FFF2-40B4-BE49-F238E27FC236}">
                <a16:creationId xmlns:a16="http://schemas.microsoft.com/office/drawing/2014/main" id="{4328123C-4E99-88CB-90E5-EF73A546B103}"/>
              </a:ext>
            </a:extLst>
          </p:cNvPr>
          <p:cNvCxnSpPr>
            <a:cxnSpLocks/>
          </p:cNvCxnSpPr>
          <p:nvPr/>
        </p:nvCxnSpPr>
        <p:spPr>
          <a:xfrm flipH="1">
            <a:off x="7928058" y="2746340"/>
            <a:ext cx="220536" cy="114173"/>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71" name="文字方塊 170">
            <a:extLst>
              <a:ext uri="{FF2B5EF4-FFF2-40B4-BE49-F238E27FC236}">
                <a16:creationId xmlns:a16="http://schemas.microsoft.com/office/drawing/2014/main" id="{1AF3ACB2-C553-6F53-0303-F4B7F18FA2EC}"/>
              </a:ext>
            </a:extLst>
          </p:cNvPr>
          <p:cNvSpPr txBox="1"/>
          <p:nvPr/>
        </p:nvSpPr>
        <p:spPr>
          <a:xfrm>
            <a:off x="7907760" y="2538254"/>
            <a:ext cx="1276880" cy="215444"/>
          </a:xfrm>
          <a:prstGeom prst="rect">
            <a:avLst/>
          </a:prstGeom>
          <a:noFill/>
        </p:spPr>
        <p:txBody>
          <a:bodyPr wrap="square" rtlCol="0">
            <a:spAutoFit/>
          </a:bodyPr>
          <a:lstStyle/>
          <a:p>
            <a:r>
              <a:rPr lang="en-US" altLang="zh-TW" sz="800" dirty="0">
                <a:solidFill>
                  <a:srgbClr val="7030A0"/>
                </a:solidFill>
              </a:rPr>
              <a:t>0.9</a:t>
            </a:r>
            <a:r>
              <a:rPr lang="zh-TW" altLang="en-US" sz="800" dirty="0">
                <a:solidFill>
                  <a:srgbClr val="7030A0"/>
                </a:solidFill>
              </a:rPr>
              <a:t> </a:t>
            </a:r>
            <a:r>
              <a:rPr lang="en-US" altLang="zh-TW" sz="800" dirty="0">
                <a:solidFill>
                  <a:srgbClr val="7030A0"/>
                </a:solidFill>
              </a:rPr>
              <a:t>(confidence score)</a:t>
            </a:r>
            <a:endParaRPr lang="zh-TW" altLang="en-US" sz="800" dirty="0">
              <a:solidFill>
                <a:srgbClr val="7030A0"/>
              </a:solidFill>
            </a:endParaRPr>
          </a:p>
        </p:txBody>
      </p:sp>
      <p:cxnSp>
        <p:nvCxnSpPr>
          <p:cNvPr id="34" name="直線單箭頭接點 33">
            <a:extLst>
              <a:ext uri="{FF2B5EF4-FFF2-40B4-BE49-F238E27FC236}">
                <a16:creationId xmlns:a16="http://schemas.microsoft.com/office/drawing/2014/main" id="{95F7CAB8-2D5F-40C3-1788-8C2E290F085E}"/>
              </a:ext>
            </a:extLst>
          </p:cNvPr>
          <p:cNvCxnSpPr/>
          <p:nvPr/>
        </p:nvCxnSpPr>
        <p:spPr>
          <a:xfrm flipV="1">
            <a:off x="3495676" y="526338"/>
            <a:ext cx="330093" cy="6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字方塊 35">
            <a:extLst>
              <a:ext uri="{FF2B5EF4-FFF2-40B4-BE49-F238E27FC236}">
                <a16:creationId xmlns:a16="http://schemas.microsoft.com/office/drawing/2014/main" id="{C8B0A9A2-CFB5-3303-A61B-1B8C16FC2181}"/>
              </a:ext>
            </a:extLst>
          </p:cNvPr>
          <p:cNvSpPr txBox="1"/>
          <p:nvPr/>
        </p:nvSpPr>
        <p:spPr>
          <a:xfrm>
            <a:off x="3889375" y="322027"/>
            <a:ext cx="150283" cy="400110"/>
          </a:xfrm>
          <a:prstGeom prst="rect">
            <a:avLst/>
          </a:prstGeom>
          <a:noFill/>
        </p:spPr>
        <p:txBody>
          <a:bodyPr wrap="square" rtlCol="0">
            <a:spAutoFit/>
          </a:bodyPr>
          <a:lstStyle/>
          <a:p>
            <a:r>
              <a:rPr lang="en-US" altLang="zh-TW" sz="2000" dirty="0">
                <a:solidFill>
                  <a:srgbClr val="FF0000"/>
                </a:solidFill>
              </a:rPr>
              <a:t>0</a:t>
            </a:r>
            <a:endParaRPr lang="zh-TW" altLang="en-US" sz="2000" dirty="0">
              <a:solidFill>
                <a:srgbClr val="FF0000"/>
              </a:solidFill>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999C39C9-EFA1-51DC-4F7E-155E09B1DBBC}"/>
                  </a:ext>
                </a:extLst>
              </p:cNvPr>
              <p:cNvSpPr txBox="1"/>
              <p:nvPr/>
            </p:nvSpPr>
            <p:spPr>
              <a:xfrm>
                <a:off x="7558792" y="744833"/>
                <a:ext cx="13478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solidFill>
                                <a:srgbClr val="00B0F0"/>
                              </a:solidFill>
                              <a:latin typeface="Cambria Math" panose="02040503050406030204" pitchFamily="18" charset="0"/>
                            </a:rPr>
                          </m:ctrlPr>
                        </m:sSupPr>
                        <m:e>
                          <m:r>
                            <m:rPr>
                              <m:sty m:val="p"/>
                            </m:rPr>
                            <a:rPr lang="en-US" altLang="zh-TW" sz="1200" b="0" i="0" smtClean="0">
                              <a:solidFill>
                                <a:srgbClr val="00B0F0"/>
                              </a:solidFill>
                              <a:latin typeface="Cambria Math" panose="02040503050406030204" pitchFamily="18" charset="0"/>
                            </a:rPr>
                            <m:t>Ω</m:t>
                          </m:r>
                        </m:e>
                        <m:sup>
                          <m:r>
                            <a:rPr lang="en-US" altLang="zh-TW" sz="1200" b="0" i="0" smtClean="0">
                              <a:solidFill>
                                <a:srgbClr val="00B0F0"/>
                              </a:solidFill>
                              <a:latin typeface="Cambria Math" panose="02040503050406030204" pitchFamily="18" charset="0"/>
                            </a:rPr>
                            <m:t>3</m:t>
                          </m:r>
                        </m:sup>
                      </m:sSup>
                      <m:r>
                        <a:rPr lang="en-US" altLang="zh-TW" sz="1200" b="0" i="1" smtClean="0">
                          <a:solidFill>
                            <a:srgbClr val="00B0F0"/>
                          </a:solidFill>
                          <a:latin typeface="Cambria Math" panose="02040503050406030204" pitchFamily="18" charset="0"/>
                        </a:rPr>
                        <m:t>={1,2,3}</m:t>
                      </m:r>
                    </m:oMath>
                  </m:oMathPara>
                </a14:m>
                <a:endParaRPr lang="zh-TW" altLang="en-US" sz="1200" dirty="0">
                  <a:solidFill>
                    <a:srgbClr val="00B0F0"/>
                  </a:solidFill>
                </a:endParaRPr>
              </a:p>
            </p:txBody>
          </p:sp>
        </mc:Choice>
        <mc:Fallback xmlns="">
          <p:sp>
            <p:nvSpPr>
              <p:cNvPr id="58" name="文字方塊 57">
                <a:extLst>
                  <a:ext uri="{FF2B5EF4-FFF2-40B4-BE49-F238E27FC236}">
                    <a16:creationId xmlns:a16="http://schemas.microsoft.com/office/drawing/2014/main" id="{999C39C9-EFA1-51DC-4F7E-155E09B1DBBC}"/>
                  </a:ext>
                </a:extLst>
              </p:cNvPr>
              <p:cNvSpPr txBox="1">
                <a:spLocks noRot="1" noChangeAspect="1" noMove="1" noResize="1" noEditPoints="1" noAdjustHandles="1" noChangeArrowheads="1" noChangeShapeType="1" noTextEdit="1"/>
              </p:cNvSpPr>
              <p:nvPr/>
            </p:nvSpPr>
            <p:spPr>
              <a:xfrm>
                <a:off x="7558792" y="744833"/>
                <a:ext cx="1347893" cy="276999"/>
              </a:xfrm>
              <a:prstGeom prst="rect">
                <a:avLst/>
              </a:prstGeom>
              <a:blipFill>
                <a:blip r:embed="rId9"/>
                <a:stretch>
                  <a:fillRect b="-6522"/>
                </a:stretch>
              </a:blipFill>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51BF4B85-33A4-C1D2-EF15-22059F310CEF}"/>
              </a:ext>
            </a:extLst>
          </p:cNvPr>
          <p:cNvSpPr txBox="1"/>
          <p:nvPr/>
        </p:nvSpPr>
        <p:spPr>
          <a:xfrm>
            <a:off x="5195836" y="4013327"/>
            <a:ext cx="3733158" cy="707886"/>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p>
          <a:p>
            <a:pPr marL="228600" indent="-228600">
              <a:buAutoNum type="arabicPeriod"/>
            </a:pPr>
            <a:r>
              <a:rPr lang="zh-TW" altLang="en-US" sz="1000" dirty="0">
                <a:solidFill>
                  <a:srgbClr val="00B0F0"/>
                </a:solidFill>
              </a:rPr>
              <a:t>當</a:t>
            </a:r>
            <a:r>
              <a:rPr lang="en-US" altLang="zh-TW" sz="1000" dirty="0">
                <a:solidFill>
                  <a:srgbClr val="00B0F0"/>
                </a:solidFill>
              </a:rPr>
              <a:t>o2o</a:t>
            </a:r>
            <a:r>
              <a:rPr lang="zh-TW" altLang="en-US" sz="1000" dirty="0">
                <a:solidFill>
                  <a:srgbClr val="00B0F0"/>
                </a:solidFill>
              </a:rPr>
              <a:t>的輸出</a:t>
            </a:r>
            <a:r>
              <a:rPr lang="en-US" altLang="zh-TW" sz="1000" dirty="0">
                <a:solidFill>
                  <a:srgbClr val="00B0F0"/>
                </a:solidFill>
              </a:rPr>
              <a:t>(</a:t>
            </a:r>
            <a:r>
              <a:rPr lang="en-US" altLang="zh-TW" sz="1000" dirty="0" err="1">
                <a:solidFill>
                  <a:srgbClr val="00B0F0"/>
                </a:solidFill>
              </a:rPr>
              <a:t>IoU</a:t>
            </a:r>
            <a:r>
              <a:rPr lang="en-US" altLang="zh-TW" sz="1000" dirty="0">
                <a:solidFill>
                  <a:srgbClr val="00B0F0"/>
                </a:solidFill>
              </a:rPr>
              <a:t>)</a:t>
            </a:r>
            <a:r>
              <a:rPr lang="zh-TW" altLang="en-US" sz="1000" dirty="0">
                <a:solidFill>
                  <a:srgbClr val="00B0F0"/>
                </a:solidFill>
              </a:rPr>
              <a:t>小於</a:t>
            </a:r>
            <a:r>
              <a:rPr lang="en-US" altLang="zh-TW" sz="1000" dirty="0">
                <a:solidFill>
                  <a:srgbClr val="00B0F0"/>
                </a:solidFill>
              </a:rPr>
              <a:t>o2m</a:t>
            </a:r>
            <a:r>
              <a:rPr lang="zh-TW" altLang="en-US" sz="1000" dirty="0">
                <a:solidFill>
                  <a:srgbClr val="00B0F0"/>
                </a:solidFill>
              </a:rPr>
              <a:t>的輸出，會需要其他更多的資訊。</a:t>
            </a:r>
            <a:endParaRPr lang="en-US" altLang="zh-TW" sz="1000" dirty="0">
              <a:solidFill>
                <a:srgbClr val="00B0F0"/>
              </a:solidFill>
            </a:endParaRPr>
          </a:p>
          <a:p>
            <a:pPr marL="228600" indent="-228600">
              <a:buAutoNum type="arabicPeriod"/>
            </a:pPr>
            <a:r>
              <a:rPr lang="zh-TW" altLang="en-US" sz="1000" dirty="0">
                <a:solidFill>
                  <a:srgbClr val="00B0F0"/>
                </a:solidFill>
              </a:rPr>
              <a:t>當</a:t>
            </a:r>
            <a:r>
              <a:rPr lang="en-US" altLang="zh-TW" sz="1000" dirty="0">
                <a:solidFill>
                  <a:srgbClr val="00B0F0"/>
                </a:solidFill>
              </a:rPr>
              <a:t>o2o</a:t>
            </a:r>
            <a:r>
              <a:rPr lang="zh-TW" altLang="en-US" sz="1000" dirty="0">
                <a:solidFill>
                  <a:srgbClr val="00B0F0"/>
                </a:solidFill>
              </a:rPr>
              <a:t>的輸出大於</a:t>
            </a:r>
            <a:r>
              <a:rPr lang="en-US" altLang="zh-TW" sz="1000" dirty="0">
                <a:solidFill>
                  <a:srgbClr val="00B0F0"/>
                </a:solidFill>
              </a:rPr>
              <a:t>o2m</a:t>
            </a:r>
            <a:r>
              <a:rPr lang="zh-TW" altLang="en-US" sz="1000" dirty="0">
                <a:solidFill>
                  <a:srgbClr val="00B0F0"/>
                </a:solidFill>
              </a:rPr>
              <a:t>的輸出，表示</a:t>
            </a:r>
            <a:r>
              <a:rPr lang="en-US" altLang="zh-TW" sz="1000" dirty="0">
                <a:solidFill>
                  <a:srgbClr val="00B0F0"/>
                </a:solidFill>
              </a:rPr>
              <a:t>o2o</a:t>
            </a:r>
            <a:r>
              <a:rPr lang="zh-TW" altLang="en-US" sz="1000" dirty="0">
                <a:solidFill>
                  <a:srgbClr val="00B0F0"/>
                </a:solidFill>
              </a:rPr>
              <a:t>已經夠好了， 不需要其他的資訊，因此其他的</a:t>
            </a:r>
            <a:r>
              <a:rPr lang="en-US" altLang="zh-TW" sz="1000" dirty="0">
                <a:solidFill>
                  <a:srgbClr val="00B0F0"/>
                </a:solidFill>
              </a:rPr>
              <a:t>target</a:t>
            </a:r>
            <a:r>
              <a:rPr lang="zh-TW" altLang="en-US" sz="1000" dirty="0">
                <a:solidFill>
                  <a:srgbClr val="00B0F0"/>
                </a:solidFill>
              </a:rPr>
              <a:t>值越小</a:t>
            </a:r>
          </a:p>
        </p:txBody>
      </p:sp>
      <p:sp>
        <p:nvSpPr>
          <p:cNvPr id="62" name="右大括弧 61">
            <a:extLst>
              <a:ext uri="{FF2B5EF4-FFF2-40B4-BE49-F238E27FC236}">
                <a16:creationId xmlns:a16="http://schemas.microsoft.com/office/drawing/2014/main" id="{B816EC2E-BD01-D483-FBB0-2EE442A60C6A}"/>
              </a:ext>
            </a:extLst>
          </p:cNvPr>
          <p:cNvSpPr/>
          <p:nvPr/>
        </p:nvSpPr>
        <p:spPr>
          <a:xfrm rot="16200000">
            <a:off x="1349151" y="-242374"/>
            <a:ext cx="114592" cy="129175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EBF543CE-212C-8394-B077-50B2CA1EBDFE}"/>
              </a:ext>
            </a:extLst>
          </p:cNvPr>
          <p:cNvSpPr txBox="1"/>
          <p:nvPr/>
        </p:nvSpPr>
        <p:spPr>
          <a:xfrm>
            <a:off x="1619947" y="199252"/>
            <a:ext cx="1851789" cy="246221"/>
          </a:xfrm>
          <a:prstGeom prst="rect">
            <a:avLst/>
          </a:prstGeom>
          <a:noFill/>
        </p:spPr>
        <p:txBody>
          <a:bodyPr wrap="none" rtlCol="0">
            <a:spAutoFit/>
          </a:bodyPr>
          <a:lstStyle/>
          <a:p>
            <a:r>
              <a:rPr lang="en-US" altLang="zh-TW" sz="1000" dirty="0">
                <a:solidFill>
                  <a:srgbClr val="00B0F0"/>
                </a:solidFill>
              </a:rPr>
              <a:t>The same value every iteration</a:t>
            </a:r>
            <a:endParaRPr lang="zh-TW" altLang="en-US" sz="1000" dirty="0">
              <a:solidFill>
                <a:srgbClr val="00B0F0"/>
              </a:solidFill>
            </a:endParaRPr>
          </a:p>
        </p:txBody>
      </p:sp>
      <p:sp>
        <p:nvSpPr>
          <p:cNvPr id="9" name="文字方塊 8">
            <a:extLst>
              <a:ext uri="{FF2B5EF4-FFF2-40B4-BE49-F238E27FC236}">
                <a16:creationId xmlns:a16="http://schemas.microsoft.com/office/drawing/2014/main" id="{FC154AF7-A1E5-188B-5E83-1B917C524B0E}"/>
              </a:ext>
            </a:extLst>
          </p:cNvPr>
          <p:cNvSpPr txBox="1"/>
          <p:nvPr/>
        </p:nvSpPr>
        <p:spPr>
          <a:xfrm>
            <a:off x="377616" y="1980501"/>
            <a:ext cx="1710143" cy="246221"/>
          </a:xfrm>
          <a:prstGeom prst="rect">
            <a:avLst/>
          </a:prstGeom>
          <a:noFill/>
        </p:spPr>
        <p:txBody>
          <a:bodyPr wrap="square" rtlCol="0">
            <a:spAutoFit/>
          </a:bodyPr>
          <a:lstStyle/>
          <a:p>
            <a:r>
              <a:rPr lang="en-US" altLang="zh-TW" sz="1000" dirty="0"/>
              <a:t>Many </a:t>
            </a:r>
            <a:r>
              <a:rPr lang="en-US" altLang="zh-TW" sz="1000" dirty="0" err="1"/>
              <a:t>bbox</a:t>
            </a:r>
            <a:r>
              <a:rPr lang="en-US" altLang="zh-TW" sz="1000" dirty="0"/>
              <a:t> candidates</a:t>
            </a:r>
            <a:endParaRPr lang="zh-TW" altLang="en-US" sz="1000" dirty="0"/>
          </a:p>
        </p:txBody>
      </p:sp>
      <p:sp>
        <p:nvSpPr>
          <p:cNvPr id="18" name="文字方塊 17">
            <a:extLst>
              <a:ext uri="{FF2B5EF4-FFF2-40B4-BE49-F238E27FC236}">
                <a16:creationId xmlns:a16="http://schemas.microsoft.com/office/drawing/2014/main" id="{9ACFE003-45A5-46A8-C49D-14C270634312}"/>
              </a:ext>
            </a:extLst>
          </p:cNvPr>
          <p:cNvSpPr txBox="1"/>
          <p:nvPr/>
        </p:nvSpPr>
        <p:spPr>
          <a:xfrm>
            <a:off x="344270" y="3561215"/>
            <a:ext cx="1710143" cy="246221"/>
          </a:xfrm>
          <a:prstGeom prst="rect">
            <a:avLst/>
          </a:prstGeom>
          <a:noFill/>
        </p:spPr>
        <p:txBody>
          <a:bodyPr wrap="square" rtlCol="0">
            <a:spAutoFit/>
          </a:bodyPr>
          <a:lstStyle/>
          <a:p>
            <a:r>
              <a:rPr lang="en-US" altLang="zh-TW" sz="1000" dirty="0"/>
              <a:t>Only one </a:t>
            </a:r>
            <a:r>
              <a:rPr lang="en-US" altLang="zh-TW" sz="1000" dirty="0" err="1"/>
              <a:t>bbox</a:t>
            </a:r>
            <a:r>
              <a:rPr lang="en-US" altLang="zh-TW" sz="1000" dirty="0"/>
              <a:t> candidate</a:t>
            </a:r>
            <a:endParaRPr lang="zh-TW" altLang="en-US" sz="1000" dirty="0"/>
          </a:p>
        </p:txBody>
      </p:sp>
    </p:spTree>
    <p:extLst>
      <p:ext uri="{BB962C8B-B14F-4D97-AF65-F5344CB8AC3E}">
        <p14:creationId xmlns:p14="http://schemas.microsoft.com/office/powerpoint/2010/main" val="1319495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1108EB-7DF0-86BE-A62D-90F00987217B}"/>
              </a:ext>
            </a:extLst>
          </p:cNvPr>
          <p:cNvSpPr txBox="1"/>
          <p:nvPr/>
        </p:nvSpPr>
        <p:spPr>
          <a:xfrm>
            <a:off x="1015346" y="6211669"/>
            <a:ext cx="6568964" cy="646331"/>
          </a:xfrm>
          <a:prstGeom prst="rect">
            <a:avLst/>
          </a:prstGeom>
          <a:noFill/>
        </p:spPr>
        <p:txBody>
          <a:bodyPr wrap="square">
            <a:spAutoFit/>
          </a:bodyPr>
          <a:lstStyle/>
          <a:p>
            <a:pPr algn="l"/>
            <a:r>
              <a:rPr lang="en-US" altLang="zh-TW" sz="1200" b="0" i="0" u="none" strike="noStrike" baseline="0" dirty="0">
                <a:latin typeface="NimbusRomNo9L-Regu"/>
              </a:rPr>
              <a:t>Figure 2: (a) Consistent dual assignments for NMS-free training. (b) Frequency of one-to-one</a:t>
            </a:r>
          </a:p>
          <a:p>
            <a:pPr algn="l"/>
            <a:r>
              <a:rPr lang="en-US" altLang="zh-TW" sz="1200" b="0" i="0" u="none" strike="noStrike" baseline="0" dirty="0">
                <a:latin typeface="NimbusRomNo9L-Regu"/>
              </a:rPr>
              <a:t>assignments in Top-1/5/10 of one-to-many results for YOLOv8-S which employs </a:t>
            </a:r>
            <a:r>
              <a:rPr lang="en-US" altLang="zh-TW" sz="1200" b="0" i="0" u="none" strike="noStrike" baseline="0" dirty="0">
                <a:latin typeface="CMMI10"/>
              </a:rPr>
              <a:t>α</a:t>
            </a:r>
            <a:r>
              <a:rPr lang="en-US" altLang="zh-TW" sz="1200" b="0" i="0" u="none" strike="noStrike" baseline="0" dirty="0">
                <a:latin typeface="CMMI7"/>
              </a:rPr>
              <a:t>o</a:t>
            </a:r>
            <a:r>
              <a:rPr lang="en-US" altLang="zh-TW" sz="1200" b="0" i="0" u="none" strike="noStrike" baseline="0" dirty="0">
                <a:latin typeface="CMR7"/>
              </a:rPr>
              <a:t>2</a:t>
            </a:r>
            <a:r>
              <a:rPr lang="en-US" altLang="zh-TW" sz="1200" b="0" i="0" u="none" strike="noStrike" baseline="0" dirty="0">
                <a:latin typeface="CMMI7"/>
              </a:rPr>
              <a:t>m</a:t>
            </a:r>
            <a:r>
              <a:rPr lang="en-US" altLang="zh-TW" sz="1200" b="0" i="0" u="none" strike="noStrike" baseline="0" dirty="0">
                <a:latin typeface="NimbusRomNo9L-Regu"/>
              </a:rPr>
              <a:t>=0.5 and</a:t>
            </a:r>
          </a:p>
          <a:p>
            <a:pPr algn="l"/>
            <a:r>
              <a:rPr lang="pt-BR" altLang="zh-TW" sz="1200" b="0" i="0" u="none" strike="noStrike" baseline="0" dirty="0">
                <a:latin typeface="CMMI10"/>
              </a:rPr>
              <a:t>β</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m</a:t>
            </a:r>
            <a:r>
              <a:rPr lang="pt-BR" altLang="zh-TW" sz="1200" b="0" i="0" u="none" strike="noStrike" baseline="0" dirty="0">
                <a:latin typeface="NimbusRomNo9L-Regu"/>
              </a:rPr>
              <a:t>=6 by default [21]. For consistency, </a:t>
            </a:r>
            <a:r>
              <a:rPr lang="pt-BR" altLang="zh-TW" sz="1200" b="0" i="0" u="none" strike="noStrike" baseline="0" dirty="0">
                <a:latin typeface="CMMI10"/>
              </a:rPr>
              <a:t>α</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a:t>
            </a:r>
            <a:r>
              <a:rPr lang="pt-BR" altLang="zh-TW" sz="1200" b="0" i="0" u="none" strike="noStrike" baseline="0" dirty="0">
                <a:latin typeface="NimbusRomNo9L-Regu"/>
              </a:rPr>
              <a:t>=0.5; </a:t>
            </a:r>
            <a:r>
              <a:rPr lang="pt-BR" altLang="zh-TW" sz="1200" b="0" i="0" u="none" strike="noStrike" baseline="0" dirty="0">
                <a:latin typeface="CMMI10"/>
              </a:rPr>
              <a:t>β</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a:t>
            </a:r>
            <a:r>
              <a:rPr lang="pt-BR" altLang="zh-TW" sz="1200" b="0" i="0" u="none" strike="noStrike" baseline="0" dirty="0">
                <a:latin typeface="NimbusRomNo9L-Regu"/>
              </a:rPr>
              <a:t>=6. For inconsistency, </a:t>
            </a:r>
            <a:r>
              <a:rPr lang="pt-BR" altLang="zh-TW" sz="1200" b="0" i="0" u="none" strike="noStrike" baseline="0" dirty="0">
                <a:latin typeface="CMMI10"/>
              </a:rPr>
              <a:t>α</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a:t>
            </a:r>
            <a:r>
              <a:rPr lang="pt-BR" altLang="zh-TW" sz="1200" b="0" i="0" u="none" strike="noStrike" baseline="0" dirty="0">
                <a:latin typeface="NimbusRomNo9L-Regu"/>
              </a:rPr>
              <a:t>=0.5; </a:t>
            </a:r>
            <a:r>
              <a:rPr lang="pt-BR" altLang="zh-TW" sz="1200" b="0" i="0" u="none" strike="noStrike" baseline="0" dirty="0">
                <a:latin typeface="CMMI10"/>
              </a:rPr>
              <a:t>β</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 </a:t>
            </a:r>
            <a:r>
              <a:rPr lang="pt-BR" altLang="zh-TW" sz="1200" b="0" i="0" u="none" strike="noStrike" baseline="0" dirty="0">
                <a:latin typeface="NimbusRomNo9L-Regu"/>
              </a:rPr>
              <a:t>=2.</a:t>
            </a:r>
            <a:endParaRPr lang="zh-TW" altLang="en-US" sz="1200" dirty="0"/>
          </a:p>
        </p:txBody>
      </p:sp>
      <p:pic>
        <p:nvPicPr>
          <p:cNvPr id="7" name="圖片 6">
            <a:extLst>
              <a:ext uri="{FF2B5EF4-FFF2-40B4-BE49-F238E27FC236}">
                <a16:creationId xmlns:a16="http://schemas.microsoft.com/office/drawing/2014/main" id="{81541CB9-E49D-1F1F-10DC-EA28648F0FDD}"/>
              </a:ext>
            </a:extLst>
          </p:cNvPr>
          <p:cNvPicPr>
            <a:picLocks noChangeAspect="1"/>
          </p:cNvPicPr>
          <p:nvPr/>
        </p:nvPicPr>
        <p:blipFill>
          <a:blip r:embed="rId2"/>
          <a:stretch>
            <a:fillRect/>
          </a:stretch>
        </p:blipFill>
        <p:spPr>
          <a:xfrm>
            <a:off x="83584" y="3244618"/>
            <a:ext cx="6149934" cy="2831874"/>
          </a:xfrm>
          <a:prstGeom prst="rect">
            <a:avLst/>
          </a:prstGeom>
        </p:spPr>
      </p:pic>
      <p:pic>
        <p:nvPicPr>
          <p:cNvPr id="9" name="圖片 8">
            <a:extLst>
              <a:ext uri="{FF2B5EF4-FFF2-40B4-BE49-F238E27FC236}">
                <a16:creationId xmlns:a16="http://schemas.microsoft.com/office/drawing/2014/main" id="{34D48BEB-8E64-ECF4-98DB-2CA397AC91B3}"/>
              </a:ext>
            </a:extLst>
          </p:cNvPr>
          <p:cNvPicPr>
            <a:picLocks noChangeAspect="1"/>
          </p:cNvPicPr>
          <p:nvPr/>
        </p:nvPicPr>
        <p:blipFill>
          <a:blip r:embed="rId3"/>
          <a:stretch>
            <a:fillRect/>
          </a:stretch>
        </p:blipFill>
        <p:spPr>
          <a:xfrm>
            <a:off x="6233518" y="3077536"/>
            <a:ext cx="2910482" cy="3166037"/>
          </a:xfrm>
          <a:prstGeom prst="rect">
            <a:avLst/>
          </a:prstGeom>
        </p:spPr>
      </p:pic>
    </p:spTree>
    <p:extLst>
      <p:ext uri="{BB962C8B-B14F-4D97-AF65-F5344CB8AC3E}">
        <p14:creationId xmlns:p14="http://schemas.microsoft.com/office/powerpoint/2010/main" val="684425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155120" y="43707"/>
            <a:ext cx="9144000" cy="483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538163" rtl="0" eaLnBrk="1" fontAlgn="auto" latinLnBrk="0" hangingPunct="1">
              <a:lnSpc>
                <a:spcPct val="90000"/>
              </a:lnSpc>
              <a:spcBef>
                <a:spcPct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4.1.1 Data Collection</a:t>
            </a:r>
          </a:p>
        </p:txBody>
      </p:sp>
      <p:sp>
        <p:nvSpPr>
          <p:cNvPr id="4" name="矩形 3">
            <a:extLst>
              <a:ext uri="{FF2B5EF4-FFF2-40B4-BE49-F238E27FC236}">
                <a16:creationId xmlns:a16="http://schemas.microsoft.com/office/drawing/2014/main" id="{776C9281-EDF0-C948-8C97-EACC932F36FC}"/>
              </a:ext>
            </a:extLst>
          </p:cNvPr>
          <p:cNvSpPr/>
          <p:nvPr/>
        </p:nvSpPr>
        <p:spPr>
          <a:xfrm>
            <a:off x="155120" y="526722"/>
            <a:ext cx="8833757" cy="646331"/>
          </a:xfrm>
          <a:prstGeom prst="rect">
            <a:avLst/>
          </a:prstGeom>
        </p:spPr>
        <p:txBody>
          <a:bodyPr wrap="square">
            <a:spAutoFit/>
          </a:bodyPr>
          <a:lstStyle/>
          <a:p>
            <a:pPr marL="215900" marR="0" lvl="1" algn="l" defTabSz="457200" rtl="0" eaLnBrk="1" fontAlgn="auto" latinLnBrk="0" hangingPunct="1">
              <a:lnSpc>
                <a:spcPct val="100000"/>
              </a:lnSpc>
              <a:spcBef>
                <a:spcPts val="0"/>
              </a:spcBef>
              <a:spcAft>
                <a:spcPts val="0"/>
              </a:spcAft>
              <a:buClrTx/>
              <a:buSzTx/>
              <a:tabLst/>
              <a:defRPr/>
            </a:pPr>
            <a:r>
              <a:rPr kumimoji="0" lang="en" altLang="zh-TW" sz="1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ME_Dataset </a:t>
            </a:r>
            <a:r>
              <a:rPr kumimoji="0" lang="en"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(includes 1632 patients):</a:t>
            </a:r>
            <a:endParaRPr kumimoji="0" lang="en" altLang="zh-TW" sz="1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445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Consists of </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total </a:t>
            </a:r>
            <a:r>
              <a:rPr lang="en" altLang="zh-TW"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25125</a:t>
            </a:r>
            <a:r>
              <a:rPr kumimoji="0" lang="en"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2D labeled images</a:t>
            </a:r>
            <a:r>
              <a:rPr lang="en" altLang="zh-TW"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on average,each patient has 15 images.</a:t>
            </a:r>
            <a:r>
              <a:rPr kumimoji="0" lang="en"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 altLang="zh-TW" sz="1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747A9377-3601-1747-A114-035956ABF56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6686EE-A9F5-704B-A478-78DACC7732B2}" type="slidenum">
              <a:rPr kumimoji="1"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graphicFrame>
        <p:nvGraphicFramePr>
          <p:cNvPr id="3" name="內容版面配置區 3">
            <a:extLst>
              <a:ext uri="{FF2B5EF4-FFF2-40B4-BE49-F238E27FC236}">
                <a16:creationId xmlns:a16="http://schemas.microsoft.com/office/drawing/2014/main" id="{76BE2953-0929-9594-D66B-5E981BC49096}"/>
              </a:ext>
            </a:extLst>
          </p:cNvPr>
          <p:cNvGraphicFramePr>
            <a:graphicFrameLocks/>
          </p:cNvGraphicFramePr>
          <p:nvPr/>
        </p:nvGraphicFramePr>
        <p:xfrm>
          <a:off x="1371291" y="1173053"/>
          <a:ext cx="6711657" cy="3276215"/>
        </p:xfrm>
        <a:graphic>
          <a:graphicData uri="http://schemas.openxmlformats.org/drawingml/2006/table">
            <a:tbl>
              <a:tblPr/>
              <a:tblGrid>
                <a:gridCol w="2170827">
                  <a:extLst>
                    <a:ext uri="{9D8B030D-6E8A-4147-A177-3AD203B41FA5}">
                      <a16:colId xmlns:a16="http://schemas.microsoft.com/office/drawing/2014/main" val="321659336"/>
                    </a:ext>
                  </a:extLst>
                </a:gridCol>
                <a:gridCol w="1513610">
                  <a:extLst>
                    <a:ext uri="{9D8B030D-6E8A-4147-A177-3AD203B41FA5}">
                      <a16:colId xmlns:a16="http://schemas.microsoft.com/office/drawing/2014/main" val="139253454"/>
                    </a:ext>
                  </a:extLst>
                </a:gridCol>
                <a:gridCol w="1513610">
                  <a:extLst>
                    <a:ext uri="{9D8B030D-6E8A-4147-A177-3AD203B41FA5}">
                      <a16:colId xmlns:a16="http://schemas.microsoft.com/office/drawing/2014/main" val="1760532970"/>
                    </a:ext>
                  </a:extLst>
                </a:gridCol>
                <a:gridCol w="1513610">
                  <a:extLst>
                    <a:ext uri="{9D8B030D-6E8A-4147-A177-3AD203B41FA5}">
                      <a16:colId xmlns:a16="http://schemas.microsoft.com/office/drawing/2014/main" val="4270786022"/>
                    </a:ext>
                  </a:extLst>
                </a:gridCol>
              </a:tblGrid>
              <a:tr h="444218">
                <a:tc>
                  <a:txBody>
                    <a:bodyPr/>
                    <a:lstStyle/>
                    <a:p>
                      <a:pPr algn="ctr" fontAlgn="auto"/>
                      <a:r>
                        <a:rPr lang="en-US" altLang="zh-TW" sz="1400" b="1"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Dataset</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lnTlToBr w="12700" cap="flat" cmpd="sng" algn="ctr">
                      <a:noFill/>
                      <a:prstDash val="solid"/>
                      <a:round/>
                      <a:headEnd type="none" w="med" len="med"/>
                      <a:tailEnd type="none" w="med" len="med"/>
                    </a:lnTlToBr>
                    <a:solidFill>
                      <a:schemeClr val="bg2"/>
                    </a:solidFill>
                  </a:tcPr>
                </a:tc>
                <a:tc>
                  <a:txBody>
                    <a:bodyPr/>
                    <a:lstStyle/>
                    <a:p>
                      <a:pPr marL="0" algn="ctr" defTabSz="914400" rtl="0" eaLnBrk="1" fontAlgn="base" latinLnBrk="0" hangingPunct="1"/>
                      <a:r>
                        <a:rPr lang="en-US" altLang="zh-CN" sz="1400" b="1" i="0" kern="1200" dirty="0">
                          <a:solidFill>
                            <a:schemeClr val="tx1"/>
                          </a:solidFill>
                          <a:effectLst/>
                          <a:latin typeface="Times New Roman" panose="02020603050405020304" pitchFamily="18" charset="0"/>
                          <a:ea typeface="+mn-ea"/>
                          <a:cs typeface="Times New Roman" panose="02020603050405020304" pitchFamily="18" charset="0"/>
                        </a:rPr>
                        <a:t>Train images</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rgbClr val="D0CECE"/>
                    </a:solidFill>
                  </a:tcPr>
                </a:tc>
                <a:tc>
                  <a:txBody>
                    <a:bodyPr/>
                    <a:lstStyle/>
                    <a:p>
                      <a:pPr marL="0" algn="ctr" defTabSz="914400" rtl="0" eaLnBrk="1" fontAlgn="base" latinLnBrk="0" hangingPunct="1"/>
                      <a:r>
                        <a:rPr lang="en-US" altLang="zh-TW" sz="1400" b="1" i="0" kern="1200" dirty="0">
                          <a:solidFill>
                            <a:schemeClr val="tx1"/>
                          </a:solidFill>
                          <a:effectLst/>
                          <a:latin typeface="Times New Roman" panose="02020603050405020304" pitchFamily="18" charset="0"/>
                          <a:ea typeface="+mn-ea"/>
                          <a:cs typeface="Times New Roman" panose="02020603050405020304" pitchFamily="18" charset="0"/>
                        </a:rPr>
                        <a:t>Val images</a:t>
                      </a:r>
                      <a:endParaRPr lang="en-US" altLang="zh-CN" sz="1400" b="1"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rgbClr val="D0CECE"/>
                    </a:solidFill>
                  </a:tcPr>
                </a:tc>
                <a:tc>
                  <a:txBody>
                    <a:bodyPr/>
                    <a:lstStyle/>
                    <a:p>
                      <a:pPr algn="ctr" fontAlgn="base"/>
                      <a:r>
                        <a:rPr lang="en-US" sz="1400" b="1" i="0" dirty="0">
                          <a:solidFill>
                            <a:srgbClr val="000000"/>
                          </a:solidFill>
                          <a:effectLst/>
                          <a:latin typeface="Times New Roman" panose="02020603050405020304" pitchFamily="18" charset="0"/>
                          <a:cs typeface="Times New Roman" panose="02020603050405020304" pitchFamily="18" charset="0"/>
                        </a:rPr>
                        <a:t>Test images</a:t>
                      </a:r>
                      <a:endParaRPr lang="en-US" altLang="zh-CN" sz="1400" b="1" i="0" dirty="0">
                        <a:solidFill>
                          <a:srgbClr val="000000"/>
                        </a:solidFill>
                        <a:effectLst/>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947630683"/>
                  </a:ext>
                </a:extLst>
              </a:tr>
              <a:tr h="466272">
                <a:tc>
                  <a:txBody>
                    <a:bodyPr/>
                    <a:lstStyle/>
                    <a:p>
                      <a:pPr algn="r" fontAlgn="base"/>
                      <a:r>
                        <a:rPr lang="en-US" altLang="zh-CN" sz="1400" b="1" i="0" dirty="0" err="1">
                          <a:solidFill>
                            <a:srgbClr val="00B0F0"/>
                          </a:solidFill>
                          <a:effectLst/>
                          <a:latin typeface="Times New Roman" panose="02020603050405020304" pitchFamily="18" charset="0"/>
                          <a:cs typeface="Times New Roman" panose="02020603050405020304" pitchFamily="18" charset="0"/>
                        </a:rPr>
                        <a:t>ME_Dataset</a:t>
                      </a:r>
                      <a:endParaRPr lang="en-US" altLang="zh-CN" sz="1400" b="1" i="0" dirty="0">
                        <a:solidFill>
                          <a:srgbClr val="00B0F0"/>
                        </a:solidFill>
                        <a:effectLst/>
                        <a:latin typeface="Times New Roman" panose="02020603050405020304" pitchFamily="18" charset="0"/>
                        <a:cs typeface="Times New Roman" panose="02020603050405020304" pitchFamily="18" charset="0"/>
                      </a:endParaRP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p>
                      <a:pPr algn="r" fontAlgn="base"/>
                      <a:r>
                        <a:rPr lang="en-US" altLang="zh-CN" sz="1400" b="1" i="0" dirty="0">
                          <a:solidFill>
                            <a:srgbClr val="000000"/>
                          </a:solidFill>
                          <a:effectLst/>
                          <a:latin typeface="Times New Roman" panose="02020603050405020304" pitchFamily="18" charset="0"/>
                          <a:cs typeface="Times New Roman" panose="02020603050405020304" pitchFamily="18" charset="0"/>
                        </a:rPr>
                        <a:t>17508</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r" fontAlgn="base"/>
                      <a:r>
                        <a:rPr lang="en-US" altLang="zh-CN" sz="1400" b="1" i="0" dirty="0">
                          <a:solidFill>
                            <a:srgbClr val="000000"/>
                          </a:solidFill>
                          <a:effectLst/>
                          <a:latin typeface="Times New Roman" panose="02020603050405020304" pitchFamily="18" charset="0"/>
                          <a:cs typeface="Times New Roman" panose="02020603050405020304" pitchFamily="18" charset="0"/>
                        </a:rPr>
                        <a:t>5093</a:t>
                      </a: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8161"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r" fontAlgn="base"/>
                      <a:r>
                        <a:rPr lang="en-US" altLang="zh-CN" sz="1400" b="0" i="0" dirty="0">
                          <a:solidFill>
                            <a:srgbClr val="FF0000"/>
                          </a:solidFill>
                          <a:effectLst/>
                          <a:latin typeface="Times New Roman" panose="02020603050405020304" pitchFamily="18" charset="0"/>
                          <a:cs typeface="Times New Roman" panose="02020603050405020304" pitchFamily="18" charset="0"/>
                        </a:rPr>
                        <a:t>2524</a:t>
                      </a: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1389957"/>
                  </a:ext>
                </a:extLst>
              </a:tr>
              <a:tr h="471609">
                <a:tc>
                  <a:txBody>
                    <a:bodyPr/>
                    <a:lstStyle/>
                    <a:p>
                      <a:pPr algn="r" rtl="0" fontAlgn="b"/>
                      <a:r>
                        <a:rPr lang="en-US" sz="1400" b="1" dirty="0">
                          <a:effectLst/>
                          <a:latin typeface="Times New Roman" panose="02020603050405020304" pitchFamily="18" charset="0"/>
                          <a:cs typeface="Times New Roman" panose="02020603050405020304" pitchFamily="18" charset="0"/>
                        </a:rPr>
                        <a:t>Category</a:t>
                      </a:r>
                    </a:p>
                  </a:txBody>
                  <a:tcPr marL="28575" marR="28575" marT="19050" marB="1905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r" fontAlgn="base"/>
                      <a:r>
                        <a:rPr lang="en-US" altLang="zh-CN" sz="1400" b="1" i="0" dirty="0">
                          <a:solidFill>
                            <a:srgbClr val="000000"/>
                          </a:solidFill>
                          <a:effectLst/>
                          <a:latin typeface="Times New Roman" panose="02020603050405020304" pitchFamily="18" charset="0"/>
                          <a:cs typeface="Times New Roman" panose="02020603050405020304" pitchFamily="18" charset="0"/>
                        </a:rPr>
                        <a:t>Train nodules number  </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ase"/>
                      <a:r>
                        <a:rPr lang="en-US" altLang="zh-CN" sz="1400" b="1" i="0" dirty="0">
                          <a:solidFill>
                            <a:srgbClr val="000000"/>
                          </a:solidFill>
                          <a:effectLst/>
                          <a:latin typeface="Times New Roman" panose="02020603050405020304" pitchFamily="18" charset="0"/>
                          <a:cs typeface="Times New Roman" panose="02020603050405020304" pitchFamily="18" charset="0"/>
                        </a:rPr>
                        <a:t>Val nodules number</a:t>
                      </a: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ase"/>
                      <a:r>
                        <a:rPr lang="en-US" altLang="zh-CN" sz="1400" b="1" i="0" dirty="0">
                          <a:solidFill>
                            <a:schemeClr val="tx1"/>
                          </a:solidFill>
                          <a:effectLst/>
                          <a:latin typeface="Times New Roman" panose="02020603050405020304" pitchFamily="18" charset="0"/>
                          <a:cs typeface="Times New Roman" panose="02020603050405020304" pitchFamily="18" charset="0"/>
                        </a:rPr>
                        <a:t>Test nodules number</a:t>
                      </a: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1831962"/>
                  </a:ext>
                </a:extLst>
              </a:tr>
              <a:tr h="471609">
                <a:tc>
                  <a:txBody>
                    <a:bodyPr/>
                    <a:lstStyle/>
                    <a:p>
                      <a:pPr algn="r" rtl="0" fontAlgn="b"/>
                      <a:r>
                        <a:rPr lang="en-US" sz="1400" b="1" dirty="0">
                          <a:effectLst/>
                          <a:latin typeface="Times New Roman" panose="02020603050405020304" pitchFamily="18" charset="0"/>
                          <a:cs typeface="Times New Roman" panose="02020603050405020304" pitchFamily="18" charset="0"/>
                        </a:rPr>
                        <a:t>Benign</a:t>
                      </a:r>
                    </a:p>
                    <a:p>
                      <a:pPr algn="r" rtl="0" fontAlgn="b"/>
                      <a:r>
                        <a:rPr lang="en-US" altLang="zh-TW" sz="1400" b="1" dirty="0">
                          <a:effectLst/>
                          <a:latin typeface="Times New Roman" panose="02020603050405020304" pitchFamily="18" charset="0"/>
                          <a:cs typeface="Times New Roman" panose="02020603050405020304" pitchFamily="18" charset="0"/>
                        </a:rPr>
                        <a:t>(&lt;4mm)</a:t>
                      </a:r>
                      <a:endParaRPr lang="en-US" sz="1400" b="1" dirty="0">
                        <a:effectLst/>
                        <a:latin typeface="Times New Roman" panose="02020603050405020304" pitchFamily="18" charset="0"/>
                        <a:cs typeface="Times New Roman" panose="02020603050405020304" pitchFamily="18" charset="0"/>
                      </a:endParaRPr>
                    </a:p>
                  </a:txBody>
                  <a:tcPr marL="28575" marR="28575" marT="19050" marB="1905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chemeClr val="bg2"/>
                    </a:solidFill>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6433</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1983</a:t>
                      </a: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FF0000"/>
                          </a:solidFill>
                          <a:effectLst/>
                          <a:latin typeface="Times New Roman" panose="02020603050405020304" pitchFamily="18" charset="0"/>
                          <a:cs typeface="Times New Roman" panose="02020603050405020304" pitchFamily="18" charset="0"/>
                        </a:rPr>
                        <a:t>881</a:t>
                      </a: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555324"/>
                  </a:ext>
                </a:extLst>
              </a:tr>
              <a:tr h="466272">
                <a:tc>
                  <a:txBody>
                    <a:bodyPr/>
                    <a:lstStyle/>
                    <a:p>
                      <a:pPr algn="r"/>
                      <a:r>
                        <a:rPr lang="en-US" sz="1400" b="1" dirty="0">
                          <a:effectLst/>
                          <a:latin typeface="Times New Roman" panose="02020603050405020304" pitchFamily="18" charset="0"/>
                          <a:cs typeface="Times New Roman" panose="02020603050405020304" pitchFamily="18" charset="0"/>
                        </a:rPr>
                        <a:t>Probably Benign</a:t>
                      </a:r>
                    </a:p>
                    <a:p>
                      <a:pPr algn="r"/>
                      <a:r>
                        <a:rPr lang="en-US" sz="1400" b="1" dirty="0">
                          <a:effectLst/>
                          <a:latin typeface="Times New Roman" panose="02020603050405020304" pitchFamily="18" charset="0"/>
                          <a:cs typeface="Times New Roman" panose="02020603050405020304" pitchFamily="18" charset="0"/>
                        </a:rPr>
                        <a:t>(</a:t>
                      </a:r>
                      <a:r>
                        <a:rPr lang="de-DE" altLang="zh-TW" sz="1400" b="1" dirty="0">
                          <a:latin typeface="Times New Roman" panose="02020603050405020304" pitchFamily="18" charset="0"/>
                          <a:cs typeface="Times New Roman" panose="02020603050405020304" pitchFamily="18" charset="0"/>
                        </a:rPr>
                        <a:t>≥ 4mm and &lt; 6mm</a:t>
                      </a:r>
                      <a:r>
                        <a:rPr lang="en-US" altLang="zh-TW" sz="1400" b="1" dirty="0">
                          <a:effectLst/>
                          <a:latin typeface="Times New Roman" panose="02020603050405020304" pitchFamily="18" charset="0"/>
                          <a:cs typeface="Times New Roman" panose="02020603050405020304" pitchFamily="18" charset="0"/>
                        </a:rPr>
                        <a:t>)</a:t>
                      </a:r>
                      <a:endParaRPr lang="de-DE" altLang="zh-TW" sz="1400" b="1" dirty="0">
                        <a:latin typeface="Times New Roman" panose="02020603050405020304" pitchFamily="18" charset="0"/>
                        <a:cs typeface="Times New Roman" panose="02020603050405020304" pitchFamily="18" charset="0"/>
                      </a:endParaRPr>
                    </a:p>
                  </a:txBody>
                  <a:tcPr marL="28575" marR="28575" marT="19050" marB="1905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chemeClr val="bg2"/>
                    </a:solidFill>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7467</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2081</a:t>
                      </a: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FF0000"/>
                          </a:solidFill>
                          <a:effectLst/>
                          <a:latin typeface="Times New Roman" panose="02020603050405020304" pitchFamily="18" charset="0"/>
                          <a:cs typeface="Times New Roman" panose="02020603050405020304" pitchFamily="18" charset="0"/>
                        </a:rPr>
                        <a:t>1047</a:t>
                      </a: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960254"/>
                  </a:ext>
                </a:extLst>
              </a:tr>
              <a:tr h="466272">
                <a:tc>
                  <a:txBody>
                    <a:bodyPr/>
                    <a:lstStyle/>
                    <a:p>
                      <a:pPr algn="r" rtl="0" fontAlgn="b"/>
                      <a:r>
                        <a:rPr lang="en-US" sz="1400" b="1" dirty="0">
                          <a:effectLst/>
                          <a:latin typeface="Times New Roman" panose="02020603050405020304" pitchFamily="18" charset="0"/>
                          <a:cs typeface="Times New Roman" panose="02020603050405020304" pitchFamily="18" charset="0"/>
                        </a:rPr>
                        <a:t>Probably Suspicious</a:t>
                      </a:r>
                    </a:p>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400" b="1" dirty="0">
                          <a:effectLst/>
                          <a:latin typeface="Times New Roman" panose="02020603050405020304" pitchFamily="18" charset="0"/>
                          <a:cs typeface="Times New Roman" panose="02020603050405020304" pitchFamily="18" charset="0"/>
                        </a:rPr>
                        <a:t>(</a:t>
                      </a:r>
                      <a:r>
                        <a:rPr lang="de-DE" altLang="zh-TW" sz="1400" b="1" dirty="0">
                          <a:latin typeface="Times New Roman" panose="02020603050405020304" pitchFamily="18" charset="0"/>
                          <a:cs typeface="Times New Roman" panose="02020603050405020304" pitchFamily="18" charset="0"/>
                        </a:rPr>
                        <a:t>≥ 6mm and &lt; 8mm</a:t>
                      </a:r>
                      <a:r>
                        <a:rPr lang="en-US" altLang="zh-TW" sz="1400" b="1" dirty="0">
                          <a:effectLst/>
                          <a:latin typeface="Times New Roman" panose="02020603050405020304" pitchFamily="18" charset="0"/>
                          <a:cs typeface="Times New Roman" panose="02020603050405020304" pitchFamily="18" charset="0"/>
                        </a:rPr>
                        <a:t>)</a:t>
                      </a:r>
                      <a:endParaRPr lang="de-DE" altLang="zh-TW" sz="1400" b="1" dirty="0">
                        <a:latin typeface="Times New Roman" panose="02020603050405020304" pitchFamily="18" charset="0"/>
                        <a:cs typeface="Times New Roman" panose="02020603050405020304" pitchFamily="18" charset="0"/>
                      </a:endParaRPr>
                    </a:p>
                  </a:txBody>
                  <a:tcPr marL="28575" marR="28575" marT="19050" marB="1905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chemeClr val="bg2"/>
                    </a:solidFill>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2684</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789</a:t>
                      </a: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FF0000"/>
                          </a:solidFill>
                          <a:effectLst/>
                          <a:latin typeface="Times New Roman" panose="02020603050405020304" pitchFamily="18" charset="0"/>
                          <a:cs typeface="Times New Roman" panose="02020603050405020304" pitchFamily="18" charset="0"/>
                        </a:rPr>
                        <a:t>395</a:t>
                      </a: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303801"/>
                  </a:ext>
                </a:extLst>
              </a:tr>
              <a:tr h="466272">
                <a:tc>
                  <a:txBody>
                    <a:bodyPr/>
                    <a:lstStyle/>
                    <a:p>
                      <a:pPr algn="r" rtl="0" fontAlgn="b"/>
                      <a:r>
                        <a:rPr lang="en-US" sz="1400" b="1" dirty="0">
                          <a:effectLst/>
                          <a:latin typeface="Times New Roman" panose="02020603050405020304" pitchFamily="18" charset="0"/>
                          <a:cs typeface="Times New Roman" panose="02020603050405020304" pitchFamily="18" charset="0"/>
                        </a:rPr>
                        <a:t>Suspicious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de-DE"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8mm</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de-DE"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28575" marR="28575" marT="19050" marB="1905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solidFill>
                      <a:schemeClr val="bg2"/>
                    </a:solidFill>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2522</a:t>
                      </a:r>
                    </a:p>
                  </a:txBody>
                  <a:tcPr marL="68580" marR="68580" marT="34290" marB="34290" anchor="ctr">
                    <a:lnL w="8161" cap="flat" cmpd="sng" algn="ctr">
                      <a:solidFill>
                        <a:srgbClr val="000000"/>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000000"/>
                          </a:solidFill>
                          <a:effectLst/>
                          <a:latin typeface="Times New Roman" panose="02020603050405020304" pitchFamily="18" charset="0"/>
                          <a:cs typeface="Times New Roman" panose="02020603050405020304" pitchFamily="18" charset="0"/>
                        </a:rPr>
                        <a:t>634</a:t>
                      </a:r>
                    </a:p>
                  </a:txBody>
                  <a:tcPr marL="68580" marR="68580" marT="34290" marB="34290" anchor="ctr">
                    <a:lnL w="8161"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tc>
                  <a:txBody>
                    <a:bodyPr/>
                    <a:lstStyle/>
                    <a:p>
                      <a:pPr algn="r" fontAlgn="base"/>
                      <a:r>
                        <a:rPr lang="en-US" altLang="zh-CN" sz="1400" b="0" i="0" dirty="0">
                          <a:solidFill>
                            <a:srgbClr val="FF0000"/>
                          </a:solidFill>
                          <a:effectLst/>
                          <a:latin typeface="Times New Roman" panose="02020603050405020304" pitchFamily="18" charset="0"/>
                          <a:cs typeface="Times New Roman" panose="02020603050405020304" pitchFamily="18" charset="0"/>
                        </a:rPr>
                        <a:t>396</a:t>
                      </a:r>
                    </a:p>
                  </a:txBody>
                  <a:tcPr marL="68580" marR="68580" marT="34290" marB="34290" anchor="ctr">
                    <a:lnL w="12700" cap="flat" cmpd="sng" algn="ctr">
                      <a:solidFill>
                        <a:schemeClr val="tx1"/>
                      </a:solidFill>
                      <a:prstDash val="solid"/>
                      <a:round/>
                      <a:headEnd type="none" w="med" len="med"/>
                      <a:tailEnd type="none" w="med" len="med"/>
                    </a:lnL>
                    <a:lnR w="8161" cap="flat" cmpd="sng" algn="ctr">
                      <a:solidFill>
                        <a:srgbClr val="000000"/>
                      </a:solidFill>
                      <a:prstDash val="solid"/>
                      <a:round/>
                      <a:headEnd type="none" w="med" len="med"/>
                      <a:tailEnd type="none" w="med" len="med"/>
                    </a:lnR>
                    <a:lnT w="8161" cap="flat" cmpd="sng" algn="ctr">
                      <a:solidFill>
                        <a:srgbClr val="000000"/>
                      </a:solidFill>
                      <a:prstDash val="solid"/>
                      <a:round/>
                      <a:headEnd type="none" w="med" len="med"/>
                      <a:tailEnd type="none" w="med" len="med"/>
                    </a:lnT>
                    <a:lnB w="816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164914"/>
                  </a:ext>
                </a:extLst>
              </a:tr>
            </a:tbl>
          </a:graphicData>
        </a:graphic>
      </p:graphicFrame>
      <p:pic>
        <p:nvPicPr>
          <p:cNvPr id="6" name="圖片 5">
            <a:extLst>
              <a:ext uri="{FF2B5EF4-FFF2-40B4-BE49-F238E27FC236}">
                <a16:creationId xmlns:a16="http://schemas.microsoft.com/office/drawing/2014/main" id="{85AF9D98-0806-4CA0-8BEA-F1C34716807F}"/>
              </a:ext>
            </a:extLst>
          </p:cNvPr>
          <p:cNvPicPr>
            <a:picLocks noChangeAspect="1"/>
          </p:cNvPicPr>
          <p:nvPr/>
        </p:nvPicPr>
        <p:blipFill>
          <a:blip r:embed="rId2"/>
          <a:stretch>
            <a:fillRect/>
          </a:stretch>
        </p:blipFill>
        <p:spPr>
          <a:xfrm>
            <a:off x="518235" y="4565867"/>
            <a:ext cx="4744248" cy="2073774"/>
          </a:xfrm>
          <a:prstGeom prst="rect">
            <a:avLst/>
          </a:prstGeom>
        </p:spPr>
      </p:pic>
      <p:sp>
        <p:nvSpPr>
          <p:cNvPr id="8" name="文字方塊 7">
            <a:extLst>
              <a:ext uri="{FF2B5EF4-FFF2-40B4-BE49-F238E27FC236}">
                <a16:creationId xmlns:a16="http://schemas.microsoft.com/office/drawing/2014/main" id="{789B193A-076C-83A5-1E26-7BE90F9E3598}"/>
              </a:ext>
            </a:extLst>
          </p:cNvPr>
          <p:cNvSpPr txBox="1"/>
          <p:nvPr/>
        </p:nvSpPr>
        <p:spPr>
          <a:xfrm>
            <a:off x="5252880" y="6343656"/>
            <a:ext cx="5660136" cy="369332"/>
          </a:xfrm>
          <a:prstGeom prst="rect">
            <a:avLst/>
          </a:prstGeom>
          <a:noFill/>
        </p:spPr>
        <p:txBody>
          <a:bodyPr wrap="square" rtlCol="0">
            <a:spAutoFit/>
          </a:bodyPr>
          <a:lstStyle/>
          <a:p>
            <a:r>
              <a:rPr lang="en-US" altLang="zh-TW" dirty="0"/>
              <a:t>Labeled image example</a:t>
            </a:r>
            <a:endParaRPr lang="zh-TW" altLang="en-US" dirty="0"/>
          </a:p>
        </p:txBody>
      </p:sp>
    </p:spTree>
    <p:extLst>
      <p:ext uri="{BB962C8B-B14F-4D97-AF65-F5344CB8AC3E}">
        <p14:creationId xmlns:p14="http://schemas.microsoft.com/office/powerpoint/2010/main" val="3928965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6C65D-16DF-6913-BF09-804B66D0D5D4}"/>
            </a:ext>
          </a:extLst>
        </p:cNvPr>
        <p:cNvGrpSpPr/>
        <p:nvPr/>
      </p:nvGrpSpPr>
      <p:grpSpPr>
        <a:xfrm>
          <a:off x="0" y="0"/>
          <a:ext cx="0" cy="0"/>
          <a:chOff x="0" y="0"/>
          <a:chExt cx="0" cy="0"/>
        </a:xfrm>
      </p:grpSpPr>
      <p:sp>
        <p:nvSpPr>
          <p:cNvPr id="7" name="標題 1">
            <a:extLst>
              <a:ext uri="{FF2B5EF4-FFF2-40B4-BE49-F238E27FC236}">
                <a16:creationId xmlns:a16="http://schemas.microsoft.com/office/drawing/2014/main" id="{F4E1FAF0-2541-1E7E-B74C-8C439100818A}"/>
              </a:ext>
            </a:extLst>
          </p:cNvPr>
          <p:cNvSpPr txBox="1">
            <a:spLocks/>
          </p:cNvSpPr>
          <p:nvPr/>
        </p:nvSpPr>
        <p:spPr>
          <a:xfrm>
            <a:off x="0" y="0"/>
            <a:ext cx="9144000" cy="6238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538163" rtl="0" eaLnBrk="1" fontAlgn="auto" latinLnBrk="0" hangingPunct="1">
              <a:lnSpc>
                <a:spcPct val="90000"/>
              </a:lnSpc>
              <a:spcBef>
                <a:spcPct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4.2 Experimental Result:</a:t>
            </a:r>
            <a:endParaRPr kumimoji="0" lang="zh-TW"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ADBABA9D-E032-BDC3-A468-80B02DE881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6686EE-A9F5-704B-A478-78DACC7732B2}" type="slidenum">
              <a:rPr kumimoji="1"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251A6EE7-8242-43BC-9516-8D3003BA56CD}"/>
              </a:ext>
            </a:extLst>
          </p:cNvPr>
          <p:cNvPicPr>
            <a:picLocks noChangeAspect="1"/>
          </p:cNvPicPr>
          <p:nvPr/>
        </p:nvPicPr>
        <p:blipFill>
          <a:blip r:embed="rId2"/>
          <a:stretch>
            <a:fillRect/>
          </a:stretch>
        </p:blipFill>
        <p:spPr>
          <a:xfrm>
            <a:off x="0" y="3801762"/>
            <a:ext cx="4584357" cy="3056238"/>
          </a:xfrm>
          <a:prstGeom prst="rect">
            <a:avLst/>
          </a:prstGeom>
        </p:spPr>
      </p:pic>
      <p:pic>
        <p:nvPicPr>
          <p:cNvPr id="10" name="圖片 9">
            <a:extLst>
              <a:ext uri="{FF2B5EF4-FFF2-40B4-BE49-F238E27FC236}">
                <a16:creationId xmlns:a16="http://schemas.microsoft.com/office/drawing/2014/main" id="{24860B03-EBA1-8A6B-7FBA-2A9D4C98B489}"/>
              </a:ext>
            </a:extLst>
          </p:cNvPr>
          <p:cNvPicPr>
            <a:picLocks noChangeAspect="1"/>
          </p:cNvPicPr>
          <p:nvPr/>
        </p:nvPicPr>
        <p:blipFill>
          <a:blip r:embed="rId3"/>
          <a:srcRect r="2112"/>
          <a:stretch/>
        </p:blipFill>
        <p:spPr>
          <a:xfrm>
            <a:off x="4562669" y="3797543"/>
            <a:ext cx="4487724" cy="3060457"/>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5FFAA805-AD7F-75D3-A887-B4D87CF6B08C}"/>
                  </a:ext>
                </a:extLst>
              </p:cNvPr>
              <p:cNvSpPr txBox="1"/>
              <p:nvPr/>
            </p:nvSpPr>
            <p:spPr>
              <a:xfrm>
                <a:off x="7136266" y="4329445"/>
                <a:ext cx="2356077" cy="621196"/>
              </a:xfrm>
              <a:prstGeom prst="rect">
                <a:avLst/>
              </a:prstGeom>
              <a:noFill/>
            </p:spPr>
            <p:txBody>
              <a:bodyPr wrap="square">
                <a:spAutoFit/>
              </a:bodyPr>
              <a:lstStyle/>
              <a:p>
                <a:pPr marL="715963" lvl="2" indent="-193675">
                  <a:lnSpc>
                    <a:spcPct val="100000"/>
                  </a:lnSpc>
                  <a:spcBef>
                    <a:spcPts val="0"/>
                  </a:spcBef>
                </a:pPr>
                <a:r>
                  <a:rPr lang="en-US" altLang="zh-TW" sz="1400" i="1" dirty="0">
                    <a:latin typeface="Cambria Math" panose="02040503050406030204" pitchFamily="18" charset="0"/>
                    <a:ea typeface="Cambria Math" panose="02040503050406030204" pitchFamily="18" charset="0"/>
                    <a:cs typeface="Times New Roman" panose="02020603050405020304" pitchFamily="18" charset="0"/>
                  </a:rPr>
                  <a:t>F1 score </a:t>
                </a:r>
              </a:p>
              <a:p>
                <a:pPr marL="715963" lvl="2" indent="-193675">
                  <a:lnSpc>
                    <a:spcPct val="100000"/>
                  </a:lnSpc>
                  <a:spcBef>
                    <a:spcPts val="0"/>
                  </a:spcBef>
                </a:pPr>
                <a:r>
                  <a:rPr lang="en-US" altLang="zh-TW" sz="1400" i="1"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TW" sz="1400" i="1">
                            <a:latin typeface="Cambria Math" panose="02040503050406030204" pitchFamily="18" charset="0"/>
                            <a:cs typeface="Times New Roman" panose="02020603050405020304" pitchFamily="18" charset="0"/>
                          </a:rPr>
                        </m:ctrlPr>
                      </m:fPr>
                      <m:num>
                        <m:r>
                          <a:rPr lang="en-US" altLang="zh-TW" sz="1400" b="0" i="1" smtClean="0">
                            <a:latin typeface="Cambria Math" panose="02040503050406030204" pitchFamily="18" charset="0"/>
                            <a:cs typeface="Times New Roman" panose="02020603050405020304" pitchFamily="18" charset="0"/>
                          </a:rPr>
                          <m:t>2</m:t>
                        </m:r>
                        <m:r>
                          <a:rPr lang="en-US" altLang="zh-TW" sz="1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400" i="1">
                            <a:latin typeface="Cambria Math" panose="02040503050406030204" pitchFamily="18" charset="0"/>
                            <a:cs typeface="Times New Roman" panose="02020603050405020304" pitchFamily="18" charset="0"/>
                          </a:rPr>
                          <m:t>𝑃𝑟𝑒𝑐𝑖𝑠𝑖𝑜𝑛</m:t>
                        </m:r>
                        <m:r>
                          <a:rPr lang="en-US" altLang="zh-TW" sz="14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400" i="1">
                            <a:latin typeface="Cambria Math" panose="02040503050406030204" pitchFamily="18" charset="0"/>
                            <a:cs typeface="Times New Roman" panose="02020603050405020304" pitchFamily="18" charset="0"/>
                          </a:rPr>
                          <m:t>𝑅𝑒𝑐𝑎𝑙𝑙</m:t>
                        </m:r>
                      </m:num>
                      <m:den>
                        <m:r>
                          <a:rPr lang="en-US" altLang="zh-TW" sz="1400" i="1">
                            <a:latin typeface="Cambria Math" panose="02040503050406030204" pitchFamily="18" charset="0"/>
                            <a:cs typeface="Times New Roman" panose="02020603050405020304" pitchFamily="18" charset="0"/>
                          </a:rPr>
                          <m:t>𝑃</m:t>
                        </m:r>
                        <m:r>
                          <a:rPr lang="en-US" altLang="zh-TW" sz="1400" b="0" i="1" smtClean="0">
                            <a:latin typeface="Cambria Math" panose="02040503050406030204" pitchFamily="18" charset="0"/>
                            <a:cs typeface="Times New Roman" panose="02020603050405020304" pitchFamily="18" charset="0"/>
                          </a:rPr>
                          <m:t>𝑟𝑒𝑐𝑖𝑠𝑖𝑜𝑛</m:t>
                        </m:r>
                        <m:r>
                          <a:rPr lang="zh-TW" altLang="en-US" sz="1400" i="1">
                            <a:latin typeface="Cambria Math" panose="02040503050406030204" pitchFamily="18" charset="0"/>
                            <a:cs typeface="Times New Roman" panose="02020603050405020304" pitchFamily="18" charset="0"/>
                          </a:rPr>
                          <m:t> </m:t>
                        </m:r>
                        <m:r>
                          <a:rPr lang="en-US" altLang="zh-TW" sz="1400" i="1">
                            <a:latin typeface="Cambria Math" panose="02040503050406030204" pitchFamily="18" charset="0"/>
                            <a:cs typeface="Times New Roman" panose="02020603050405020304" pitchFamily="18" charset="0"/>
                          </a:rPr>
                          <m:t>+</m:t>
                        </m:r>
                        <m:r>
                          <a:rPr lang="en-US" altLang="zh-TW" sz="1400" b="0" i="1" smtClean="0">
                            <a:latin typeface="Cambria Math" panose="02040503050406030204" pitchFamily="18" charset="0"/>
                            <a:cs typeface="Times New Roman" panose="02020603050405020304" pitchFamily="18" charset="0"/>
                          </a:rPr>
                          <m:t>𝑅𝑒𝑐𝑎𝑙𝑙</m:t>
                        </m:r>
                      </m:den>
                    </m:f>
                  </m:oMath>
                </a14:m>
                <a:r>
                  <a:rPr lang="en-US" altLang="zh-TW" sz="1400" i="1" dirty="0">
                    <a:latin typeface="Times New Roman" panose="02020603050405020304" pitchFamily="18" charset="0"/>
                    <a:cs typeface="Times New Roman" panose="02020603050405020304" pitchFamily="18" charset="0"/>
                  </a:rPr>
                  <a:t> </a:t>
                </a:r>
                <a:endParaRPr lang="en-US" altLang="zh-TW" sz="1400" b="1"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5FFAA805-AD7F-75D3-A887-B4D87CF6B08C}"/>
                  </a:ext>
                </a:extLst>
              </p:cNvPr>
              <p:cNvSpPr txBox="1">
                <a:spLocks noRot="1" noChangeAspect="1" noMove="1" noResize="1" noEditPoints="1" noAdjustHandles="1" noChangeArrowheads="1" noChangeShapeType="1" noTextEdit="1"/>
              </p:cNvSpPr>
              <p:nvPr/>
            </p:nvSpPr>
            <p:spPr>
              <a:xfrm>
                <a:off x="7136266" y="4329445"/>
                <a:ext cx="2356077" cy="621196"/>
              </a:xfrm>
              <a:prstGeom prst="rect">
                <a:avLst/>
              </a:prstGeom>
              <a:blipFill>
                <a:blip r:embed="rId5"/>
                <a:stretch>
                  <a:fillRect t="-2941" b="-1961"/>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BA0EBCD-1C2D-CFFB-8874-6748376F8BED}"/>
              </a:ext>
            </a:extLst>
          </p:cNvPr>
          <p:cNvPicPr>
            <a:picLocks noChangeAspect="1"/>
          </p:cNvPicPr>
          <p:nvPr/>
        </p:nvPicPr>
        <p:blipFill>
          <a:blip r:embed="rId6"/>
          <a:stretch>
            <a:fillRect/>
          </a:stretch>
        </p:blipFill>
        <p:spPr>
          <a:xfrm>
            <a:off x="37324" y="810224"/>
            <a:ext cx="4292082" cy="2846839"/>
          </a:xfrm>
          <a:prstGeom prst="rect">
            <a:avLst/>
          </a:prstGeom>
        </p:spPr>
      </p:pic>
      <p:pic>
        <p:nvPicPr>
          <p:cNvPr id="6" name="圖片 5">
            <a:extLst>
              <a:ext uri="{FF2B5EF4-FFF2-40B4-BE49-F238E27FC236}">
                <a16:creationId xmlns:a16="http://schemas.microsoft.com/office/drawing/2014/main" id="{F5B1B2ED-71E1-188E-3F37-1F8E811C9F89}"/>
              </a:ext>
            </a:extLst>
          </p:cNvPr>
          <p:cNvPicPr>
            <a:picLocks noChangeAspect="1"/>
          </p:cNvPicPr>
          <p:nvPr/>
        </p:nvPicPr>
        <p:blipFill>
          <a:blip r:embed="rId7"/>
          <a:stretch>
            <a:fillRect/>
          </a:stretch>
        </p:blipFill>
        <p:spPr>
          <a:xfrm>
            <a:off x="4572000" y="758269"/>
            <a:ext cx="4487724" cy="3004334"/>
          </a:xfrm>
          <a:prstGeom prst="rect">
            <a:avLst/>
          </a:prstGeom>
        </p:spPr>
      </p:pic>
    </p:spTree>
    <p:extLst>
      <p:ext uri="{BB962C8B-B14F-4D97-AF65-F5344CB8AC3E}">
        <p14:creationId xmlns:p14="http://schemas.microsoft.com/office/powerpoint/2010/main" val="302263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52CC6-E458-6CAF-482C-6F71CA86AA7A}"/>
              </a:ext>
            </a:extLst>
          </p:cNvPr>
          <p:cNvSpPr>
            <a:spLocks noGrp="1"/>
          </p:cNvSpPr>
          <p:nvPr>
            <p:ph type="title"/>
          </p:nvPr>
        </p:nvSpPr>
        <p:spPr>
          <a:xfrm>
            <a:off x="0" y="-28560"/>
            <a:ext cx="7886700" cy="748363"/>
          </a:xfrm>
        </p:spPr>
        <p:txBody>
          <a:bodyPr/>
          <a:lstStyle/>
          <a:p>
            <a:r>
              <a:rPr lang="en-US" altLang="zh-TW" sz="3000" b="1" dirty="0">
                <a:latin typeface="Times New Roman" panose="02020603050405020304" pitchFamily="18" charset="0"/>
                <a:cs typeface="Times New Roman" panose="02020603050405020304" pitchFamily="18" charset="0"/>
              </a:rPr>
              <a:t>5. Conclusion and Future works</a:t>
            </a:r>
            <a:endParaRPr lang="zh-TW" altLang="en-US" sz="3000" b="1"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AB6388C2-5347-096E-21E9-263DB45852B8}"/>
              </a:ext>
            </a:extLst>
          </p:cNvPr>
          <p:cNvSpPr>
            <a:spLocks noGrp="1"/>
          </p:cNvSpPr>
          <p:nvPr>
            <p:ph idx="1"/>
          </p:nvPr>
        </p:nvSpPr>
        <p:spPr>
          <a:xfrm>
            <a:off x="141886" y="579135"/>
            <a:ext cx="8860228" cy="5420330"/>
          </a:xfrm>
        </p:spPr>
        <p:txBody>
          <a:bodyPr>
            <a:normAutofit fontScale="92500" lnSpcReduction="10000"/>
          </a:bodyPr>
          <a:lstStyle/>
          <a:p>
            <a:pPr marL="177800" indent="-177800">
              <a:buAutoNum type="arabicPeriod"/>
              <a:tabLst>
                <a:tab pos="1608138" algn="l"/>
              </a:tabLst>
            </a:pPr>
            <a:r>
              <a:rPr lang="en-US" altLang="zh-TW" sz="1600" b="1" dirty="0">
                <a:solidFill>
                  <a:schemeClr val="accent4"/>
                </a:solidFill>
                <a:latin typeface="Times New Roman" panose="02020603050405020304" pitchFamily="18" charset="0"/>
                <a:cs typeface="Times New Roman" panose="02020603050405020304" pitchFamily="18" charset="0"/>
              </a:rPr>
              <a:t>Conclusion</a:t>
            </a:r>
          </a:p>
          <a:p>
            <a:pPr marL="271463" indent="-93663">
              <a:buNone/>
              <a:tabLst>
                <a:tab pos="1608138" algn="l"/>
              </a:tabLst>
            </a:pPr>
            <a:r>
              <a:rPr lang="en-US" altLang="zh-TW" sz="1600" dirty="0">
                <a:solidFill>
                  <a:schemeClr val="accent4"/>
                </a:solidFill>
                <a:latin typeface="Times New Roman" panose="02020603050405020304" pitchFamily="18" charset="0"/>
                <a:cs typeface="Times New Roman" panose="02020603050405020304" pitchFamily="18" charset="0"/>
              </a:rPr>
              <a:t>1) </a:t>
            </a:r>
            <a:r>
              <a:rPr lang="en-US" altLang="zh-TW" sz="1600" dirty="0">
                <a:solidFill>
                  <a:srgbClr val="00B0F0"/>
                </a:solidFill>
                <a:latin typeface="Times New Roman" panose="02020603050405020304" pitchFamily="18" charset="0"/>
                <a:cs typeface="Times New Roman" panose="02020603050405020304" pitchFamily="18" charset="0"/>
              </a:rPr>
              <a:t>Consistent Dual-Label Assignments: </a:t>
            </a:r>
          </a:p>
          <a:p>
            <a:pPr marL="355600" indent="0">
              <a:lnSpc>
                <a:spcPct val="110000"/>
              </a:lnSpc>
              <a:buNone/>
            </a:pPr>
            <a:r>
              <a:rPr lang="en-US" altLang="zh-TW" sz="1600" dirty="0">
                <a:latin typeface="Times New Roman" panose="02020603050405020304" pitchFamily="18" charset="0"/>
                <a:cs typeface="Times New Roman" panose="02020603050405020304" pitchFamily="18" charset="0"/>
              </a:rPr>
              <a:t>- This strategy is designed for </a:t>
            </a:r>
            <a:r>
              <a:rPr lang="en-US" altLang="zh-TW" sz="1600" dirty="0">
                <a:solidFill>
                  <a:srgbClr val="00B0F0"/>
                </a:solidFill>
                <a:latin typeface="Times New Roman" panose="02020603050405020304" pitchFamily="18" charset="0"/>
                <a:cs typeface="Times New Roman" panose="02020603050405020304" pitchFamily="18" charset="0"/>
              </a:rPr>
              <a:t>NMS-free training </a:t>
            </a:r>
            <a:r>
              <a:rPr lang="en-US" altLang="zh-TW" sz="1600" dirty="0">
                <a:latin typeface="Times New Roman" panose="02020603050405020304" pitchFamily="18" charset="0"/>
                <a:cs typeface="Times New Roman" panose="02020603050405020304" pitchFamily="18" charset="0"/>
              </a:rPr>
              <a:t>in YOLO. It leverages </a:t>
            </a:r>
            <a:r>
              <a:rPr lang="en-US" altLang="zh-TW" sz="1600" dirty="0">
                <a:solidFill>
                  <a:srgbClr val="00B0F0"/>
                </a:solidFill>
                <a:latin typeface="Times New Roman" panose="02020603050405020304" pitchFamily="18" charset="0"/>
                <a:cs typeface="Times New Roman" panose="02020603050405020304" pitchFamily="18" charset="0"/>
              </a:rPr>
              <a:t>dual-label assignment</a:t>
            </a:r>
            <a:r>
              <a:rPr lang="en-US" altLang="zh-TW" sz="1600" dirty="0">
                <a:latin typeface="Times New Roman" panose="02020603050405020304" pitchFamily="18" charset="0"/>
                <a:cs typeface="Times New Roman" panose="02020603050405020304" pitchFamily="18" charset="0"/>
              </a:rPr>
              <a:t>, providing rich supervision signals during </a:t>
            </a:r>
            <a:r>
              <a:rPr lang="en-US" altLang="zh-TW" sz="1600" dirty="0">
                <a:solidFill>
                  <a:srgbClr val="00B0F0"/>
                </a:solidFill>
                <a:latin typeface="Times New Roman" panose="02020603050405020304" pitchFamily="18" charset="0"/>
                <a:cs typeface="Times New Roman" panose="02020603050405020304" pitchFamily="18" charset="0"/>
              </a:rPr>
              <a:t>training</a:t>
            </a:r>
            <a:r>
              <a:rPr lang="en-US" altLang="zh-TW" sz="1600" dirty="0">
                <a:latin typeface="Times New Roman" panose="02020603050405020304" pitchFamily="18" charset="0"/>
                <a:cs typeface="Times New Roman" panose="02020603050405020304" pitchFamily="18" charset="0"/>
              </a:rPr>
              <a:t> through a </a:t>
            </a:r>
            <a:r>
              <a:rPr lang="en-US" altLang="zh-TW" sz="1600" dirty="0">
                <a:solidFill>
                  <a:srgbClr val="00B0F0"/>
                </a:solidFill>
                <a:latin typeface="Times New Roman" panose="02020603050405020304" pitchFamily="18" charset="0"/>
                <a:cs typeface="Times New Roman" panose="02020603050405020304" pitchFamily="18" charset="0"/>
              </a:rPr>
              <a:t>one-to-many branch </a:t>
            </a:r>
            <a:r>
              <a:rPr lang="en-US" altLang="zh-TW" sz="1600" dirty="0">
                <a:latin typeface="Times New Roman" panose="02020603050405020304" pitchFamily="18" charset="0"/>
                <a:cs typeface="Times New Roman" panose="02020603050405020304" pitchFamily="18" charset="0"/>
              </a:rPr>
              <a:t>while achieving high efficiency during </a:t>
            </a:r>
            <a:r>
              <a:rPr lang="en-US" altLang="zh-TW" sz="1600" dirty="0">
                <a:solidFill>
                  <a:srgbClr val="00B0F0"/>
                </a:solidFill>
                <a:latin typeface="Times New Roman" panose="02020603050405020304" pitchFamily="18" charset="0"/>
                <a:cs typeface="Times New Roman" panose="02020603050405020304" pitchFamily="18" charset="0"/>
              </a:rPr>
              <a:t>inference</a:t>
            </a:r>
            <a:r>
              <a:rPr lang="en-US" altLang="zh-TW" sz="1600" dirty="0">
                <a:latin typeface="Times New Roman" panose="02020603050405020304" pitchFamily="18" charset="0"/>
                <a:cs typeface="Times New Roman" panose="02020603050405020304" pitchFamily="18" charset="0"/>
              </a:rPr>
              <a:t> using a </a:t>
            </a:r>
            <a:r>
              <a:rPr lang="en-US" altLang="zh-TW" sz="1600" dirty="0">
                <a:solidFill>
                  <a:srgbClr val="00B0F0"/>
                </a:solidFill>
                <a:latin typeface="Times New Roman" panose="02020603050405020304" pitchFamily="18" charset="0"/>
                <a:cs typeface="Times New Roman" panose="02020603050405020304" pitchFamily="18" charset="0"/>
              </a:rPr>
              <a:t>one-to-one branch</a:t>
            </a:r>
            <a:r>
              <a:rPr lang="en-US" altLang="zh-TW" sz="1600" dirty="0">
                <a:latin typeface="Times New Roman" panose="02020603050405020304" pitchFamily="18" charset="0"/>
                <a:cs typeface="Times New Roman" panose="02020603050405020304" pitchFamily="18" charset="0"/>
              </a:rPr>
              <a:t>, eliminating the need for NMS post-processing.</a:t>
            </a:r>
          </a:p>
          <a:p>
            <a:pPr marL="355600" indent="0">
              <a:lnSpc>
                <a:spcPct val="110000"/>
              </a:lnSpc>
              <a:buNone/>
            </a:pPr>
            <a:r>
              <a:rPr lang="en-US" altLang="zh-TW" sz="1600" dirty="0">
                <a:latin typeface="Times New Roman" panose="02020603050405020304" pitchFamily="18" charset="0"/>
                <a:cs typeface="Times New Roman" panose="02020603050405020304" pitchFamily="18" charset="0"/>
              </a:rPr>
              <a:t>- The study also introduced a </a:t>
            </a:r>
            <a:r>
              <a:rPr lang="en-US" altLang="zh-TW" sz="1600" dirty="0">
                <a:solidFill>
                  <a:srgbClr val="00B0F0"/>
                </a:solidFill>
                <a:latin typeface="Times New Roman" panose="02020603050405020304" pitchFamily="18" charset="0"/>
                <a:cs typeface="Times New Roman" panose="02020603050405020304" pitchFamily="18" charset="0"/>
              </a:rPr>
              <a:t>consistent matching metric </a:t>
            </a:r>
            <a:r>
              <a:rPr lang="en-US" altLang="zh-TW" sz="1600" dirty="0">
                <a:latin typeface="Times New Roman" panose="02020603050405020304" pitchFamily="18" charset="0"/>
                <a:cs typeface="Times New Roman" panose="02020603050405020304" pitchFamily="18" charset="0"/>
              </a:rPr>
              <a:t>to </a:t>
            </a:r>
            <a:r>
              <a:rPr lang="en-US" altLang="zh-TW" sz="1600" dirty="0">
                <a:solidFill>
                  <a:srgbClr val="00B0F0"/>
                </a:solidFill>
                <a:latin typeface="Times New Roman" panose="02020603050405020304" pitchFamily="18" charset="0"/>
                <a:cs typeface="Times New Roman" panose="02020603050405020304" pitchFamily="18" charset="0"/>
              </a:rPr>
              <a:t>reduce the supervision gap between the two branches</a:t>
            </a:r>
            <a:r>
              <a:rPr lang="en-US" altLang="zh-TW" sz="1600" dirty="0">
                <a:latin typeface="Times New Roman" panose="02020603050405020304" pitchFamily="18" charset="0"/>
                <a:cs typeface="Times New Roman" panose="02020603050405020304" pitchFamily="18" charset="0"/>
              </a:rPr>
              <a:t>, ensuring alignment in their optimization directions. This approach improves the quality of samples during inference, thereby enhancing overall performance.</a:t>
            </a:r>
          </a:p>
          <a:p>
            <a:pPr marL="177800" indent="0">
              <a:lnSpc>
                <a:spcPct val="110000"/>
              </a:lnSpc>
              <a:buNone/>
              <a:tabLst>
                <a:tab pos="177800" algn="l"/>
              </a:tabLst>
            </a:pPr>
            <a:r>
              <a:rPr lang="en-US" altLang="zh-TW" sz="1600" dirty="0">
                <a:solidFill>
                  <a:srgbClr val="00B0F0"/>
                </a:solidFill>
                <a:latin typeface="Times New Roman" panose="02020603050405020304" pitchFamily="18" charset="0"/>
                <a:cs typeface="Times New Roman" panose="02020603050405020304" pitchFamily="18" charset="0"/>
              </a:rPr>
              <a:t>2) Accuracy-driven model design strategy:</a:t>
            </a:r>
          </a:p>
          <a:p>
            <a:pPr marL="355600" indent="0">
              <a:lnSpc>
                <a:spcPct val="110000"/>
              </a:lnSpc>
              <a:buNone/>
              <a:tabLst>
                <a:tab pos="177800" algn="l"/>
              </a:tabLst>
            </a:pPr>
            <a:r>
              <a:rPr lang="en-US" altLang="zh-TW" sz="1600" dirty="0">
                <a:latin typeface="Times New Roman" panose="02020603050405020304" pitchFamily="18" charset="0"/>
                <a:cs typeface="Times New Roman" panose="02020603050405020304" pitchFamily="18" charset="0"/>
              </a:rPr>
              <a:t>- </a:t>
            </a:r>
            <a:r>
              <a:rPr lang="en-US" altLang="zh-TW" sz="1600" dirty="0">
                <a:solidFill>
                  <a:srgbClr val="00B0F0"/>
                </a:solidFill>
                <a:latin typeface="Times New Roman" panose="02020603050405020304" pitchFamily="18" charset="0"/>
                <a:cs typeface="Times New Roman" panose="02020603050405020304" pitchFamily="18" charset="0"/>
              </a:rPr>
              <a:t>Lightweight classification heads</a:t>
            </a:r>
            <a:r>
              <a:rPr lang="en-US" altLang="zh-TW" sz="1600" dirty="0">
                <a:latin typeface="Times New Roman" panose="02020603050405020304" pitchFamily="18" charset="0"/>
                <a:cs typeface="Times New Roman" panose="02020603050405020304" pitchFamily="18" charset="0"/>
              </a:rPr>
              <a:t>, </a:t>
            </a:r>
            <a:r>
              <a:rPr lang="en-US" altLang="zh-TW" sz="1600" dirty="0">
                <a:solidFill>
                  <a:srgbClr val="00B0F0"/>
                </a:solidFill>
                <a:latin typeface="Times New Roman" panose="02020603050405020304" pitchFamily="18" charset="0"/>
                <a:cs typeface="Times New Roman" panose="02020603050405020304" pitchFamily="18" charset="0"/>
              </a:rPr>
              <a:t>spatial-channel decoupled </a:t>
            </a:r>
            <a:r>
              <a:rPr lang="en-US" altLang="zh-TW" sz="1600" dirty="0" err="1">
                <a:solidFill>
                  <a:srgbClr val="00B0F0"/>
                </a:solidFill>
                <a:latin typeface="Times New Roman" panose="02020603050405020304" pitchFamily="18" charset="0"/>
                <a:cs typeface="Times New Roman" panose="02020603050405020304" pitchFamily="18" charset="0"/>
              </a:rPr>
              <a:t>downsampling</a:t>
            </a:r>
            <a:r>
              <a:rPr lang="en-US" altLang="zh-TW" sz="1600" dirty="0">
                <a:latin typeface="Times New Roman" panose="02020603050405020304" pitchFamily="18" charset="0"/>
                <a:cs typeface="Times New Roman" panose="02020603050405020304" pitchFamily="18" charset="0"/>
              </a:rPr>
              <a:t>, and </a:t>
            </a:r>
            <a:r>
              <a:rPr lang="en-US" altLang="zh-TW" sz="1600" dirty="0">
                <a:solidFill>
                  <a:srgbClr val="00B0F0"/>
                </a:solidFill>
                <a:latin typeface="Times New Roman" panose="02020603050405020304" pitchFamily="18" charset="0"/>
                <a:cs typeface="Times New Roman" panose="02020603050405020304" pitchFamily="18" charset="0"/>
              </a:rPr>
              <a:t>rank-based block designs </a:t>
            </a:r>
            <a:r>
              <a:rPr lang="en-US" altLang="zh-TW" sz="1600" dirty="0">
                <a:latin typeface="Times New Roman" panose="02020603050405020304" pitchFamily="18" charset="0"/>
                <a:cs typeface="Times New Roman" panose="02020603050405020304" pitchFamily="18" charset="0"/>
              </a:rPr>
              <a:t>were proposed to </a:t>
            </a:r>
            <a:r>
              <a:rPr lang="en-US" altLang="zh-TW" sz="1600" dirty="0">
                <a:solidFill>
                  <a:srgbClr val="00B0F0"/>
                </a:solidFill>
                <a:latin typeface="Times New Roman" panose="02020603050405020304" pitchFamily="18" charset="0"/>
                <a:cs typeface="Times New Roman" panose="02020603050405020304" pitchFamily="18" charset="0"/>
              </a:rPr>
              <a:t>reduce computational redundancy</a:t>
            </a:r>
            <a:r>
              <a:rPr lang="en-US" altLang="zh-TW" sz="1600" dirty="0">
                <a:latin typeface="Times New Roman" panose="02020603050405020304" pitchFamily="18" charset="0"/>
                <a:cs typeface="Times New Roman" panose="02020603050405020304" pitchFamily="18" charset="0"/>
              </a:rPr>
              <a:t> and achieve a more </a:t>
            </a:r>
            <a:r>
              <a:rPr lang="en-US" altLang="zh-TW" sz="1600" dirty="0">
                <a:solidFill>
                  <a:srgbClr val="00B0F0"/>
                </a:solidFill>
                <a:latin typeface="Times New Roman" panose="02020603050405020304" pitchFamily="18" charset="0"/>
                <a:cs typeface="Times New Roman" panose="02020603050405020304" pitchFamily="18" charset="0"/>
              </a:rPr>
              <a:t>efficient architecture</a:t>
            </a:r>
            <a:r>
              <a:rPr lang="en-US" altLang="zh-TW" sz="1600" dirty="0">
                <a:latin typeface="Times New Roman" panose="02020603050405020304" pitchFamily="18" charset="0"/>
                <a:cs typeface="Times New Roman" panose="02020603050405020304" pitchFamily="18" charset="0"/>
              </a:rPr>
              <a:t>.</a:t>
            </a:r>
          </a:p>
          <a:p>
            <a:pPr marL="355600" indent="0">
              <a:lnSpc>
                <a:spcPct val="110000"/>
              </a:lnSpc>
              <a:buNone/>
              <a:tabLst>
                <a:tab pos="177800" algn="l"/>
              </a:tabLst>
            </a:pPr>
            <a:r>
              <a:rPr lang="en-US" altLang="zh-TW" sz="1600" dirty="0">
                <a:latin typeface="Times New Roman" panose="02020603050405020304" pitchFamily="18" charset="0"/>
                <a:cs typeface="Times New Roman" panose="02020603050405020304" pitchFamily="18" charset="0"/>
              </a:rPr>
              <a:t>- The study explored </a:t>
            </a:r>
            <a:r>
              <a:rPr lang="en-US" altLang="zh-TW" sz="1600" dirty="0">
                <a:solidFill>
                  <a:srgbClr val="00B0F0"/>
                </a:solidFill>
                <a:latin typeface="Times New Roman" panose="02020603050405020304" pitchFamily="18" charset="0"/>
                <a:cs typeface="Times New Roman" panose="02020603050405020304" pitchFamily="18" charset="0"/>
              </a:rPr>
              <a:t>large kernel convolutions </a:t>
            </a:r>
            <a:r>
              <a:rPr lang="en-US" altLang="zh-TW" sz="1600" dirty="0">
                <a:latin typeface="Times New Roman" panose="02020603050405020304" pitchFamily="18" charset="0"/>
                <a:cs typeface="Times New Roman" panose="02020603050405020304" pitchFamily="18" charset="0"/>
              </a:rPr>
              <a:t>and proposed an </a:t>
            </a:r>
            <a:r>
              <a:rPr lang="en-US" altLang="zh-TW" sz="1600" dirty="0">
                <a:solidFill>
                  <a:srgbClr val="00B0F0"/>
                </a:solidFill>
                <a:latin typeface="Times New Roman" panose="02020603050405020304" pitchFamily="18" charset="0"/>
                <a:cs typeface="Times New Roman" panose="02020603050405020304" pitchFamily="18" charset="0"/>
              </a:rPr>
              <a:t>efficient local self-attention</a:t>
            </a:r>
            <a:r>
              <a:rPr lang="en-US" altLang="zh-TW" sz="1600" dirty="0">
                <a:latin typeface="Times New Roman" panose="02020603050405020304" pitchFamily="18" charset="0"/>
                <a:cs typeface="Times New Roman" panose="02020603050405020304" pitchFamily="18" charset="0"/>
              </a:rPr>
              <a:t> module to enhance the model's </a:t>
            </a:r>
            <a:r>
              <a:rPr lang="en-US" altLang="zh-TW" sz="1600" dirty="0">
                <a:solidFill>
                  <a:srgbClr val="00B0F0"/>
                </a:solidFill>
                <a:latin typeface="Times New Roman" panose="02020603050405020304" pitchFamily="18" charset="0"/>
                <a:cs typeface="Times New Roman" panose="02020603050405020304" pitchFamily="18" charset="0"/>
              </a:rPr>
              <a:t>capability at a low cost</a:t>
            </a:r>
            <a:r>
              <a:rPr lang="en-US" altLang="zh-TW" sz="1600" dirty="0">
                <a:latin typeface="Times New Roman" panose="02020603050405020304" pitchFamily="18" charset="0"/>
                <a:cs typeface="Times New Roman" panose="02020603050405020304" pitchFamily="18" charset="0"/>
              </a:rPr>
              <a:t>, improving performance.</a:t>
            </a:r>
          </a:p>
          <a:p>
            <a:pPr marL="0" indent="0">
              <a:buNone/>
            </a:pPr>
            <a:r>
              <a:rPr lang="en-US" altLang="zh-TW" sz="1600" b="1" dirty="0">
                <a:solidFill>
                  <a:schemeClr val="accent4"/>
                </a:solidFill>
                <a:latin typeface="Times New Roman" panose="02020603050405020304" pitchFamily="18" charset="0"/>
                <a:cs typeface="Times New Roman" panose="02020603050405020304" pitchFamily="18" charset="0"/>
              </a:rPr>
              <a:t>2. Future works</a:t>
            </a:r>
          </a:p>
          <a:p>
            <a:pPr marL="177800" indent="0">
              <a:buNone/>
            </a:pPr>
            <a:r>
              <a:rPr lang="en-US" altLang="zh-TW" sz="1600" dirty="0">
                <a:latin typeface="Times New Roman" panose="02020603050405020304" pitchFamily="18" charset="0"/>
                <a:cs typeface="Times New Roman" panose="02020603050405020304" pitchFamily="18" charset="0"/>
              </a:rPr>
              <a:t>- Although YOLOv10 achieves excellent end-to-end performance with NMS-free training, there is still a </a:t>
            </a:r>
            <a:r>
              <a:rPr lang="en-US" altLang="zh-TW" sz="1600" dirty="0">
                <a:solidFill>
                  <a:srgbClr val="00B0F0"/>
                </a:solidFill>
                <a:latin typeface="Times New Roman" panose="02020603050405020304" pitchFamily="18" charset="0"/>
                <a:cs typeface="Times New Roman" panose="02020603050405020304" pitchFamily="18" charset="0"/>
              </a:rPr>
              <a:t>performance gap</a:t>
            </a:r>
            <a:r>
              <a:rPr lang="en-US" altLang="zh-TW" sz="1600" dirty="0">
                <a:latin typeface="Times New Roman" panose="02020603050405020304" pitchFamily="18" charset="0"/>
                <a:cs typeface="Times New Roman" panose="02020603050405020304" pitchFamily="18" charset="0"/>
              </a:rPr>
              <a:t> compared to the </a:t>
            </a:r>
            <a:r>
              <a:rPr lang="en-US" altLang="zh-TW" sz="1600" dirty="0">
                <a:solidFill>
                  <a:srgbClr val="00B0F0"/>
                </a:solidFill>
                <a:latin typeface="Times New Roman" panose="02020603050405020304" pitchFamily="18" charset="0"/>
                <a:cs typeface="Times New Roman" panose="02020603050405020304" pitchFamily="18" charset="0"/>
              </a:rPr>
              <a:t>original one-to-many training with NMS</a:t>
            </a:r>
            <a:r>
              <a:rPr lang="en-US" altLang="zh-TW" sz="1600" dirty="0">
                <a:latin typeface="Times New Roman" panose="02020603050405020304" pitchFamily="18" charset="0"/>
                <a:cs typeface="Times New Roman" panose="02020603050405020304" pitchFamily="18" charset="0"/>
              </a:rPr>
              <a:t>, especially in </a:t>
            </a:r>
            <a:r>
              <a:rPr lang="en-US" altLang="zh-TW" sz="1600" dirty="0">
                <a:solidFill>
                  <a:srgbClr val="00B0F0"/>
                </a:solidFill>
                <a:latin typeface="Times New Roman" panose="02020603050405020304" pitchFamily="18" charset="0"/>
                <a:cs typeface="Times New Roman" panose="02020603050405020304" pitchFamily="18" charset="0"/>
              </a:rPr>
              <a:t>smaller models</a:t>
            </a:r>
            <a:r>
              <a:rPr lang="en-US" altLang="zh-TW" sz="1600" dirty="0">
                <a:latin typeface="Times New Roman" panose="02020603050405020304" pitchFamily="18" charset="0"/>
                <a:cs typeface="Times New Roman" panose="02020603050405020304" pitchFamily="18" charset="0"/>
              </a:rPr>
              <a:t>.</a:t>
            </a:r>
          </a:p>
          <a:p>
            <a:pPr marL="177800" indent="0">
              <a:buNone/>
            </a:pPr>
            <a:r>
              <a:rPr lang="en-US" altLang="zh-TW" sz="1600" dirty="0">
                <a:latin typeface="Times New Roman" panose="02020603050405020304" pitchFamily="18" charset="0"/>
                <a:cs typeface="Times New Roman" panose="02020603050405020304" pitchFamily="18" charset="0"/>
              </a:rPr>
              <a:t>- Due to limitations in computational resources, the researchers did not investigate the possibility of </a:t>
            </a:r>
            <a:r>
              <a:rPr lang="en-US" altLang="zh-TW" sz="1600" dirty="0">
                <a:solidFill>
                  <a:srgbClr val="00B0F0"/>
                </a:solidFill>
                <a:latin typeface="Times New Roman" panose="02020603050405020304" pitchFamily="18" charset="0"/>
                <a:cs typeface="Times New Roman" panose="02020603050405020304" pitchFamily="18" charset="0"/>
              </a:rPr>
              <a:t>pre-training YOLOv10 on large datasets</a:t>
            </a:r>
            <a:r>
              <a:rPr lang="en-US" altLang="zh-TW" sz="1600" dirty="0">
                <a:latin typeface="Times New Roman" panose="02020603050405020304" pitchFamily="18" charset="0"/>
                <a:cs typeface="Times New Roman" panose="02020603050405020304" pitchFamily="18" charset="0"/>
              </a:rPr>
              <a:t>. This will be a direction for future research.</a:t>
            </a:r>
          </a:p>
        </p:txBody>
      </p:sp>
    </p:spTree>
    <p:extLst>
      <p:ext uri="{BB962C8B-B14F-4D97-AF65-F5344CB8AC3E}">
        <p14:creationId xmlns:p14="http://schemas.microsoft.com/office/powerpoint/2010/main" val="1611216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3751E-2EB6-8FA2-C2D7-C84D17A6942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E2AB091-08F1-D98D-6A2D-01057F097FE5}"/>
              </a:ext>
            </a:extLst>
          </p:cNvPr>
          <p:cNvSpPr>
            <a:spLocks noGrp="1"/>
          </p:cNvSpPr>
          <p:nvPr>
            <p:ph type="title"/>
          </p:nvPr>
        </p:nvSpPr>
        <p:spPr>
          <a:xfrm>
            <a:off x="0" y="-60310"/>
            <a:ext cx="7886700" cy="748363"/>
          </a:xfrm>
        </p:spPr>
        <p:txBody>
          <a:bodyPr/>
          <a:lstStyle/>
          <a:p>
            <a:r>
              <a:rPr lang="en-US" altLang="zh-TW" sz="3000" b="1">
                <a:latin typeface="Times New Roman" panose="02020603050405020304" pitchFamily="18" charset="0"/>
                <a:cs typeface="Times New Roman" panose="02020603050405020304" pitchFamily="18" charset="0"/>
              </a:rPr>
              <a:t>6. Reference</a:t>
            </a:r>
            <a:endParaRPr lang="zh-TW" altLang="en-US" sz="30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B7FB5F5B-B357-BCBC-247A-E28A58A8B234}"/>
              </a:ext>
            </a:extLst>
          </p:cNvPr>
          <p:cNvPicPr>
            <a:picLocks noChangeAspect="1"/>
          </p:cNvPicPr>
          <p:nvPr/>
        </p:nvPicPr>
        <p:blipFill>
          <a:blip r:embed="rId2"/>
          <a:srcRect t="2963"/>
          <a:stretch/>
        </p:blipFill>
        <p:spPr>
          <a:xfrm>
            <a:off x="364067" y="496145"/>
            <a:ext cx="3885177" cy="6073988"/>
          </a:xfrm>
          <a:prstGeom prst="rect">
            <a:avLst/>
          </a:prstGeom>
        </p:spPr>
      </p:pic>
      <p:pic>
        <p:nvPicPr>
          <p:cNvPr id="6" name="圖片 5" descr="一張含有 文字, 紙張, 字型, 信 的圖片&#10;&#10;自動產生的描述">
            <a:extLst>
              <a:ext uri="{FF2B5EF4-FFF2-40B4-BE49-F238E27FC236}">
                <a16:creationId xmlns:a16="http://schemas.microsoft.com/office/drawing/2014/main" id="{B72A5C43-13E6-D76F-4B30-4D607D2CCE50}"/>
              </a:ext>
            </a:extLst>
          </p:cNvPr>
          <p:cNvPicPr>
            <a:picLocks noChangeAspect="1"/>
          </p:cNvPicPr>
          <p:nvPr/>
        </p:nvPicPr>
        <p:blipFill>
          <a:blip r:embed="rId3"/>
          <a:stretch>
            <a:fillRect/>
          </a:stretch>
        </p:blipFill>
        <p:spPr>
          <a:xfrm>
            <a:off x="4524112" y="104139"/>
            <a:ext cx="4012557" cy="6465994"/>
          </a:xfrm>
          <a:prstGeom prst="rect">
            <a:avLst/>
          </a:prstGeom>
        </p:spPr>
      </p:pic>
    </p:spTree>
    <p:extLst>
      <p:ext uri="{BB962C8B-B14F-4D97-AF65-F5344CB8AC3E}">
        <p14:creationId xmlns:p14="http://schemas.microsoft.com/office/powerpoint/2010/main" val="3873016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4DAA-D158-88F4-C459-FE172464E7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346CA0C-9D95-271B-4F36-19A0DA21ED55}"/>
              </a:ext>
            </a:extLst>
          </p:cNvPr>
          <p:cNvSpPr>
            <a:spLocks noGrp="1"/>
          </p:cNvSpPr>
          <p:nvPr>
            <p:ph type="title"/>
          </p:nvPr>
        </p:nvSpPr>
        <p:spPr>
          <a:xfrm>
            <a:off x="0" y="-60310"/>
            <a:ext cx="7886700" cy="748363"/>
          </a:xfrm>
        </p:spPr>
        <p:txBody>
          <a:bodyPr/>
          <a:lstStyle/>
          <a:p>
            <a:r>
              <a:rPr lang="en-US" altLang="zh-TW" sz="3000" b="1" dirty="0">
                <a:latin typeface="Times New Roman" panose="02020603050405020304" pitchFamily="18" charset="0"/>
                <a:cs typeface="Times New Roman" panose="02020603050405020304" pitchFamily="18" charset="0"/>
              </a:rPr>
              <a:t>6. Reference</a:t>
            </a:r>
            <a:endParaRPr lang="zh-TW" altLang="en-US" sz="3000" b="1"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3906853E-046E-AE47-7926-8455AFB59723}"/>
              </a:ext>
            </a:extLst>
          </p:cNvPr>
          <p:cNvPicPr>
            <a:picLocks noChangeAspect="1"/>
          </p:cNvPicPr>
          <p:nvPr/>
        </p:nvPicPr>
        <p:blipFill>
          <a:blip r:embed="rId2"/>
          <a:stretch>
            <a:fillRect/>
          </a:stretch>
        </p:blipFill>
        <p:spPr>
          <a:xfrm>
            <a:off x="398760" y="534382"/>
            <a:ext cx="3834573" cy="6189665"/>
          </a:xfrm>
          <a:prstGeom prst="rect">
            <a:avLst/>
          </a:prstGeom>
        </p:spPr>
      </p:pic>
      <p:pic>
        <p:nvPicPr>
          <p:cNvPr id="8" name="圖片 7">
            <a:extLst>
              <a:ext uri="{FF2B5EF4-FFF2-40B4-BE49-F238E27FC236}">
                <a16:creationId xmlns:a16="http://schemas.microsoft.com/office/drawing/2014/main" id="{01812EE1-DB20-43F8-CC50-D9BCB4C6CEAF}"/>
              </a:ext>
            </a:extLst>
          </p:cNvPr>
          <p:cNvPicPr>
            <a:picLocks noChangeAspect="1"/>
          </p:cNvPicPr>
          <p:nvPr/>
        </p:nvPicPr>
        <p:blipFill>
          <a:blip r:embed="rId3"/>
          <a:stretch>
            <a:fillRect/>
          </a:stretch>
        </p:blipFill>
        <p:spPr>
          <a:xfrm>
            <a:off x="4495802" y="223912"/>
            <a:ext cx="4010306" cy="6410176"/>
          </a:xfrm>
          <a:prstGeom prst="rect">
            <a:avLst/>
          </a:prstGeom>
        </p:spPr>
      </p:pic>
    </p:spTree>
    <p:extLst>
      <p:ext uri="{BB962C8B-B14F-4D97-AF65-F5344CB8AC3E}">
        <p14:creationId xmlns:p14="http://schemas.microsoft.com/office/powerpoint/2010/main" val="369556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9784A8DF-A38D-18D0-AF2A-9D77AC4A8616}"/>
              </a:ext>
            </a:extLst>
          </p:cNvPr>
          <p:cNvPicPr>
            <a:picLocks noChangeAspect="1"/>
          </p:cNvPicPr>
          <p:nvPr/>
        </p:nvPicPr>
        <p:blipFill>
          <a:blip r:embed="rId2"/>
          <a:stretch>
            <a:fillRect/>
          </a:stretch>
        </p:blipFill>
        <p:spPr>
          <a:xfrm>
            <a:off x="521460" y="2656019"/>
            <a:ext cx="5553415" cy="1229848"/>
          </a:xfrm>
          <a:prstGeom prst="rect">
            <a:avLst/>
          </a:prstGeom>
        </p:spPr>
      </p:pic>
      <p:sp>
        <p:nvSpPr>
          <p:cNvPr id="2" name="投影片編號版面配置區 1">
            <a:extLst>
              <a:ext uri="{FF2B5EF4-FFF2-40B4-BE49-F238E27FC236}">
                <a16:creationId xmlns:a16="http://schemas.microsoft.com/office/drawing/2014/main" id="{31F9BE10-7086-3F58-D7E8-0162A22FCF0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51D75673-D0B7-EE9A-D824-89BAC4E62A72}"/>
              </a:ext>
            </a:extLst>
          </p:cNvPr>
          <p:cNvSpPr txBox="1"/>
          <p:nvPr/>
        </p:nvSpPr>
        <p:spPr>
          <a:xfrm>
            <a:off x="-8889" y="-8817"/>
            <a:ext cx="499839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1.2.1-1 Related Works: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Convolution Block Attention Module (CBAM) (1/2)</a:t>
            </a:r>
            <a:endParaRPr kumimoji="0" lang="zh-TW"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B2932E9F-329D-99EE-BC9D-40AB4B915DAE}"/>
              </a:ext>
            </a:extLst>
          </p:cNvPr>
          <p:cNvSpPr txBox="1"/>
          <p:nvPr/>
        </p:nvSpPr>
        <p:spPr>
          <a:xfrm>
            <a:off x="278641" y="458762"/>
            <a:ext cx="5860747" cy="677108"/>
          </a:xfrm>
          <a:prstGeom prst="rect">
            <a:avLst/>
          </a:prstGeom>
          <a:noFill/>
        </p:spPr>
        <p:txBody>
          <a:bodyPr wrap="square" rtlCol="0">
            <a:spAutoFit/>
          </a:bodyPr>
          <a:lstStyle/>
          <a:p>
            <a:pPr marL="177800" marR="0" lvl="0" indent="-17780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CBAM</a:t>
            </a:r>
          </a:p>
          <a:p>
            <a:pPr marL="352425"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Consists of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channel attention module</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spatial attention module</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352425" marR="0" lvl="0" indent="-171450" algn="l" defTabSz="457200" rtl="0" eaLnBrk="1" fontAlgn="auto" latinLnBrk="0" hangingPunct="1">
              <a:lnSpc>
                <a:spcPct val="100000"/>
              </a:lnSpc>
              <a:spcBef>
                <a:spcPts val="0"/>
              </a:spcBef>
              <a:spcAft>
                <a:spcPts val="0"/>
              </a:spcAft>
              <a:buClr>
                <a:prstClr val="black"/>
              </a:buClr>
              <a:buSzTx/>
              <a:buFont typeface="Wingdings" panose="05000000000000000000" pitchFamily="2" charset="2"/>
              <a:buChar char="Ø"/>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Improve classification accuracy</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understand the reasoning process</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提升可解釋性</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548A25B3-52FF-1DEB-9503-97DB61036DE1}"/>
              </a:ext>
            </a:extLst>
          </p:cNvPr>
          <p:cNvGrpSpPr/>
          <p:nvPr/>
        </p:nvGrpSpPr>
        <p:grpSpPr>
          <a:xfrm>
            <a:off x="278641" y="1135872"/>
            <a:ext cx="5199899" cy="1464363"/>
            <a:chOff x="135725" y="738701"/>
            <a:chExt cx="5199899" cy="1464363"/>
          </a:xfrm>
        </p:grpSpPr>
        <p:grpSp>
          <p:nvGrpSpPr>
            <p:cNvPr id="6" name="群組 5">
              <a:extLst>
                <a:ext uri="{FF2B5EF4-FFF2-40B4-BE49-F238E27FC236}">
                  <a16:creationId xmlns:a16="http://schemas.microsoft.com/office/drawing/2014/main" id="{FBCAAC7C-C2F7-FB1C-6D4E-E62F0239E50D}"/>
                </a:ext>
              </a:extLst>
            </p:cNvPr>
            <p:cNvGrpSpPr/>
            <p:nvPr/>
          </p:nvGrpSpPr>
          <p:grpSpPr>
            <a:xfrm>
              <a:off x="273314" y="738701"/>
              <a:ext cx="5062310" cy="1464363"/>
              <a:chOff x="164672" y="2830051"/>
              <a:chExt cx="5062310" cy="1464363"/>
            </a:xfrm>
          </p:grpSpPr>
          <p:pic>
            <p:nvPicPr>
              <p:cNvPr id="8" name="圖片 7">
                <a:extLst>
                  <a:ext uri="{FF2B5EF4-FFF2-40B4-BE49-F238E27FC236}">
                    <a16:creationId xmlns:a16="http://schemas.microsoft.com/office/drawing/2014/main" id="{AE8DACEB-7B3A-4B7B-FA2C-6BC787E5835D}"/>
                  </a:ext>
                </a:extLst>
              </p:cNvPr>
              <p:cNvPicPr>
                <a:picLocks noChangeAspect="1"/>
              </p:cNvPicPr>
              <p:nvPr/>
            </p:nvPicPr>
            <p:blipFill rotWithShape="1">
              <a:blip r:embed="rId3"/>
              <a:srcRect l="16858"/>
              <a:stretch/>
            </p:blipFill>
            <p:spPr>
              <a:xfrm>
                <a:off x="529164" y="3014204"/>
                <a:ext cx="4659082" cy="1080000"/>
              </a:xfrm>
              <a:prstGeom prst="rect">
                <a:avLst/>
              </a:prstGeom>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B9BBC24-A7CE-25BC-A806-EF7901EF717D}"/>
                      </a:ext>
                    </a:extLst>
                  </p:cNvPr>
                  <p:cNvSpPr txBox="1"/>
                  <p:nvPr/>
                </p:nvSpPr>
                <p:spPr>
                  <a:xfrm>
                    <a:off x="2397650" y="2830051"/>
                    <a:ext cx="282933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sub>
                        </m:sSub>
                      </m:oMath>
                    </a14:m>
                    <a:r>
                      <a:rPr kumimoji="0" lang="zh-TW" altLang="en-US"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r>
                      <a:rPr kumimoji="0" lang="en-US" altLang="zh-TW" sz="1000" b="0" i="0" u="none" strike="noStrike" kern="1200" cap="none" spc="0" normalizeH="0" baseline="0" noProof="0" dirty="0" err="1">
                        <a:ln>
                          <a:noFill/>
                        </a:ln>
                        <a:solidFill>
                          <a:srgbClr val="00B050"/>
                        </a:solidFill>
                        <a:effectLst/>
                        <a:uLnTx/>
                        <a:uFillTx/>
                        <a:latin typeface="Calibri" panose="020F0502020204030204"/>
                        <a:ea typeface="Cambria Math" panose="02040503050406030204" pitchFamily="18" charset="0"/>
                        <a:cs typeface="+mn-cs"/>
                      </a:rPr>
                      <a:t>v.s</a:t>
                    </a:r>
                    <a:r>
                      <a:rPr kumimoji="0" lang="en-US" altLang="zh-TW"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1</m:t>
                            </m:r>
                          </m:sub>
                        </m:sSub>
                      </m:oMath>
                    </a14:m>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less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i</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ch</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number </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less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lat</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keep acc.</a:t>
                    </a:r>
                    <a:endPar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6B9BBC24-A7CE-25BC-A806-EF7901EF717D}"/>
                      </a:ext>
                    </a:extLst>
                  </p:cNvPr>
                  <p:cNvSpPr txBox="1">
                    <a:spLocks noRot="1" noChangeAspect="1" noMove="1" noResize="1" noEditPoints="1" noAdjustHandles="1" noChangeArrowheads="1" noChangeShapeType="1" noTextEdit="1"/>
                  </p:cNvSpPr>
                  <p:nvPr/>
                </p:nvSpPr>
                <p:spPr>
                  <a:xfrm>
                    <a:off x="2397650" y="2830051"/>
                    <a:ext cx="2829332" cy="246221"/>
                  </a:xfrm>
                  <a:prstGeom prst="rect">
                    <a:avLst/>
                  </a:prstGeom>
                  <a:blipFill>
                    <a:blip r:embed="rId4"/>
                    <a:stretch>
                      <a:fillRect b="-14634"/>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5ECF934B-6553-469A-F02A-BA3C11DF2442}"/>
                  </a:ext>
                </a:extLst>
              </p:cNvPr>
              <p:cNvSpPr txBox="1"/>
              <p:nvPr/>
            </p:nvSpPr>
            <p:spPr>
              <a:xfrm>
                <a:off x="1733724" y="3135570"/>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 blocks</a:t>
                </a:r>
              </a:p>
            </p:txBody>
          </p:sp>
          <p:sp>
            <p:nvSpPr>
              <p:cNvPr id="11" name="文字方塊 10">
                <a:extLst>
                  <a:ext uri="{FF2B5EF4-FFF2-40B4-BE49-F238E27FC236}">
                    <a16:creationId xmlns:a16="http://schemas.microsoft.com/office/drawing/2014/main" id="{70953613-D42B-D458-AAB8-B8A2C467AAB5}"/>
                  </a:ext>
                </a:extLst>
              </p:cNvPr>
              <p:cNvSpPr txBox="1"/>
              <p:nvPr/>
            </p:nvSpPr>
            <p:spPr>
              <a:xfrm>
                <a:off x="329269" y="3128780"/>
                <a:ext cx="1399772"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Maximum residual block </a:t>
                </a:r>
              </a:p>
            </p:txBody>
          </p:sp>
          <p:sp>
            <p:nvSpPr>
              <p:cNvPr id="12" name="文字方塊 11">
                <a:extLst>
                  <a:ext uri="{FF2B5EF4-FFF2-40B4-BE49-F238E27FC236}">
                    <a16:creationId xmlns:a16="http://schemas.microsoft.com/office/drawing/2014/main" id="{3B38F557-FB8D-93DC-134E-7AD27F47B5BB}"/>
                  </a:ext>
                </a:extLst>
              </p:cNvPr>
              <p:cNvSpPr txBox="1"/>
              <p:nvPr/>
            </p:nvSpPr>
            <p:spPr>
              <a:xfrm>
                <a:off x="2663522" y="3143932"/>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 blocks</a:t>
                </a:r>
              </a:p>
            </p:txBody>
          </p:sp>
          <p:sp>
            <p:nvSpPr>
              <p:cNvPr id="13" name="文字方塊 12">
                <a:extLst>
                  <a:ext uri="{FF2B5EF4-FFF2-40B4-BE49-F238E27FC236}">
                    <a16:creationId xmlns:a16="http://schemas.microsoft.com/office/drawing/2014/main" id="{C8637CB7-B31F-FB07-A12C-473BB595AB9C}"/>
                  </a:ext>
                </a:extLst>
              </p:cNvPr>
              <p:cNvSpPr txBox="1"/>
              <p:nvPr/>
            </p:nvSpPr>
            <p:spPr>
              <a:xfrm>
                <a:off x="3677736" y="3130800"/>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blocks</a:t>
                </a:r>
              </a:p>
            </p:txBody>
          </p:sp>
          <p:cxnSp>
            <p:nvCxnSpPr>
              <p:cNvPr id="14" name="直線接點 13">
                <a:extLst>
                  <a:ext uri="{FF2B5EF4-FFF2-40B4-BE49-F238E27FC236}">
                    <a16:creationId xmlns:a16="http://schemas.microsoft.com/office/drawing/2014/main" id="{112412D4-3DCE-392D-8CC8-FBCB855F3AD6}"/>
                  </a:ext>
                </a:extLst>
              </p:cNvPr>
              <p:cNvCxnSpPr>
                <a:cxnSpLocks/>
              </p:cNvCxnSpPr>
              <p:nvPr/>
            </p:nvCxnSpPr>
            <p:spPr>
              <a:xfrm>
                <a:off x="4477120" y="3122298"/>
                <a:ext cx="0" cy="101125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5599BEB8-99B9-FD3A-A741-21BB3C9D65B7}"/>
                  </a:ext>
                </a:extLst>
              </p:cNvPr>
              <p:cNvSpPr txBox="1"/>
              <p:nvPr/>
            </p:nvSpPr>
            <p:spPr>
              <a:xfrm rot="5400000">
                <a:off x="281882" y="3605082"/>
                <a:ext cx="1022305"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p:sp>
            <p:nvSpPr>
              <p:cNvPr id="16" name="文字方塊 15">
                <a:extLst>
                  <a:ext uri="{FF2B5EF4-FFF2-40B4-BE49-F238E27FC236}">
                    <a16:creationId xmlns:a16="http://schemas.microsoft.com/office/drawing/2014/main" id="{CE25D5FD-2919-5EC3-2D3C-6C3A0F20B33F}"/>
                  </a:ext>
                </a:extLst>
              </p:cNvPr>
              <p:cNvSpPr txBox="1"/>
              <p:nvPr/>
            </p:nvSpPr>
            <p:spPr>
              <a:xfrm rot="5400000">
                <a:off x="629521" y="3589103"/>
                <a:ext cx="1006425"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p:sp>
            <p:nvSpPr>
              <p:cNvPr id="17" name="文字方塊 16">
                <a:extLst>
                  <a:ext uri="{FF2B5EF4-FFF2-40B4-BE49-F238E27FC236}">
                    <a16:creationId xmlns:a16="http://schemas.microsoft.com/office/drawing/2014/main" id="{6D4B742C-6401-9461-E9E7-09BE31FE3636}"/>
                  </a:ext>
                </a:extLst>
              </p:cNvPr>
              <p:cNvSpPr txBox="1"/>
              <p:nvPr/>
            </p:nvSpPr>
            <p:spPr>
              <a:xfrm rot="5400000">
                <a:off x="894445" y="3590615"/>
                <a:ext cx="1006034"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E89660D-2DC6-1254-206F-A57EF140BB77}"/>
                      </a:ext>
                    </a:extLst>
                  </p:cNvPr>
                  <p:cNvSpPr txBox="1"/>
                  <p:nvPr/>
                </p:nvSpPr>
                <p:spPr>
                  <a:xfrm rot="5400000">
                    <a:off x="1244123" y="3617609"/>
                    <a:ext cx="1081338" cy="2487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CE89660D-2DC6-1254-206F-A57EF140BB77}"/>
                      </a:ext>
                    </a:extLst>
                  </p:cNvPr>
                  <p:cNvSpPr txBox="1">
                    <a:spLocks noRot="1" noChangeAspect="1" noMove="1" noResize="1" noEditPoints="1" noAdjustHandles="1" noChangeArrowheads="1" noChangeShapeType="1" noTextEdit="1"/>
                  </p:cNvSpPr>
                  <p:nvPr/>
                </p:nvSpPr>
                <p:spPr>
                  <a:xfrm rot="5400000">
                    <a:off x="1244123" y="3617609"/>
                    <a:ext cx="1081338" cy="248722"/>
                  </a:xfrm>
                  <a:prstGeom prst="rect">
                    <a:avLst/>
                  </a:prstGeom>
                  <a:blipFill>
                    <a:blip r:embed="rId5"/>
                    <a:stretch>
                      <a:fillRect l="-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E97F63E-F5A4-6198-2314-FFB23FF0E7BA}"/>
                      </a:ext>
                    </a:extLst>
                  </p:cNvPr>
                  <p:cNvSpPr txBox="1"/>
                  <p:nvPr/>
                </p:nvSpPr>
                <p:spPr>
                  <a:xfrm rot="5400000">
                    <a:off x="1642838" y="3595871"/>
                    <a:ext cx="1038966" cy="24917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𝐿</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AE97F63E-F5A4-6198-2314-FFB23FF0E7BA}"/>
                      </a:ext>
                    </a:extLst>
                  </p:cNvPr>
                  <p:cNvSpPr txBox="1">
                    <a:spLocks noRot="1" noChangeAspect="1" noMove="1" noResize="1" noEditPoints="1" noAdjustHandles="1" noChangeArrowheads="1" noChangeShapeType="1" noTextEdit="1"/>
                  </p:cNvSpPr>
                  <p:nvPr/>
                </p:nvSpPr>
                <p:spPr>
                  <a:xfrm rot="5400000">
                    <a:off x="1642838" y="3595871"/>
                    <a:ext cx="1038966" cy="249171"/>
                  </a:xfrm>
                  <a:prstGeom prst="rect">
                    <a:avLst/>
                  </a:prstGeom>
                  <a:blipFill>
                    <a:blip r:embed="rId6"/>
                    <a:stretch>
                      <a:fillRect l="-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404594FA-463E-59E4-B0C5-5F12C45CC748}"/>
                      </a:ext>
                    </a:extLst>
                  </p:cNvPr>
                  <p:cNvSpPr txBox="1"/>
                  <p:nvPr/>
                </p:nvSpPr>
                <p:spPr>
                  <a:xfrm rot="5400000">
                    <a:off x="1861653" y="3622023"/>
                    <a:ext cx="1095611" cy="24917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𝐿</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404594FA-463E-59E4-B0C5-5F12C45CC748}"/>
                      </a:ext>
                    </a:extLst>
                  </p:cNvPr>
                  <p:cNvSpPr txBox="1">
                    <a:spLocks noRot="1" noChangeAspect="1" noMove="1" noResize="1" noEditPoints="1" noAdjustHandles="1" noChangeArrowheads="1" noChangeShapeType="1" noTextEdit="1"/>
                  </p:cNvSpPr>
                  <p:nvPr/>
                </p:nvSpPr>
                <p:spPr>
                  <a:xfrm rot="5400000">
                    <a:off x="1861653" y="3622023"/>
                    <a:ext cx="1095611" cy="249171"/>
                  </a:xfrm>
                  <a:prstGeom prst="rect">
                    <a:avLst/>
                  </a:prstGeom>
                  <a:blipFill>
                    <a:blip r:embed="rId7"/>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09FB1BF3-B166-0239-A537-CC17886B864A}"/>
                      </a:ext>
                    </a:extLst>
                  </p:cNvPr>
                  <p:cNvSpPr txBox="1"/>
                  <p:nvPr/>
                </p:nvSpPr>
                <p:spPr>
                  <a:xfrm rot="5400000">
                    <a:off x="2281601" y="3609294"/>
                    <a:ext cx="1013976" cy="247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09FB1BF3-B166-0239-A537-CC17886B864A}"/>
                      </a:ext>
                    </a:extLst>
                  </p:cNvPr>
                  <p:cNvSpPr txBox="1">
                    <a:spLocks noRot="1" noChangeAspect="1" noMove="1" noResize="1" noEditPoints="1" noAdjustHandles="1" noChangeArrowheads="1" noChangeShapeType="1" noTextEdit="1"/>
                  </p:cNvSpPr>
                  <p:nvPr/>
                </p:nvSpPr>
                <p:spPr>
                  <a:xfrm rot="5400000">
                    <a:off x="2281601" y="3609294"/>
                    <a:ext cx="1013976" cy="247312"/>
                  </a:xfrm>
                  <a:prstGeom prst="rect">
                    <a:avLst/>
                  </a:prstGeom>
                  <a:blipFill>
                    <a:blip r:embed="rId8"/>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0067B6BE-398D-979C-C46A-00DCEF78BF57}"/>
                      </a:ext>
                    </a:extLst>
                  </p:cNvPr>
                  <p:cNvSpPr txBox="1"/>
                  <p:nvPr/>
                </p:nvSpPr>
                <p:spPr>
                  <a:xfrm rot="5400000">
                    <a:off x="2663911" y="3589204"/>
                    <a:ext cx="974775" cy="2477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𝑀</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0067B6BE-398D-979C-C46A-00DCEF78BF57}"/>
                      </a:ext>
                    </a:extLst>
                  </p:cNvPr>
                  <p:cNvSpPr txBox="1">
                    <a:spLocks noRot="1" noChangeAspect="1" noMove="1" noResize="1" noEditPoints="1" noAdjustHandles="1" noChangeArrowheads="1" noChangeShapeType="1" noTextEdit="1"/>
                  </p:cNvSpPr>
                  <p:nvPr/>
                </p:nvSpPr>
                <p:spPr>
                  <a:xfrm rot="5400000">
                    <a:off x="2663911" y="3589204"/>
                    <a:ext cx="974775" cy="247760"/>
                  </a:xfrm>
                  <a:prstGeom prst="rect">
                    <a:avLst/>
                  </a:prstGeom>
                  <a:blipFill>
                    <a:blip r:embed="rId9"/>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FABFB714-DDF1-E722-063D-57210BFFC457}"/>
                      </a:ext>
                    </a:extLst>
                  </p:cNvPr>
                  <p:cNvSpPr txBox="1"/>
                  <p:nvPr/>
                </p:nvSpPr>
                <p:spPr>
                  <a:xfrm rot="5400000">
                    <a:off x="2923371" y="3588161"/>
                    <a:ext cx="974774" cy="2477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𝑀</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3" name="文字方塊 22">
                    <a:extLst>
                      <a:ext uri="{FF2B5EF4-FFF2-40B4-BE49-F238E27FC236}">
                        <a16:creationId xmlns:a16="http://schemas.microsoft.com/office/drawing/2014/main" id="{FABFB714-DDF1-E722-063D-57210BFFC457}"/>
                      </a:ext>
                    </a:extLst>
                  </p:cNvPr>
                  <p:cNvSpPr txBox="1">
                    <a:spLocks noRot="1" noChangeAspect="1" noMove="1" noResize="1" noEditPoints="1" noAdjustHandles="1" noChangeArrowheads="1" noChangeShapeType="1" noTextEdit="1"/>
                  </p:cNvSpPr>
                  <p:nvPr/>
                </p:nvSpPr>
                <p:spPr>
                  <a:xfrm rot="5400000">
                    <a:off x="2923371" y="3588161"/>
                    <a:ext cx="974774" cy="247760"/>
                  </a:xfrm>
                  <a:prstGeom prst="rect">
                    <a:avLst/>
                  </a:prstGeom>
                  <a:blipFill>
                    <a:blip r:embed="rId10"/>
                    <a:stretch>
                      <a:fillRect l="-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DF809A-0CE6-309F-0E76-30DCEE90E1BF}"/>
                      </a:ext>
                    </a:extLst>
                  </p:cNvPr>
                  <p:cNvSpPr txBox="1"/>
                  <p:nvPr/>
                </p:nvSpPr>
                <p:spPr>
                  <a:xfrm rot="5400000">
                    <a:off x="3276158" y="3583271"/>
                    <a:ext cx="981220" cy="2510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89DF809A-0CE6-309F-0E76-30DCEE90E1BF}"/>
                      </a:ext>
                    </a:extLst>
                  </p:cNvPr>
                  <p:cNvSpPr txBox="1">
                    <a:spLocks noRot="1" noChangeAspect="1" noMove="1" noResize="1" noEditPoints="1" noAdjustHandles="1" noChangeArrowheads="1" noChangeShapeType="1" noTextEdit="1"/>
                  </p:cNvSpPr>
                  <p:nvPr/>
                </p:nvSpPr>
                <p:spPr>
                  <a:xfrm rot="5400000">
                    <a:off x="3276158" y="3583271"/>
                    <a:ext cx="981220" cy="251094"/>
                  </a:xfrm>
                  <a:prstGeom prst="rect">
                    <a:avLst/>
                  </a:prstGeom>
                  <a:blipFill>
                    <a:blip r:embed="rId11"/>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D13EC354-CF82-40CF-94FA-8B38436C4419}"/>
                      </a:ext>
                    </a:extLst>
                  </p:cNvPr>
                  <p:cNvSpPr txBox="1"/>
                  <p:nvPr/>
                </p:nvSpPr>
                <p:spPr>
                  <a:xfrm rot="5400000">
                    <a:off x="3643093" y="3569123"/>
                    <a:ext cx="946246" cy="25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𝑁</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D13EC354-CF82-40CF-94FA-8B38436C4419}"/>
                      </a:ext>
                    </a:extLst>
                  </p:cNvPr>
                  <p:cNvSpPr txBox="1">
                    <a:spLocks noRot="1" noChangeAspect="1" noMove="1" noResize="1" noEditPoints="1" noAdjustHandles="1" noChangeArrowheads="1" noChangeShapeType="1" noTextEdit="1"/>
                  </p:cNvSpPr>
                  <p:nvPr/>
                </p:nvSpPr>
                <p:spPr>
                  <a:xfrm rot="5400000">
                    <a:off x="3643093" y="3569123"/>
                    <a:ext cx="946246" cy="251544"/>
                  </a:xfrm>
                  <a:prstGeom prst="rect">
                    <a:avLst/>
                  </a:prstGeom>
                  <a:blipFill>
                    <a:blip r:embed="rId12"/>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61AA636C-98BE-AF4D-9DF7-48DC57D4C8BF}"/>
                      </a:ext>
                    </a:extLst>
                  </p:cNvPr>
                  <p:cNvSpPr txBox="1"/>
                  <p:nvPr/>
                </p:nvSpPr>
                <p:spPr>
                  <a:xfrm rot="5400000">
                    <a:off x="3869292" y="3604026"/>
                    <a:ext cx="1020279" cy="25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𝑁</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61AA636C-98BE-AF4D-9DF7-48DC57D4C8BF}"/>
                      </a:ext>
                    </a:extLst>
                  </p:cNvPr>
                  <p:cNvSpPr txBox="1">
                    <a:spLocks noRot="1" noChangeAspect="1" noMove="1" noResize="1" noEditPoints="1" noAdjustHandles="1" noChangeArrowheads="1" noChangeShapeType="1" noTextEdit="1"/>
                  </p:cNvSpPr>
                  <p:nvPr/>
                </p:nvSpPr>
                <p:spPr>
                  <a:xfrm rot="5400000">
                    <a:off x="3869292" y="3604026"/>
                    <a:ext cx="1020279" cy="251544"/>
                  </a:xfrm>
                  <a:prstGeom prst="rect">
                    <a:avLst/>
                  </a:prstGeom>
                  <a:blipFill>
                    <a:blip r:embed="rId13"/>
                    <a:stretch>
                      <a:fillRect l="-14634"/>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228AB639-6F7C-AD05-A31E-85092694FD02}"/>
                  </a:ext>
                </a:extLst>
              </p:cNvPr>
              <p:cNvSpPr txBox="1"/>
              <p:nvPr/>
            </p:nvSpPr>
            <p:spPr>
              <a:xfrm rot="5400000">
                <a:off x="4392848" y="3269185"/>
                <a:ext cx="442244" cy="24795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Avg</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BC26A6C-3E6C-3310-EAE7-A7AEE63E1BFB}"/>
                      </a:ext>
                    </a:extLst>
                  </p:cNvPr>
                  <p:cNvSpPr txBox="1"/>
                  <p:nvPr/>
                </p:nvSpPr>
                <p:spPr>
                  <a:xfrm rot="5400000">
                    <a:off x="4338739" y="3573693"/>
                    <a:ext cx="75746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 512c</a:t>
                    </a:r>
                  </a:p>
                </p:txBody>
              </p:sp>
            </mc:Choice>
            <mc:Fallback xmlns="">
              <p:sp>
                <p:nvSpPr>
                  <p:cNvPr id="28" name="文字方塊 27">
                    <a:extLst>
                      <a:ext uri="{FF2B5EF4-FFF2-40B4-BE49-F238E27FC236}">
                        <a16:creationId xmlns:a16="http://schemas.microsoft.com/office/drawing/2014/main" id="{0BC26A6C-3E6C-3310-EAE7-A7AEE63E1BFB}"/>
                      </a:ext>
                    </a:extLst>
                  </p:cNvPr>
                  <p:cNvSpPr txBox="1">
                    <a:spLocks noRot="1" noChangeAspect="1" noMove="1" noResize="1" noEditPoints="1" noAdjustHandles="1" noChangeArrowheads="1" noChangeShapeType="1" noTextEdit="1"/>
                  </p:cNvSpPr>
                  <p:nvPr/>
                </p:nvSpPr>
                <p:spPr>
                  <a:xfrm rot="5400000">
                    <a:off x="4338739" y="3573693"/>
                    <a:ext cx="757465" cy="246221"/>
                  </a:xfrm>
                  <a:prstGeom prst="rect">
                    <a:avLst/>
                  </a:prstGeom>
                  <a:blipFill>
                    <a:blip r:embed="rId14"/>
                    <a:stretch>
                      <a:fillRect l="-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9311463C-7008-6252-BCFF-4DFE00555808}"/>
                      </a:ext>
                    </a:extLst>
                  </p:cNvPr>
                  <p:cNvSpPr txBox="1"/>
                  <p:nvPr/>
                </p:nvSpPr>
                <p:spPr>
                  <a:xfrm rot="5400000">
                    <a:off x="4459778" y="3568548"/>
                    <a:ext cx="1020278"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A</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-Softmax(2c)</a:t>
                    </a:r>
                  </a:p>
                </p:txBody>
              </p:sp>
            </mc:Choice>
            <mc:Fallback xmlns="">
              <p:sp>
                <p:nvSpPr>
                  <p:cNvPr id="29" name="文字方塊 28">
                    <a:extLst>
                      <a:ext uri="{FF2B5EF4-FFF2-40B4-BE49-F238E27FC236}">
                        <a16:creationId xmlns:a16="http://schemas.microsoft.com/office/drawing/2014/main" id="{9311463C-7008-6252-BCFF-4DFE00555808}"/>
                      </a:ext>
                    </a:extLst>
                  </p:cNvPr>
                  <p:cNvSpPr txBox="1">
                    <a:spLocks noRot="1" noChangeAspect="1" noMove="1" noResize="1" noEditPoints="1" noAdjustHandles="1" noChangeArrowheads="1" noChangeShapeType="1" noTextEdit="1"/>
                  </p:cNvSpPr>
                  <p:nvPr/>
                </p:nvSpPr>
                <p:spPr>
                  <a:xfrm rot="5400000">
                    <a:off x="4459778" y="3568548"/>
                    <a:ext cx="1020278" cy="246221"/>
                  </a:xfrm>
                  <a:prstGeom prst="rect">
                    <a:avLst/>
                  </a:prstGeom>
                  <a:blipFill>
                    <a:blip r:embed="rId15"/>
                    <a:stretch>
                      <a:fillRect l="-12195"/>
                    </a:stretch>
                  </a:blipFill>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8A195C02-61BE-E381-14D7-27DAB299E307}"/>
                  </a:ext>
                </a:extLst>
              </p:cNvPr>
              <p:cNvCxnSpPr>
                <a:cxnSpLocks/>
              </p:cNvCxnSpPr>
              <p:nvPr/>
            </p:nvCxnSpPr>
            <p:spPr>
              <a:xfrm>
                <a:off x="371517" y="3648030"/>
                <a:ext cx="261145" cy="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9EC66883-BD26-E7F9-B172-00DC73A25AC5}"/>
                      </a:ext>
                    </a:extLst>
                  </p:cNvPr>
                  <p:cNvSpPr txBox="1"/>
                  <p:nvPr/>
                </p:nvSpPr>
                <p:spPr>
                  <a:xfrm>
                    <a:off x="1161303" y="2837300"/>
                    <a:ext cx="1375494"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Initial Network </a:t>
                    </a: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sub>
                        </m:sSub>
                      </m:oMath>
                    </a14:m>
                    <a:r>
                      <a:rPr kumimoji="0" lang="zh-TW" altLang="en-US"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文字方塊 30">
                    <a:extLst>
                      <a:ext uri="{FF2B5EF4-FFF2-40B4-BE49-F238E27FC236}">
                        <a16:creationId xmlns:a16="http://schemas.microsoft.com/office/drawing/2014/main" id="{9EC66883-BD26-E7F9-B172-00DC73A25AC5}"/>
                      </a:ext>
                    </a:extLst>
                  </p:cNvPr>
                  <p:cNvSpPr txBox="1">
                    <a:spLocks noRot="1" noChangeAspect="1" noMove="1" noResize="1" noEditPoints="1" noAdjustHandles="1" noChangeArrowheads="1" noChangeShapeType="1" noTextEdit="1"/>
                  </p:cNvSpPr>
                  <p:nvPr/>
                </p:nvSpPr>
                <p:spPr>
                  <a:xfrm>
                    <a:off x="1161303" y="2837300"/>
                    <a:ext cx="1375494" cy="246221"/>
                  </a:xfrm>
                  <a:prstGeom prst="rect">
                    <a:avLst/>
                  </a:prstGeom>
                  <a:blipFill>
                    <a:blip r:embed="rId16"/>
                    <a:stretch>
                      <a:fillRect b="-15000"/>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5627E42-67BB-E70F-637D-0D90248C71D3}"/>
                  </a:ext>
                </a:extLst>
              </p:cNvPr>
              <p:cNvSpPr txBox="1"/>
              <p:nvPr/>
            </p:nvSpPr>
            <p:spPr>
              <a:xfrm rot="5400000">
                <a:off x="-251308" y="3551549"/>
                <a:ext cx="1093569"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1c</a:t>
                </a:r>
              </a:p>
            </p:txBody>
          </p:sp>
        </p:grpSp>
        <p:sp>
          <p:nvSpPr>
            <p:cNvPr id="7" name="文字方塊 6">
              <a:extLst>
                <a:ext uri="{FF2B5EF4-FFF2-40B4-BE49-F238E27FC236}">
                  <a16:creationId xmlns:a16="http://schemas.microsoft.com/office/drawing/2014/main" id="{F6503102-E46A-1797-FD33-31FECA2729F3}"/>
                </a:ext>
              </a:extLst>
            </p:cNvPr>
            <p:cNvSpPr txBox="1"/>
            <p:nvPr/>
          </p:nvSpPr>
          <p:spPr>
            <a:xfrm rot="16200000">
              <a:off x="-352704" y="1292165"/>
              <a:ext cx="1238467"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Input volume</a:t>
              </a:r>
            </a:p>
          </p:txBody>
        </p:sp>
      </p:grpSp>
      <p:pic>
        <p:nvPicPr>
          <p:cNvPr id="36" name="圖片 35">
            <a:extLst>
              <a:ext uri="{FF2B5EF4-FFF2-40B4-BE49-F238E27FC236}">
                <a16:creationId xmlns:a16="http://schemas.microsoft.com/office/drawing/2014/main" id="{A64F11B4-D99F-5194-4157-00F16E6BE826}"/>
              </a:ext>
            </a:extLst>
          </p:cNvPr>
          <p:cNvPicPr>
            <a:picLocks noChangeAspect="1"/>
          </p:cNvPicPr>
          <p:nvPr/>
        </p:nvPicPr>
        <p:blipFill>
          <a:blip r:embed="rId17"/>
          <a:stretch>
            <a:fillRect/>
          </a:stretch>
        </p:blipFill>
        <p:spPr>
          <a:xfrm>
            <a:off x="555505" y="3993461"/>
            <a:ext cx="5519371" cy="1150888"/>
          </a:xfrm>
          <a:prstGeom prst="rect">
            <a:avLst/>
          </a:prstGeom>
        </p:spPr>
      </p:pic>
      <p:pic>
        <p:nvPicPr>
          <p:cNvPr id="38" name="圖片 37">
            <a:extLst>
              <a:ext uri="{FF2B5EF4-FFF2-40B4-BE49-F238E27FC236}">
                <a16:creationId xmlns:a16="http://schemas.microsoft.com/office/drawing/2014/main" id="{EB99404C-2801-22D1-5B4B-84F022A445F4}"/>
              </a:ext>
            </a:extLst>
          </p:cNvPr>
          <p:cNvPicPr>
            <a:picLocks noChangeAspect="1"/>
          </p:cNvPicPr>
          <p:nvPr/>
        </p:nvPicPr>
        <p:blipFill>
          <a:blip r:embed="rId18"/>
          <a:stretch>
            <a:fillRect/>
          </a:stretch>
        </p:blipFill>
        <p:spPr>
          <a:xfrm>
            <a:off x="519290" y="5271408"/>
            <a:ext cx="5519371" cy="1150887"/>
          </a:xfrm>
          <a:prstGeom prst="rect">
            <a:avLst/>
          </a:prstGeom>
        </p:spPr>
      </p:pic>
      <p:sp>
        <p:nvSpPr>
          <p:cNvPr id="39" name="文字方塊 38">
            <a:extLst>
              <a:ext uri="{FF2B5EF4-FFF2-40B4-BE49-F238E27FC236}">
                <a16:creationId xmlns:a16="http://schemas.microsoft.com/office/drawing/2014/main" id="{7399CB46-A478-4D92-4DFB-FBABE34A63D3}"/>
              </a:ext>
            </a:extLst>
          </p:cNvPr>
          <p:cNvSpPr txBox="1"/>
          <p:nvPr/>
        </p:nvSpPr>
        <p:spPr>
          <a:xfrm>
            <a:off x="720619" y="4056890"/>
            <a:ext cx="1379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9E90333D-29D1-FE7B-D949-B8BD70BE8F47}"/>
              </a:ext>
            </a:extLst>
          </p:cNvPr>
          <p:cNvSpPr txBox="1"/>
          <p:nvPr/>
        </p:nvSpPr>
        <p:spPr>
          <a:xfrm>
            <a:off x="799159" y="2939486"/>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13FEA198-DC99-13E6-92D0-EC70ECA6983F}"/>
              </a:ext>
            </a:extLst>
          </p:cNvPr>
          <p:cNvSpPr txBox="1"/>
          <p:nvPr/>
        </p:nvSpPr>
        <p:spPr>
          <a:xfrm>
            <a:off x="677840" y="5340713"/>
            <a:ext cx="1379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A7E49620-778A-2E0C-66F7-0416C3C18666}"/>
              </a:ext>
            </a:extLst>
          </p:cNvPr>
          <p:cNvSpPr txBox="1"/>
          <p:nvPr/>
        </p:nvSpPr>
        <p:spPr>
          <a:xfrm>
            <a:off x="1883180" y="2903874"/>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13D481FA-CC60-0FE2-60CA-F098BFAE520B}"/>
              </a:ext>
            </a:extLst>
          </p:cNvPr>
          <p:cNvSpPr txBox="1"/>
          <p:nvPr/>
        </p:nvSpPr>
        <p:spPr>
          <a:xfrm>
            <a:off x="3437016" y="2925993"/>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54505664-A975-9C53-97F8-3E6D340D1446}"/>
              </a:ext>
            </a:extLst>
          </p:cNvPr>
          <p:cNvSpPr txBox="1"/>
          <p:nvPr/>
        </p:nvSpPr>
        <p:spPr>
          <a:xfrm>
            <a:off x="5101709" y="2935627"/>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BC0F6208-4496-43D3-F3FC-A9BC84D3C78E}"/>
              </a:ext>
            </a:extLst>
          </p:cNvPr>
          <p:cNvSpPr txBox="1"/>
          <p:nvPr/>
        </p:nvSpPr>
        <p:spPr>
          <a:xfrm>
            <a:off x="5242844" y="4343363"/>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8ECAD767-87D9-2D90-87FF-E027B5760A4C}"/>
              </a:ext>
            </a:extLst>
          </p:cNvPr>
          <p:cNvSpPr txBox="1"/>
          <p:nvPr/>
        </p:nvSpPr>
        <p:spPr>
          <a:xfrm>
            <a:off x="5265762" y="5427230"/>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3F8C13B6-8E31-2569-CA0C-83CF02E5CC0A}"/>
              </a:ext>
            </a:extLst>
          </p:cNvPr>
          <p:cNvSpPr txBox="1"/>
          <p:nvPr/>
        </p:nvSpPr>
        <p:spPr>
          <a:xfrm>
            <a:off x="4668087" y="4730809"/>
            <a:ext cx="90660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Sigmoid for each channel</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785FB265-C321-E6D0-E8CE-07AAA1AA62F4}"/>
              </a:ext>
            </a:extLst>
          </p:cNvPr>
          <p:cNvSpPr txBox="1"/>
          <p:nvPr/>
        </p:nvSpPr>
        <p:spPr>
          <a:xfrm>
            <a:off x="4690471" y="5996786"/>
            <a:ext cx="83203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Sigmoid for each pixel</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7D831237-A504-123C-DB31-39C25D39D110}"/>
              </a:ext>
            </a:extLst>
          </p:cNvPr>
          <p:cNvSpPr txBox="1"/>
          <p:nvPr/>
        </p:nvSpPr>
        <p:spPr>
          <a:xfrm>
            <a:off x="946459" y="3462297"/>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2203E8AE-9BCD-D1C7-3F8A-97013F6F1FEE}"/>
              </a:ext>
            </a:extLst>
          </p:cNvPr>
          <p:cNvSpPr txBox="1"/>
          <p:nvPr/>
        </p:nvSpPr>
        <p:spPr>
          <a:xfrm>
            <a:off x="2900087" y="3283035"/>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499B0C16-9834-A0E8-F8BD-28B6D9F22932}"/>
              </a:ext>
            </a:extLst>
          </p:cNvPr>
          <p:cNvSpPr txBox="1"/>
          <p:nvPr/>
        </p:nvSpPr>
        <p:spPr>
          <a:xfrm>
            <a:off x="5193010" y="3471782"/>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F031C3C-A261-64D3-5F3B-32C0A98B9C14}"/>
              </a:ext>
            </a:extLst>
          </p:cNvPr>
          <p:cNvSpPr txBox="1"/>
          <p:nvPr/>
        </p:nvSpPr>
        <p:spPr>
          <a:xfrm>
            <a:off x="2006442" y="3396954"/>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
            </a:r>
            <a:r>
              <a:rPr kumimoji="0" lang="en-US" altLang="zh-TW" sz="12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65A8851C-F1C4-BB3E-E58B-3057712C250F}"/>
              </a:ext>
            </a:extLst>
          </p:cNvPr>
          <p:cNvSpPr txBox="1"/>
          <p:nvPr/>
        </p:nvSpPr>
        <p:spPr>
          <a:xfrm>
            <a:off x="3771532" y="3320488"/>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
            </a:r>
            <a:r>
              <a:rPr kumimoji="0" lang="en-US" altLang="zh-TW" sz="12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S</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D98E536C-A1B0-023B-1E01-DBECA3C8BB34}"/>
                  </a:ext>
                </a:extLst>
              </p:cNvPr>
              <p:cNvSpPr txBox="1"/>
              <p:nvPr/>
            </p:nvSpPr>
            <p:spPr>
              <a:xfrm>
                <a:off x="6210916" y="2903873"/>
                <a:ext cx="1275734" cy="276999"/>
              </a:xfrm>
              <a:prstGeom prst="rect">
                <a:avLst/>
              </a:prstGeom>
              <a:noFill/>
            </p:spPr>
            <p:txBody>
              <a:bodyPr vert="horz"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sub>
                      </m:sSub>
                    </m:oMath>
                  </m:oMathPara>
                </a14:m>
                <a:endPar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D98E536C-A1B0-023B-1E01-DBECA3C8BB34}"/>
                  </a:ext>
                </a:extLst>
              </p:cNvPr>
              <p:cNvSpPr txBox="1">
                <a:spLocks noRot="1" noChangeAspect="1" noMove="1" noResize="1" noEditPoints="1" noAdjustHandles="1" noChangeArrowheads="1" noChangeShapeType="1" noTextEdit="1"/>
              </p:cNvSpPr>
              <p:nvPr/>
            </p:nvSpPr>
            <p:spPr>
              <a:xfrm>
                <a:off x="6210916" y="2903873"/>
                <a:ext cx="1275734" cy="27699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B7F270A4-BDEA-A2FD-FC70-EF666A76B5C9}"/>
                  </a:ext>
                </a:extLst>
              </p:cNvPr>
              <p:cNvSpPr txBox="1"/>
              <p:nvPr/>
            </p:nvSpPr>
            <p:spPr>
              <a:xfrm>
                <a:off x="6275654" y="3458987"/>
                <a:ext cx="222523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element-wise multiplication</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8" name="文字方塊 57">
                <a:extLst>
                  <a:ext uri="{FF2B5EF4-FFF2-40B4-BE49-F238E27FC236}">
                    <a16:creationId xmlns:a16="http://schemas.microsoft.com/office/drawing/2014/main" id="{B7F270A4-BDEA-A2FD-FC70-EF666A76B5C9}"/>
                  </a:ext>
                </a:extLst>
              </p:cNvPr>
              <p:cNvSpPr txBox="1">
                <a:spLocks noRot="1" noChangeAspect="1" noMove="1" noResize="1" noEditPoints="1" noAdjustHandles="1" noChangeArrowheads="1" noChangeShapeType="1" noTextEdit="1"/>
              </p:cNvSpPr>
              <p:nvPr/>
            </p:nvSpPr>
            <p:spPr>
              <a:xfrm>
                <a:off x="6275654" y="3458987"/>
                <a:ext cx="2225232" cy="276999"/>
              </a:xfrm>
              <a:prstGeom prst="rect">
                <a:avLst/>
              </a:prstGeom>
              <a:blipFill>
                <a:blip r:embed="rId20"/>
                <a:stretch>
                  <a:fillRect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F8BFCDAF-5746-4064-2AB6-90078EAD9B5B}"/>
                  </a:ext>
                </a:extLst>
              </p:cNvPr>
              <p:cNvSpPr txBox="1"/>
              <p:nvPr/>
            </p:nvSpPr>
            <p:spPr>
              <a:xfrm>
                <a:off x="6139388" y="3181988"/>
                <a:ext cx="14531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𝑆</m:t>
                          </m:r>
                        </m:sub>
                      </m:sSub>
                    </m:oMath>
                  </m:oMathPara>
                </a14:m>
                <a:endPar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9" name="文字方塊 58">
                <a:extLst>
                  <a:ext uri="{FF2B5EF4-FFF2-40B4-BE49-F238E27FC236}">
                    <a16:creationId xmlns:a16="http://schemas.microsoft.com/office/drawing/2014/main" id="{F8BFCDAF-5746-4064-2AB6-90078EAD9B5B}"/>
                  </a:ext>
                </a:extLst>
              </p:cNvPr>
              <p:cNvSpPr txBox="1">
                <a:spLocks noRot="1" noChangeAspect="1" noMove="1" noResize="1" noEditPoints="1" noAdjustHandles="1" noChangeArrowheads="1" noChangeShapeType="1" noTextEdit="1"/>
              </p:cNvSpPr>
              <p:nvPr/>
            </p:nvSpPr>
            <p:spPr>
              <a:xfrm>
                <a:off x="6139388" y="3181988"/>
                <a:ext cx="1453126" cy="276999"/>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F1F24928-9E17-6A31-05D5-87DEF68F93A5}"/>
                  </a:ext>
                </a:extLst>
              </p:cNvPr>
              <p:cNvSpPr txBox="1"/>
              <p:nvPr/>
            </p:nvSpPr>
            <p:spPr>
              <a:xfrm>
                <a:off x="6139389" y="4307235"/>
                <a:ext cx="27149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𝐶</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𝑠𝑖𝑔𝑚𝑜𝑖𝑑</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𝑀𝐿𝑃</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𝑀𝑎𝑥𝑃𝑜𝑜𝑙</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𝑀𝐿𝑃</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𝐴𝑣𝑔𝑃𝑜𝑜𝑙</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d>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1" name="文字方塊 60">
                <a:extLst>
                  <a:ext uri="{FF2B5EF4-FFF2-40B4-BE49-F238E27FC236}">
                    <a16:creationId xmlns:a16="http://schemas.microsoft.com/office/drawing/2014/main" id="{F1F24928-9E17-6A31-05D5-87DEF68F93A5}"/>
                  </a:ext>
                </a:extLst>
              </p:cNvPr>
              <p:cNvSpPr txBox="1">
                <a:spLocks noRot="1" noChangeAspect="1" noMove="1" noResize="1" noEditPoints="1" noAdjustHandles="1" noChangeArrowheads="1" noChangeShapeType="1" noTextEdit="1"/>
              </p:cNvSpPr>
              <p:nvPr/>
            </p:nvSpPr>
            <p:spPr>
              <a:xfrm>
                <a:off x="6139389" y="4307235"/>
                <a:ext cx="2714900" cy="461665"/>
              </a:xfrm>
              <a:prstGeom prst="rect">
                <a:avLst/>
              </a:prstGeom>
              <a:blipFill>
                <a:blip r:embed="rId22"/>
                <a:stretch>
                  <a:fillRect b="-5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19408771-4863-9E4F-76C5-DE8FEA2D97CB}"/>
                  </a:ext>
                </a:extLst>
              </p:cNvPr>
              <p:cNvSpPr txBox="1"/>
              <p:nvPr/>
            </p:nvSpPr>
            <p:spPr>
              <a:xfrm>
                <a:off x="6139388" y="5498850"/>
                <a:ext cx="256813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𝑆</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𝑠𝑖𝑔𝑚𝑜𝑖𝑑</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𝐶𝑜𝑛𝑣</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𝑀𝑎𝑥𝑃𝑜𝑜𝑙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𝐴𝑣𝑔𝑃𝑜𝑜𝑙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2" name="文字方塊 61">
                <a:extLst>
                  <a:ext uri="{FF2B5EF4-FFF2-40B4-BE49-F238E27FC236}">
                    <a16:creationId xmlns:a16="http://schemas.microsoft.com/office/drawing/2014/main" id="{19408771-4863-9E4F-76C5-DE8FEA2D97CB}"/>
                  </a:ext>
                </a:extLst>
              </p:cNvPr>
              <p:cNvSpPr txBox="1">
                <a:spLocks noRot="1" noChangeAspect="1" noMove="1" noResize="1" noEditPoints="1" noAdjustHandles="1" noChangeArrowheads="1" noChangeShapeType="1" noTextEdit="1"/>
              </p:cNvSpPr>
              <p:nvPr/>
            </p:nvSpPr>
            <p:spPr>
              <a:xfrm>
                <a:off x="6139388" y="5498850"/>
                <a:ext cx="2568130" cy="461665"/>
              </a:xfrm>
              <a:prstGeom prst="rect">
                <a:avLst/>
              </a:prstGeom>
              <a:blipFill>
                <a:blip r:embed="rId23"/>
                <a:stretch>
                  <a:fillRect b="-3947"/>
                </a:stretch>
              </a:blipFill>
            </p:spPr>
            <p:txBody>
              <a:bodyPr/>
              <a:lstStyle/>
              <a:p>
                <a:r>
                  <a:rPr lang="zh-TW" altLang="en-US">
                    <a:noFill/>
                  </a:rPr>
                  <a:t> </a:t>
                </a:r>
              </a:p>
            </p:txBody>
          </p:sp>
        </mc:Fallback>
      </mc:AlternateContent>
      <p:sp>
        <p:nvSpPr>
          <p:cNvPr id="63" name="矩形 62">
            <a:extLst>
              <a:ext uri="{FF2B5EF4-FFF2-40B4-BE49-F238E27FC236}">
                <a16:creationId xmlns:a16="http://schemas.microsoft.com/office/drawing/2014/main" id="{4156F92E-2BD9-89FF-98F3-B3C7C36E3F96}"/>
              </a:ext>
            </a:extLst>
          </p:cNvPr>
          <p:cNvSpPr/>
          <p:nvPr/>
        </p:nvSpPr>
        <p:spPr>
          <a:xfrm>
            <a:off x="278640" y="2660268"/>
            <a:ext cx="8648079" cy="3782605"/>
          </a:xfrm>
          <a:prstGeom prst="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矩形 63">
            <a:extLst>
              <a:ext uri="{FF2B5EF4-FFF2-40B4-BE49-F238E27FC236}">
                <a16:creationId xmlns:a16="http://schemas.microsoft.com/office/drawing/2014/main" id="{B6F3B0D2-C298-7691-D475-E60B7B2AAA71}"/>
              </a:ext>
            </a:extLst>
          </p:cNvPr>
          <p:cNvSpPr/>
          <p:nvPr/>
        </p:nvSpPr>
        <p:spPr>
          <a:xfrm>
            <a:off x="1440044" y="1530473"/>
            <a:ext cx="167954" cy="869550"/>
          </a:xfrm>
          <a:prstGeom prst="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066C519C-90CE-8FC5-438E-9B5B8B848F1D}"/>
              </a:ext>
            </a:extLst>
          </p:cNvPr>
          <p:cNvCxnSpPr>
            <a:cxnSpLocks/>
            <a:stCxn id="64" idx="2"/>
          </p:cNvCxnSpPr>
          <p:nvPr/>
        </p:nvCxnSpPr>
        <p:spPr>
          <a:xfrm flipH="1">
            <a:off x="416227" y="2400025"/>
            <a:ext cx="1107794" cy="19072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4ECD1D0A-079A-EE7A-5763-02CA2ACBD8DA}"/>
              </a:ext>
            </a:extLst>
          </p:cNvPr>
          <p:cNvCxnSpPr>
            <a:cxnSpLocks/>
            <a:stCxn id="64" idx="2"/>
          </p:cNvCxnSpPr>
          <p:nvPr/>
        </p:nvCxnSpPr>
        <p:spPr>
          <a:xfrm>
            <a:off x="1524023" y="2400025"/>
            <a:ext cx="2304241" cy="19072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651D1DA3-8D03-64A5-66F0-564C8F6C9FB0}"/>
              </a:ext>
            </a:extLst>
          </p:cNvPr>
          <p:cNvSpPr txBox="1"/>
          <p:nvPr/>
        </p:nvSpPr>
        <p:spPr>
          <a:xfrm>
            <a:off x="7515189" y="3062355"/>
            <a:ext cx="145312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Broadcast to  H x W x 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B8BA2A6-181C-1125-24D9-C6520C45ADF7}"/>
              </a:ext>
            </a:extLst>
          </p:cNvPr>
          <p:cNvSpPr/>
          <p:nvPr/>
        </p:nvSpPr>
        <p:spPr>
          <a:xfrm>
            <a:off x="7070147" y="2945029"/>
            <a:ext cx="211623" cy="184735"/>
          </a:xfrm>
          <a:prstGeom prst="rect">
            <a:avLst/>
          </a:prstGeom>
          <a:noFill/>
          <a:ln>
            <a:solidFill>
              <a:srgbClr val="BA5F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7B064AD8-A029-6FF1-4A14-D3E448906E9F}"/>
              </a:ext>
            </a:extLst>
          </p:cNvPr>
          <p:cNvSpPr/>
          <p:nvPr/>
        </p:nvSpPr>
        <p:spPr>
          <a:xfrm>
            <a:off x="7134755" y="3215038"/>
            <a:ext cx="211623" cy="184735"/>
          </a:xfrm>
          <a:prstGeom prst="rect">
            <a:avLst/>
          </a:prstGeom>
          <a:noFill/>
          <a:ln>
            <a:solidFill>
              <a:srgbClr val="BA5F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文字方塊 73">
            <a:extLst>
              <a:ext uri="{FF2B5EF4-FFF2-40B4-BE49-F238E27FC236}">
                <a16:creationId xmlns:a16="http://schemas.microsoft.com/office/drawing/2014/main" id="{1E71A9DE-C9B5-4E16-F077-F5DE8F6F5196}"/>
              </a:ext>
            </a:extLst>
          </p:cNvPr>
          <p:cNvSpPr txBox="1"/>
          <p:nvPr/>
        </p:nvSpPr>
        <p:spPr>
          <a:xfrm>
            <a:off x="2636293" y="3608678"/>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6" name="直線單箭頭接點 75">
            <a:extLst>
              <a:ext uri="{FF2B5EF4-FFF2-40B4-BE49-F238E27FC236}">
                <a16:creationId xmlns:a16="http://schemas.microsoft.com/office/drawing/2014/main" id="{7E650CE4-2F7E-3480-E4E0-7DE2F193763D}"/>
              </a:ext>
            </a:extLst>
          </p:cNvPr>
          <p:cNvCxnSpPr>
            <a:cxnSpLocks/>
          </p:cNvCxnSpPr>
          <p:nvPr/>
        </p:nvCxnSpPr>
        <p:spPr>
          <a:xfrm>
            <a:off x="7369941" y="3037394"/>
            <a:ext cx="222575" cy="68434"/>
          </a:xfrm>
          <a:prstGeom prst="straightConnector1">
            <a:avLst/>
          </a:prstGeom>
          <a:ln>
            <a:solidFill>
              <a:srgbClr val="BA5F5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AA56621A-D9BC-4A3E-AB47-2CEFC57239B3}"/>
              </a:ext>
            </a:extLst>
          </p:cNvPr>
          <p:cNvCxnSpPr>
            <a:cxnSpLocks/>
          </p:cNvCxnSpPr>
          <p:nvPr/>
        </p:nvCxnSpPr>
        <p:spPr>
          <a:xfrm flipV="1">
            <a:off x="7388272" y="3253056"/>
            <a:ext cx="232783" cy="73667"/>
          </a:xfrm>
          <a:prstGeom prst="straightConnector1">
            <a:avLst/>
          </a:prstGeom>
          <a:ln>
            <a:solidFill>
              <a:srgbClr val="BA5F52"/>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FF2369FB-4A4E-9DCA-95CC-646F5F2068AF}"/>
              </a:ext>
            </a:extLst>
          </p:cNvPr>
          <p:cNvSpPr txBox="1"/>
          <p:nvPr/>
        </p:nvSpPr>
        <p:spPr>
          <a:xfrm>
            <a:off x="1924027" y="4228299"/>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5B62F59-9831-862E-E038-2FBE232207B0}"/>
              </a:ext>
            </a:extLst>
          </p:cNvPr>
          <p:cNvSpPr txBox="1"/>
          <p:nvPr/>
        </p:nvSpPr>
        <p:spPr>
          <a:xfrm>
            <a:off x="1948750" y="4626208"/>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C69E197F-C10B-F154-E86F-8C3024935B9C}"/>
              </a:ext>
            </a:extLst>
          </p:cNvPr>
          <p:cNvSpPr txBox="1"/>
          <p:nvPr/>
        </p:nvSpPr>
        <p:spPr>
          <a:xfrm>
            <a:off x="1883180" y="5489502"/>
            <a:ext cx="100373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1006F175-B85C-2027-30C5-31D670A1E38A}"/>
              </a:ext>
            </a:extLst>
          </p:cNvPr>
          <p:cNvSpPr txBox="1"/>
          <p:nvPr/>
        </p:nvSpPr>
        <p:spPr>
          <a:xfrm>
            <a:off x="1883180" y="5881504"/>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8" name="圖片 47">
            <a:extLst>
              <a:ext uri="{FF2B5EF4-FFF2-40B4-BE49-F238E27FC236}">
                <a16:creationId xmlns:a16="http://schemas.microsoft.com/office/drawing/2014/main" id="{7D72DE0F-5BC3-8446-884D-7786BA2013DF}"/>
              </a:ext>
            </a:extLst>
          </p:cNvPr>
          <p:cNvPicPr>
            <a:picLocks noChangeAspect="1"/>
          </p:cNvPicPr>
          <p:nvPr/>
        </p:nvPicPr>
        <p:blipFill>
          <a:blip r:embed="rId24"/>
          <a:stretch>
            <a:fillRect/>
          </a:stretch>
        </p:blipFill>
        <p:spPr>
          <a:xfrm>
            <a:off x="5241951" y="26404"/>
            <a:ext cx="3868014" cy="864326"/>
          </a:xfrm>
          <a:prstGeom prst="rect">
            <a:avLst/>
          </a:prstGeom>
        </p:spPr>
      </p:pic>
      <p:pic>
        <p:nvPicPr>
          <p:cNvPr id="50" name="圖片 49">
            <a:extLst>
              <a:ext uri="{FF2B5EF4-FFF2-40B4-BE49-F238E27FC236}">
                <a16:creationId xmlns:a16="http://schemas.microsoft.com/office/drawing/2014/main" id="{D918196B-2CFE-3BAB-D837-62EA7A57B8EC}"/>
              </a:ext>
            </a:extLst>
          </p:cNvPr>
          <p:cNvPicPr>
            <a:picLocks noChangeAspect="1"/>
          </p:cNvPicPr>
          <p:nvPr/>
        </p:nvPicPr>
        <p:blipFill>
          <a:blip r:embed="rId25"/>
          <a:stretch>
            <a:fillRect/>
          </a:stretch>
        </p:blipFill>
        <p:spPr>
          <a:xfrm>
            <a:off x="5974877" y="1083971"/>
            <a:ext cx="3137011" cy="1024089"/>
          </a:xfrm>
          <a:prstGeom prst="rect">
            <a:avLst/>
          </a:prstGeom>
        </p:spPr>
      </p:pic>
    </p:spTree>
    <p:extLst>
      <p:ext uri="{BB962C8B-B14F-4D97-AF65-F5344CB8AC3E}">
        <p14:creationId xmlns:p14="http://schemas.microsoft.com/office/powerpoint/2010/main" val="1154917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C4DDC-BFCB-14DF-B4BF-62C592572B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CEDA328-3E4E-8D6E-B063-7E65E44C96A0}"/>
              </a:ext>
            </a:extLst>
          </p:cNvPr>
          <p:cNvSpPr>
            <a:spLocks noGrp="1"/>
          </p:cNvSpPr>
          <p:nvPr>
            <p:ph type="title"/>
          </p:nvPr>
        </p:nvSpPr>
        <p:spPr>
          <a:xfrm>
            <a:off x="0" y="-60310"/>
            <a:ext cx="7886700" cy="748363"/>
          </a:xfrm>
        </p:spPr>
        <p:txBody>
          <a:bodyPr/>
          <a:lstStyle/>
          <a:p>
            <a:r>
              <a:rPr lang="en-US" altLang="zh-TW" sz="3000" b="1" dirty="0">
                <a:latin typeface="Times New Roman" panose="02020603050405020304" pitchFamily="18" charset="0"/>
                <a:cs typeface="Times New Roman" panose="02020603050405020304" pitchFamily="18" charset="0"/>
              </a:rPr>
              <a:t>6. Reference</a:t>
            </a:r>
            <a:endParaRPr lang="zh-TW" altLang="en-US" sz="30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E071190E-6F18-EF04-FD47-FEF6DD34B2A2}"/>
              </a:ext>
            </a:extLst>
          </p:cNvPr>
          <p:cNvPicPr>
            <a:picLocks noChangeAspect="1"/>
          </p:cNvPicPr>
          <p:nvPr/>
        </p:nvPicPr>
        <p:blipFill>
          <a:blip r:embed="rId2"/>
          <a:stretch>
            <a:fillRect/>
          </a:stretch>
        </p:blipFill>
        <p:spPr>
          <a:xfrm>
            <a:off x="384898" y="688053"/>
            <a:ext cx="4449389" cy="5941347"/>
          </a:xfrm>
          <a:prstGeom prst="rect">
            <a:avLst/>
          </a:prstGeom>
        </p:spPr>
      </p:pic>
    </p:spTree>
    <p:extLst>
      <p:ext uri="{BB962C8B-B14F-4D97-AF65-F5344CB8AC3E}">
        <p14:creationId xmlns:p14="http://schemas.microsoft.com/office/powerpoint/2010/main" val="130702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en-US" b="1" dirty="0"/>
              <a:t>1.2.1-1</a:t>
            </a:r>
            <a:r>
              <a:rPr lang="x-none" b="1" dirty="0"/>
              <a:t> Related Works: Bag of </a:t>
            </a:r>
            <a:r>
              <a:rPr lang="en-US" b="1" dirty="0"/>
              <a:t>S</a:t>
            </a:r>
            <a:r>
              <a:rPr lang="x-none" b="1" dirty="0"/>
              <a:t>pecials (BoS)</a:t>
            </a:r>
            <a:r>
              <a:rPr lang="en-US" b="1" dirty="0"/>
              <a:t> (2/2)</a:t>
            </a:r>
            <a:r>
              <a:rPr lang="en-US" b="1" dirty="0">
                <a:solidFill>
                  <a:srgbClr val="FF0000"/>
                </a:solidFill>
              </a:rPr>
              <a:t>??</a:t>
            </a:r>
            <a:endParaRPr lang="x-none" b="1"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9143999" cy="6340475"/>
          </a:xfrm>
        </p:spPr>
        <p:txBody>
          <a:bodyPr/>
          <a:lstStyle/>
          <a:p>
            <a:pPr marL="0" indent="0">
              <a:buNone/>
            </a:pPr>
            <a:r>
              <a:rPr lang="en-US" b="1" dirty="0"/>
              <a:t>2.2) Introduce attention mechanism: </a:t>
            </a:r>
            <a:r>
              <a:rPr lang="en-US" dirty="0"/>
              <a:t>SE [29] and SAM [85]. </a:t>
            </a:r>
            <a:r>
              <a:rPr lang="en-US" dirty="0">
                <a:solidFill>
                  <a:srgbClr val="FF0000"/>
                </a:solidFill>
              </a:rPr>
              <a:t>??</a:t>
            </a:r>
          </a:p>
          <a:p>
            <a:pPr marL="317500" lvl="1" indent="0">
              <a:buNone/>
            </a:pPr>
            <a:r>
              <a:rPr lang="en-US" dirty="0">
                <a:solidFill>
                  <a:srgbClr val="00B0F0"/>
                </a:solidFill>
              </a:rPr>
              <a:t>(1)  Squeeze-and-Excitation (SE) </a:t>
            </a:r>
            <a:r>
              <a:rPr lang="en-US" dirty="0"/>
              <a:t>[29]:</a:t>
            </a:r>
          </a:p>
          <a:p>
            <a:pPr lvl="2"/>
            <a:r>
              <a:rPr lang="en-US" dirty="0">
                <a:solidFill>
                  <a:srgbClr val="FF0000"/>
                </a:solidFill>
              </a:rPr>
              <a:t>Channel-wise</a:t>
            </a:r>
            <a:r>
              <a:rPr lang="en-US" dirty="0"/>
              <a:t> attention.</a:t>
            </a:r>
          </a:p>
          <a:p>
            <a:pPr lvl="2"/>
            <a:r>
              <a:rPr lang="en-US" dirty="0"/>
              <a:t>SE module improve the power of ResNet50 in the ImageNet image classification task 1% top-1 accuracy at the cost of only increasing the computational effort by 2%,.</a:t>
            </a:r>
          </a:p>
          <a:p>
            <a:pPr lvl="2"/>
            <a:r>
              <a:rPr lang="en-US" dirty="0"/>
              <a:t>On a GPU, it </a:t>
            </a:r>
            <a:r>
              <a:rPr lang="en-US" dirty="0">
                <a:solidFill>
                  <a:srgbClr val="FF0000"/>
                </a:solidFill>
              </a:rPr>
              <a:t>increases the inference time by about 10%, </a:t>
            </a:r>
            <a:r>
              <a:rPr lang="en-US" dirty="0"/>
              <a:t>so it is more appropriate to be </a:t>
            </a:r>
            <a:r>
              <a:rPr lang="en-US" dirty="0">
                <a:solidFill>
                  <a:srgbClr val="FF0000"/>
                </a:solidFill>
              </a:rPr>
              <a:t>used in mobile devices</a:t>
            </a:r>
            <a:r>
              <a:rPr lang="en-US" dirty="0"/>
              <a:t>. </a:t>
            </a:r>
          </a:p>
          <a:p>
            <a:pPr marL="317500" lvl="1" indent="0">
              <a:buNone/>
            </a:pPr>
            <a:r>
              <a:rPr lang="en-US" dirty="0">
                <a:solidFill>
                  <a:srgbClr val="00B0F0"/>
                </a:solidFill>
              </a:rPr>
              <a:t>(2)  Spatial Attention Module (SAM) [</a:t>
            </a:r>
            <a:r>
              <a:rPr lang="en-US" dirty="0"/>
              <a:t>85]: </a:t>
            </a:r>
            <a:r>
              <a:rPr lang="en-US" dirty="0">
                <a:solidFill>
                  <a:srgbClr val="FF0000"/>
                </a:solidFill>
              </a:rPr>
              <a:t>??</a:t>
            </a:r>
          </a:p>
          <a:p>
            <a:pPr lvl="2"/>
            <a:r>
              <a:rPr lang="en-US" dirty="0">
                <a:solidFill>
                  <a:srgbClr val="FF0000"/>
                </a:solidFill>
              </a:rPr>
              <a:t>Spatial-wise</a:t>
            </a:r>
            <a:r>
              <a:rPr lang="en-US" dirty="0"/>
              <a:t> attention.</a:t>
            </a:r>
          </a:p>
          <a:p>
            <a:pPr lvl="2"/>
            <a:r>
              <a:rPr lang="en-US" dirty="0"/>
              <a:t>Only needs to pay 0.1% extra calculation but </a:t>
            </a:r>
            <a:r>
              <a:rPr lang="en-US" dirty="0">
                <a:solidFill>
                  <a:srgbClr val="FF0000"/>
                </a:solidFill>
              </a:rPr>
              <a:t>improve ResNet50-SE 0.5% top-1 accuracy </a:t>
            </a:r>
            <a:r>
              <a:rPr lang="en-US" dirty="0"/>
              <a:t>on the ImageNet image classification task. </a:t>
            </a:r>
          </a:p>
          <a:p>
            <a:pPr lvl="2"/>
            <a:r>
              <a:rPr lang="en-US" dirty="0"/>
              <a:t>It </a:t>
            </a:r>
            <a:r>
              <a:rPr lang="en-US" dirty="0">
                <a:solidFill>
                  <a:srgbClr val="FF0000"/>
                </a:solidFill>
              </a:rPr>
              <a:t>does not affect the speed of inference </a:t>
            </a:r>
            <a:r>
              <a:rPr lang="en-US" dirty="0"/>
              <a:t>on the GPU.</a:t>
            </a:r>
            <a:endParaRPr lang="x-none" dirty="0"/>
          </a:p>
        </p:txBody>
      </p:sp>
      <p:sp>
        <p:nvSpPr>
          <p:cNvPr id="5" name="AutoShape 2" descr="https://miro.medium.com/max/458/1*xD-AZRCPm6f2jVORmzhbjg.png">
            <a:extLst>
              <a:ext uri="{FF2B5EF4-FFF2-40B4-BE49-F238E27FC236}">
                <a16:creationId xmlns:a16="http://schemas.microsoft.com/office/drawing/2014/main" id="{59029456-8068-4A95-9838-87116E527E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圖片 5">
            <a:extLst>
              <a:ext uri="{FF2B5EF4-FFF2-40B4-BE49-F238E27FC236}">
                <a16:creationId xmlns:a16="http://schemas.microsoft.com/office/drawing/2014/main" id="{9464ACE4-0E4A-4BC1-B4C4-F1A76A76605F}"/>
              </a:ext>
            </a:extLst>
          </p:cNvPr>
          <p:cNvPicPr>
            <a:picLocks noChangeAspect="1"/>
          </p:cNvPicPr>
          <p:nvPr/>
        </p:nvPicPr>
        <p:blipFill rotWithShape="1">
          <a:blip r:embed="rId2"/>
          <a:srcRect l="8998" t="2302" b="26330"/>
          <a:stretch/>
        </p:blipFill>
        <p:spPr>
          <a:xfrm>
            <a:off x="256718" y="4160223"/>
            <a:ext cx="4524449" cy="914152"/>
          </a:xfrm>
          <a:prstGeom prst="rect">
            <a:avLst/>
          </a:prstGeom>
        </p:spPr>
      </p:pic>
      <p:pic>
        <p:nvPicPr>
          <p:cNvPr id="11" name="Picture 10">
            <a:extLst>
              <a:ext uri="{FF2B5EF4-FFF2-40B4-BE49-F238E27FC236}">
                <a16:creationId xmlns:a16="http://schemas.microsoft.com/office/drawing/2014/main" id="{608E2068-855C-4341-98FB-E7DC356400FC}"/>
              </a:ext>
            </a:extLst>
          </p:cNvPr>
          <p:cNvPicPr>
            <a:picLocks noChangeAspect="1"/>
          </p:cNvPicPr>
          <p:nvPr/>
        </p:nvPicPr>
        <p:blipFill rotWithShape="1">
          <a:blip r:embed="rId3"/>
          <a:srcRect l="20682" r="20682"/>
          <a:stretch/>
        </p:blipFill>
        <p:spPr>
          <a:xfrm>
            <a:off x="5216825" y="3377101"/>
            <a:ext cx="3512129" cy="1275779"/>
          </a:xfrm>
          <a:prstGeom prst="rect">
            <a:avLst/>
          </a:prstGeom>
          <a:ln>
            <a:solidFill>
              <a:srgbClr val="FF0000"/>
            </a:solidFill>
          </a:ln>
        </p:spPr>
      </p:pic>
      <p:pic>
        <p:nvPicPr>
          <p:cNvPr id="12" name="Picture 11">
            <a:extLst>
              <a:ext uri="{FF2B5EF4-FFF2-40B4-BE49-F238E27FC236}">
                <a16:creationId xmlns:a16="http://schemas.microsoft.com/office/drawing/2014/main" id="{36C84A45-5CBF-4197-A538-8394658B9AC7}"/>
              </a:ext>
            </a:extLst>
          </p:cNvPr>
          <p:cNvPicPr>
            <a:picLocks noChangeAspect="1"/>
          </p:cNvPicPr>
          <p:nvPr/>
        </p:nvPicPr>
        <p:blipFill rotWithShape="1">
          <a:blip r:embed="rId4"/>
          <a:srcRect l="11591" r="10342"/>
          <a:stretch/>
        </p:blipFill>
        <p:spPr>
          <a:xfrm>
            <a:off x="5324950" y="5495870"/>
            <a:ext cx="3819048" cy="1068456"/>
          </a:xfrm>
          <a:prstGeom prst="rect">
            <a:avLst/>
          </a:prstGeom>
        </p:spPr>
      </p:pic>
      <p:cxnSp>
        <p:nvCxnSpPr>
          <p:cNvPr id="13" name="Straight Arrow Connector 12">
            <a:extLst>
              <a:ext uri="{FF2B5EF4-FFF2-40B4-BE49-F238E27FC236}">
                <a16:creationId xmlns:a16="http://schemas.microsoft.com/office/drawing/2014/main" id="{235464D0-0020-4C70-8760-2502A9D39216}"/>
              </a:ext>
            </a:extLst>
          </p:cNvPr>
          <p:cNvCxnSpPr>
            <a:cxnSpLocks/>
            <a:stCxn id="11" idx="2"/>
          </p:cNvCxnSpPr>
          <p:nvPr/>
        </p:nvCxnSpPr>
        <p:spPr>
          <a:xfrm>
            <a:off x="6972890" y="4652880"/>
            <a:ext cx="562229" cy="107658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06F766-C391-49DA-8110-EC93649B8BCA}"/>
              </a:ext>
            </a:extLst>
          </p:cNvPr>
          <p:cNvSpPr/>
          <p:nvPr/>
        </p:nvSpPr>
        <p:spPr>
          <a:xfrm>
            <a:off x="5111820" y="4743084"/>
            <a:ext cx="3837033"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SAM module and how it is applied into Conv</a:t>
            </a:r>
          </a:p>
        </p:txBody>
      </p:sp>
      <p:sp>
        <p:nvSpPr>
          <p:cNvPr id="20" name="Rectangle 19">
            <a:extLst>
              <a:ext uri="{FF2B5EF4-FFF2-40B4-BE49-F238E27FC236}">
                <a16:creationId xmlns:a16="http://schemas.microsoft.com/office/drawing/2014/main" id="{E5D13FA9-A2CB-448B-B59A-FB12B30E9211}"/>
              </a:ext>
            </a:extLst>
          </p:cNvPr>
          <p:cNvSpPr/>
          <p:nvPr/>
        </p:nvSpPr>
        <p:spPr>
          <a:xfrm>
            <a:off x="1161964" y="5051302"/>
            <a:ext cx="2590302"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A squeeze-excitation block</a:t>
            </a:r>
          </a:p>
        </p:txBody>
      </p:sp>
      <p:sp>
        <p:nvSpPr>
          <p:cNvPr id="21" name="向右箭號 4">
            <a:extLst>
              <a:ext uri="{FF2B5EF4-FFF2-40B4-BE49-F238E27FC236}">
                <a16:creationId xmlns:a16="http://schemas.microsoft.com/office/drawing/2014/main" id="{674E77B3-9F15-4503-9114-2EBB7CC85390}"/>
              </a:ext>
            </a:extLst>
          </p:cNvPr>
          <p:cNvSpPr/>
          <p:nvPr/>
        </p:nvSpPr>
        <p:spPr>
          <a:xfrm>
            <a:off x="544611" y="2032388"/>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56966163-4BB8-4DD6-983A-99CBD8E1AE36}"/>
              </a:ext>
            </a:extLst>
          </p:cNvPr>
          <p:cNvSpPr txBox="1"/>
          <p:nvPr/>
        </p:nvSpPr>
        <p:spPr>
          <a:xfrm>
            <a:off x="698175" y="3609172"/>
            <a:ext cx="1573981" cy="350865"/>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Global average pooling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(channel-wise)</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 name="直線單箭頭接點 6">
            <a:extLst>
              <a:ext uri="{FF2B5EF4-FFF2-40B4-BE49-F238E27FC236}">
                <a16:creationId xmlns:a16="http://schemas.microsoft.com/office/drawing/2014/main" id="{5DD08D63-4BE4-42B2-BE9B-F6762361F59D}"/>
              </a:ext>
            </a:extLst>
          </p:cNvPr>
          <p:cNvCxnSpPr>
            <a:cxnSpLocks/>
            <a:stCxn id="15" idx="2"/>
          </p:cNvCxnSpPr>
          <p:nvPr/>
        </p:nvCxnSpPr>
        <p:spPr>
          <a:xfrm>
            <a:off x="1485166" y="3960037"/>
            <a:ext cx="551067" cy="3029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60EB395-52A4-40F3-A046-0746CFE3E322}"/>
              </a:ext>
            </a:extLst>
          </p:cNvPr>
          <p:cNvSpPr txBox="1"/>
          <p:nvPr/>
        </p:nvSpPr>
        <p:spPr>
          <a:xfrm>
            <a:off x="2390561" y="3429000"/>
            <a:ext cx="1130839" cy="338554"/>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FC &amp; </a:t>
            </a:r>
            <a:r>
              <a:rPr kumimoji="0" lang="en-US" altLang="zh-TW" sz="1000" b="0" i="0" u="none" strike="noStrike" kern="1200" cap="none" spc="0" normalizeH="0" baseline="0" noProof="0" dirty="0" err="1">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ReLU</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FC &amp; Sigmoid</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 name="直線單箭頭接點 17">
            <a:extLst>
              <a:ext uri="{FF2B5EF4-FFF2-40B4-BE49-F238E27FC236}">
                <a16:creationId xmlns:a16="http://schemas.microsoft.com/office/drawing/2014/main" id="{946892DE-FD39-4C98-92C9-42DCCA29B93D}"/>
              </a:ext>
            </a:extLst>
          </p:cNvPr>
          <p:cNvCxnSpPr>
            <a:cxnSpLocks/>
            <a:stCxn id="17" idx="2"/>
          </p:cNvCxnSpPr>
          <p:nvPr/>
        </p:nvCxnSpPr>
        <p:spPr>
          <a:xfrm>
            <a:off x="2955981" y="3767554"/>
            <a:ext cx="0" cy="3926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0F089AB-CB07-4F1E-B734-105CA2F47ED9}"/>
              </a:ext>
            </a:extLst>
          </p:cNvPr>
          <p:cNvSpPr txBox="1"/>
          <p:nvPr/>
        </p:nvSpPr>
        <p:spPr>
          <a:xfrm>
            <a:off x="3875730" y="3700872"/>
            <a:ext cx="932187" cy="215444"/>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Rescale </a:t>
            </a:r>
            <a:r>
              <a:rPr kumimoji="0" lang="en-US" altLang="zh-TW" sz="1000" b="1"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a:t>
            </a:r>
            <a:endParaRPr kumimoji="0" lang="zh-TW" altLang="en-US" sz="1000" b="1"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6BEB4605-8881-44A7-A13E-89E527F171FE}"/>
              </a:ext>
            </a:extLst>
          </p:cNvPr>
          <p:cNvCxnSpPr>
            <a:cxnSpLocks/>
            <a:stCxn id="22" idx="2"/>
          </p:cNvCxnSpPr>
          <p:nvPr/>
        </p:nvCxnSpPr>
        <p:spPr>
          <a:xfrm flipH="1">
            <a:off x="3598333" y="3916316"/>
            <a:ext cx="743491" cy="63875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8816B1A-C98F-406D-BA08-B0163DAFD12A}"/>
              </a:ext>
            </a:extLst>
          </p:cNvPr>
          <p:cNvSpPr txBox="1"/>
          <p:nvPr/>
        </p:nvSpPr>
        <p:spPr>
          <a:xfrm>
            <a:off x="8753707" y="0"/>
            <a:ext cx="39029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030A0"/>
                </a:solidFill>
                <a:effectLst/>
                <a:uLnTx/>
                <a:uFillTx/>
                <a:latin typeface="Microsoft JhengHei" panose="020B0604030504040204" pitchFamily="34" charset="-120"/>
                <a:ea typeface="Microsoft JhengHei" panose="020B0604030504040204" pitchFamily="34" charset="-120"/>
                <a:cs typeface="+mn-cs"/>
              </a:rPr>
              <a:t>文</a:t>
            </a:r>
          </a:p>
        </p:txBody>
      </p:sp>
      <p:sp>
        <p:nvSpPr>
          <p:cNvPr id="6" name="投影片編號版面配置區 5">
            <a:extLst>
              <a:ext uri="{FF2B5EF4-FFF2-40B4-BE49-F238E27FC236}">
                <a16:creationId xmlns:a16="http://schemas.microsoft.com/office/drawing/2014/main" id="{76F64C02-BFD7-4517-9953-3C292E94A6A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2D2AA-0FE8-4114-AED6-026211289AC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968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4010-6B48-81F6-2748-058DF93EB47E}"/>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3895B36-3999-96CE-3FC3-10921E2ADF00}"/>
              </a:ext>
            </a:extLst>
          </p:cNvPr>
          <p:cNvSpPr txBox="1"/>
          <p:nvPr/>
        </p:nvSpPr>
        <p:spPr>
          <a:xfrm>
            <a:off x="-1" y="0"/>
            <a:ext cx="7992777" cy="4247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1.2.1-2 Related Works: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Asymmetric Feature Fusion</a:t>
            </a:r>
            <a:endParaRPr kumimoji="0" lang="en-US" altLang="zh-TW" sz="24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Picture 4">
            <a:extLst>
              <a:ext uri="{FF2B5EF4-FFF2-40B4-BE49-F238E27FC236}">
                <a16:creationId xmlns:a16="http://schemas.microsoft.com/office/drawing/2014/main" id="{F94BBB1A-E912-0FAA-FBA6-61CF1FE5F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823" y="647099"/>
            <a:ext cx="4170993" cy="19362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AF38897-D37D-010E-B7DB-6EB346340518}"/>
              </a:ext>
            </a:extLst>
          </p:cNvPr>
          <p:cNvSpPr/>
          <p:nvPr/>
        </p:nvSpPr>
        <p:spPr>
          <a:xfrm>
            <a:off x="6660215" y="850510"/>
            <a:ext cx="564182" cy="77608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DE3CF5FA-752D-5C50-A6E0-B12CE7D438BB}"/>
                  </a:ext>
                </a:extLst>
              </p:cNvPr>
              <p:cNvSpPr txBox="1"/>
              <p:nvPr/>
            </p:nvSpPr>
            <p:spPr>
              <a:xfrm>
                <a:off x="83967" y="850510"/>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文字方塊 9">
                <a:extLst>
                  <a:ext uri="{FF2B5EF4-FFF2-40B4-BE49-F238E27FC236}">
                    <a16:creationId xmlns:a16="http://schemas.microsoft.com/office/drawing/2014/main" id="{DE3CF5FA-752D-5C50-A6E0-B12CE7D438BB}"/>
                  </a:ext>
                </a:extLst>
              </p:cNvPr>
              <p:cNvSpPr txBox="1">
                <a:spLocks noRot="1" noChangeAspect="1" noMove="1" noResize="1" noEditPoints="1" noAdjustHandles="1" noChangeArrowheads="1" noChangeShapeType="1" noTextEdit="1"/>
              </p:cNvSpPr>
              <p:nvPr/>
            </p:nvSpPr>
            <p:spPr>
              <a:xfrm>
                <a:off x="83967" y="850510"/>
                <a:ext cx="867102" cy="388504"/>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63542EED-2F49-2DF4-C579-134D1A330620}"/>
                  </a:ext>
                </a:extLst>
              </p:cNvPr>
              <p:cNvSpPr txBox="1"/>
              <p:nvPr/>
            </p:nvSpPr>
            <p:spPr>
              <a:xfrm>
                <a:off x="83967" y="453157"/>
                <a:ext cx="13454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a:t>
                </a:r>
                <a14:m>
                  <m:oMath xmlns:m="http://schemas.openxmlformats.org/officeDocument/2006/math">
                    <m:sSub>
                      <m:sSubPr>
                        <m:ctrlP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𝑨𝑭𝑭</m:t>
                        </m:r>
                      </m:e>
                      <m:sub>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文字方塊 12">
                <a:extLst>
                  <a:ext uri="{FF2B5EF4-FFF2-40B4-BE49-F238E27FC236}">
                    <a16:creationId xmlns:a16="http://schemas.microsoft.com/office/drawing/2014/main" id="{63542EED-2F49-2DF4-C579-134D1A330620}"/>
                  </a:ext>
                </a:extLst>
              </p:cNvPr>
              <p:cNvSpPr txBox="1">
                <a:spLocks noRot="1" noChangeAspect="1" noMove="1" noResize="1" noEditPoints="1" noAdjustHandles="1" noChangeArrowheads="1" noChangeShapeType="1" noTextEdit="1"/>
              </p:cNvSpPr>
              <p:nvPr/>
            </p:nvSpPr>
            <p:spPr>
              <a:xfrm>
                <a:off x="83967" y="453157"/>
                <a:ext cx="1345440" cy="369332"/>
              </a:xfrm>
              <a:prstGeom prst="rect">
                <a:avLst/>
              </a:prstGeom>
              <a:blipFill>
                <a:blip r:embed="rId5"/>
                <a:stretch>
                  <a:fillRect l="-409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D80FD4D-EB04-F31B-2E47-07048CB77A52}"/>
                  </a:ext>
                </a:extLst>
              </p:cNvPr>
              <p:cNvSpPr txBox="1"/>
              <p:nvPr/>
            </p:nvSpPr>
            <p:spPr>
              <a:xfrm>
                <a:off x="83967" y="1865625"/>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文字方塊 13">
                <a:extLst>
                  <a:ext uri="{FF2B5EF4-FFF2-40B4-BE49-F238E27FC236}">
                    <a16:creationId xmlns:a16="http://schemas.microsoft.com/office/drawing/2014/main" id="{DD80FD4D-EB04-F31B-2E47-07048CB77A52}"/>
                  </a:ext>
                </a:extLst>
              </p:cNvPr>
              <p:cNvSpPr txBox="1">
                <a:spLocks noRot="1" noChangeAspect="1" noMove="1" noResize="1" noEditPoints="1" noAdjustHandles="1" noChangeArrowheads="1" noChangeShapeType="1" noTextEdit="1"/>
              </p:cNvSpPr>
              <p:nvPr/>
            </p:nvSpPr>
            <p:spPr>
              <a:xfrm>
                <a:off x="83967" y="1865625"/>
                <a:ext cx="867102" cy="388504"/>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E66B97C-D243-1C68-0B49-2314C46AE844}"/>
                  </a:ext>
                </a:extLst>
              </p:cNvPr>
              <p:cNvSpPr txBox="1"/>
              <p:nvPr/>
            </p:nvSpPr>
            <p:spPr>
              <a:xfrm>
                <a:off x="83967" y="2883520"/>
                <a:ext cx="867102" cy="3898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文字方塊 14">
                <a:extLst>
                  <a:ext uri="{FF2B5EF4-FFF2-40B4-BE49-F238E27FC236}">
                    <a16:creationId xmlns:a16="http://schemas.microsoft.com/office/drawing/2014/main" id="{4E66B97C-D243-1C68-0B49-2314C46AE844}"/>
                  </a:ext>
                </a:extLst>
              </p:cNvPr>
              <p:cNvSpPr txBox="1">
                <a:spLocks noRot="1" noChangeAspect="1" noMove="1" noResize="1" noEditPoints="1" noAdjustHandles="1" noChangeArrowheads="1" noChangeShapeType="1" noTextEdit="1"/>
              </p:cNvSpPr>
              <p:nvPr/>
            </p:nvSpPr>
            <p:spPr>
              <a:xfrm>
                <a:off x="83967" y="2883520"/>
                <a:ext cx="867102" cy="389850"/>
              </a:xfrm>
              <a:prstGeom prst="rect">
                <a:avLst/>
              </a:prstGeom>
              <a:blipFill>
                <a:blip r:embed="rId7"/>
                <a:stretch>
                  <a:fillRect b="-3125"/>
                </a:stretch>
              </a:blipFill>
            </p:spPr>
            <p:txBody>
              <a:bodyPr/>
              <a:lstStyle/>
              <a:p>
                <a:r>
                  <a:rPr lang="en-US">
                    <a:noFill/>
                  </a:rPr>
                  <a:t> </a:t>
                </a:r>
              </a:p>
            </p:txBody>
          </p:sp>
        </mc:Fallback>
      </mc:AlternateContent>
      <p:sp>
        <p:nvSpPr>
          <p:cNvPr id="16" name="文字方塊 15">
            <a:extLst>
              <a:ext uri="{FF2B5EF4-FFF2-40B4-BE49-F238E27FC236}">
                <a16:creationId xmlns:a16="http://schemas.microsoft.com/office/drawing/2014/main" id="{CF702B75-B95F-E5B4-BDA6-D8A965EC896A}"/>
              </a:ext>
            </a:extLst>
          </p:cNvPr>
          <p:cNvSpPr txBox="1"/>
          <p:nvPr/>
        </p:nvSpPr>
        <p:spPr>
          <a:xfrm rot="16200000">
            <a:off x="1100427" y="794326"/>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17" name="文字方塊 16">
            <a:extLst>
              <a:ext uri="{FF2B5EF4-FFF2-40B4-BE49-F238E27FC236}">
                <a16:creationId xmlns:a16="http://schemas.microsoft.com/office/drawing/2014/main" id="{D8DD27B8-72E5-DE4A-FB8A-926F6F2FFAA9}"/>
              </a:ext>
            </a:extLst>
          </p:cNvPr>
          <p:cNvSpPr txBox="1"/>
          <p:nvPr/>
        </p:nvSpPr>
        <p:spPr>
          <a:xfrm rot="16200000">
            <a:off x="355156" y="173705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sp>
        <p:nvSpPr>
          <p:cNvPr id="18" name="文字方塊 17">
            <a:extLst>
              <a:ext uri="{FF2B5EF4-FFF2-40B4-BE49-F238E27FC236}">
                <a16:creationId xmlns:a16="http://schemas.microsoft.com/office/drawing/2014/main" id="{AC0170C5-0553-D43A-7E9B-24789A30F798}"/>
              </a:ext>
            </a:extLst>
          </p:cNvPr>
          <p:cNvSpPr txBox="1"/>
          <p:nvPr/>
        </p:nvSpPr>
        <p:spPr>
          <a:xfrm rot="16200000">
            <a:off x="476147" y="2807988"/>
            <a:ext cx="85634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64x64x128c</a:t>
            </a:r>
          </a:p>
        </p:txBody>
      </p:sp>
      <p:cxnSp>
        <p:nvCxnSpPr>
          <p:cNvPr id="40" name="直線單箭頭接點 39">
            <a:extLst>
              <a:ext uri="{FF2B5EF4-FFF2-40B4-BE49-F238E27FC236}">
                <a16:creationId xmlns:a16="http://schemas.microsoft.com/office/drawing/2014/main" id="{B63E4EFD-22F1-9CC9-EEB9-39A9B4CDA89B}"/>
              </a:ext>
            </a:extLst>
          </p:cNvPr>
          <p:cNvCxnSpPr>
            <a:cxnSpLocks/>
            <a:stCxn id="106" idx="2"/>
            <a:endCxn id="45" idx="0"/>
          </p:cNvCxnSpPr>
          <p:nvPr/>
        </p:nvCxnSpPr>
        <p:spPr>
          <a:xfrm>
            <a:off x="1448621" y="2071799"/>
            <a:ext cx="28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89465EF-7800-4AB6-A939-C115E15237BE}"/>
              </a:ext>
            </a:extLst>
          </p:cNvPr>
          <p:cNvSpPr/>
          <p:nvPr/>
        </p:nvSpPr>
        <p:spPr>
          <a:xfrm rot="16200000">
            <a:off x="1444868" y="1879796"/>
            <a:ext cx="966926" cy="384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Concatenation</a:t>
            </a:r>
          </a:p>
        </p:txBody>
      </p:sp>
      <p:cxnSp>
        <p:nvCxnSpPr>
          <p:cNvPr id="47" name="接點: 肘形 46">
            <a:extLst>
              <a:ext uri="{FF2B5EF4-FFF2-40B4-BE49-F238E27FC236}">
                <a16:creationId xmlns:a16="http://schemas.microsoft.com/office/drawing/2014/main" id="{FF991FFC-94AA-2732-8394-4EC60BB1A81B}"/>
              </a:ext>
            </a:extLst>
          </p:cNvPr>
          <p:cNvCxnSpPr>
            <a:cxnSpLocks/>
            <a:endCxn id="45" idx="3"/>
          </p:cNvCxnSpPr>
          <p:nvPr/>
        </p:nvCxnSpPr>
        <p:spPr>
          <a:xfrm>
            <a:off x="662113" y="1083605"/>
            <a:ext cx="1266218" cy="5047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689C6DBE-7112-6D7E-5D2F-BA0376833F03}"/>
              </a:ext>
            </a:extLst>
          </p:cNvPr>
          <p:cNvCxnSpPr>
            <a:cxnSpLocks/>
            <a:endCxn id="45" idx="1"/>
          </p:cNvCxnSpPr>
          <p:nvPr/>
        </p:nvCxnSpPr>
        <p:spPr>
          <a:xfrm rot="5400000" flipH="1" flipV="1">
            <a:off x="1426086" y="2620831"/>
            <a:ext cx="567814" cy="436676"/>
          </a:xfrm>
          <a:prstGeom prst="bentConnector3">
            <a:avLst>
              <a:gd name="adj1" fmla="val 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7A3932A-33CB-2327-9840-FE36B2E721B1}"/>
              </a:ext>
            </a:extLst>
          </p:cNvPr>
          <p:cNvCxnSpPr>
            <a:cxnSpLocks/>
          </p:cNvCxnSpPr>
          <p:nvPr/>
        </p:nvCxnSpPr>
        <p:spPr>
          <a:xfrm>
            <a:off x="2130639"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11FE1F2-F87E-D40C-AE25-F5BB263907EE}"/>
              </a:ext>
            </a:extLst>
          </p:cNvPr>
          <p:cNvSpPr/>
          <p:nvPr/>
        </p:nvSpPr>
        <p:spPr>
          <a:xfrm rot="16200000">
            <a:off x="1996072" y="1897533"/>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(1x1x224c) x 32 filters</a:t>
            </a:r>
          </a:p>
        </p:txBody>
      </p:sp>
      <p:sp>
        <p:nvSpPr>
          <p:cNvPr id="59" name="文字方塊 58">
            <a:extLst>
              <a:ext uri="{FF2B5EF4-FFF2-40B4-BE49-F238E27FC236}">
                <a16:creationId xmlns:a16="http://schemas.microsoft.com/office/drawing/2014/main" id="{25DDCF31-6E28-06AA-7801-F4730C912D94}"/>
              </a:ext>
            </a:extLst>
          </p:cNvPr>
          <p:cNvSpPr txBox="1"/>
          <p:nvPr/>
        </p:nvSpPr>
        <p:spPr>
          <a:xfrm rot="16200000">
            <a:off x="1706883" y="174572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256x256x224c</a:t>
            </a:r>
          </a:p>
        </p:txBody>
      </p:sp>
      <p:sp>
        <p:nvSpPr>
          <p:cNvPr id="60" name="文字方塊 59">
            <a:extLst>
              <a:ext uri="{FF2B5EF4-FFF2-40B4-BE49-F238E27FC236}">
                <a16:creationId xmlns:a16="http://schemas.microsoft.com/office/drawing/2014/main" id="{C24D253B-6EEC-311B-1D31-3E40F581AACE}"/>
              </a:ext>
            </a:extLst>
          </p:cNvPr>
          <p:cNvSpPr txBox="1"/>
          <p:nvPr/>
        </p:nvSpPr>
        <p:spPr>
          <a:xfrm rot="16200000">
            <a:off x="1034898" y="172944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256x256x64c</a:t>
            </a:r>
          </a:p>
        </p:txBody>
      </p:sp>
      <p:sp>
        <p:nvSpPr>
          <p:cNvPr id="61" name="文字方塊 60">
            <a:extLst>
              <a:ext uri="{FF2B5EF4-FFF2-40B4-BE49-F238E27FC236}">
                <a16:creationId xmlns:a16="http://schemas.microsoft.com/office/drawing/2014/main" id="{35DDC61C-54A6-615E-9A4F-746600D47C34}"/>
              </a:ext>
            </a:extLst>
          </p:cNvPr>
          <p:cNvSpPr txBox="1"/>
          <p:nvPr/>
        </p:nvSpPr>
        <p:spPr>
          <a:xfrm rot="16200000">
            <a:off x="2962203" y="1704006"/>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256x256x224c</a:t>
            </a:r>
          </a:p>
        </p:txBody>
      </p:sp>
      <p:cxnSp>
        <p:nvCxnSpPr>
          <p:cNvPr id="64" name="直線單箭頭接點 63">
            <a:extLst>
              <a:ext uri="{FF2B5EF4-FFF2-40B4-BE49-F238E27FC236}">
                <a16:creationId xmlns:a16="http://schemas.microsoft.com/office/drawing/2014/main" id="{06761D99-78A8-E459-4D4E-A918BB03BB79}"/>
              </a:ext>
            </a:extLst>
          </p:cNvPr>
          <p:cNvCxnSpPr>
            <a:cxnSpLocks/>
          </p:cNvCxnSpPr>
          <p:nvPr/>
        </p:nvCxnSpPr>
        <p:spPr>
          <a:xfrm>
            <a:off x="2903545"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841572E6-9EF7-BB4F-E92E-E6A976F342EB}"/>
              </a:ext>
            </a:extLst>
          </p:cNvPr>
          <p:cNvSpPr/>
          <p:nvPr/>
        </p:nvSpPr>
        <p:spPr>
          <a:xfrm rot="16200000">
            <a:off x="2789479" y="1915021"/>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(3x3x224c) x 32 filters</a:t>
            </a:r>
          </a:p>
        </p:txBody>
      </p:sp>
      <p:sp>
        <p:nvSpPr>
          <p:cNvPr id="66" name="文字方塊 65">
            <a:extLst>
              <a:ext uri="{FF2B5EF4-FFF2-40B4-BE49-F238E27FC236}">
                <a16:creationId xmlns:a16="http://schemas.microsoft.com/office/drawing/2014/main" id="{0947A5E2-AB47-FC60-53D2-446B3F2FEB86}"/>
              </a:ext>
            </a:extLst>
          </p:cNvPr>
          <p:cNvSpPr txBox="1"/>
          <p:nvPr/>
        </p:nvSpPr>
        <p:spPr>
          <a:xfrm rot="16200000">
            <a:off x="2598267" y="1816881"/>
            <a:ext cx="90462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67" name="文字方塊 66">
            <a:extLst>
              <a:ext uri="{FF2B5EF4-FFF2-40B4-BE49-F238E27FC236}">
                <a16:creationId xmlns:a16="http://schemas.microsoft.com/office/drawing/2014/main" id="{07B8BC59-1D5F-434B-5809-25FBCC9956EF}"/>
              </a:ext>
            </a:extLst>
          </p:cNvPr>
          <p:cNvSpPr txBox="1"/>
          <p:nvPr/>
        </p:nvSpPr>
        <p:spPr>
          <a:xfrm rot="16200000">
            <a:off x="3258427" y="1709780"/>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cxnSp>
        <p:nvCxnSpPr>
          <p:cNvPr id="70" name="直線單箭頭接點 69">
            <a:extLst>
              <a:ext uri="{FF2B5EF4-FFF2-40B4-BE49-F238E27FC236}">
                <a16:creationId xmlns:a16="http://schemas.microsoft.com/office/drawing/2014/main" id="{0A5EF1DF-F78A-6FE5-AA7E-7CDB1D23A7C5}"/>
              </a:ext>
            </a:extLst>
          </p:cNvPr>
          <p:cNvCxnSpPr>
            <a:cxnSpLocks/>
          </p:cNvCxnSpPr>
          <p:nvPr/>
        </p:nvCxnSpPr>
        <p:spPr>
          <a:xfrm>
            <a:off x="3696952"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CB548A73-96C9-7467-5E2A-78FE9593BE2A}"/>
                  </a:ext>
                </a:extLst>
              </p:cNvPr>
              <p:cNvSpPr txBox="1"/>
              <p:nvPr/>
            </p:nvSpPr>
            <p:spPr>
              <a:xfrm>
                <a:off x="3934695" y="1885856"/>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𝑨𝑭𝑭</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文字方塊 70">
                <a:extLst>
                  <a:ext uri="{FF2B5EF4-FFF2-40B4-BE49-F238E27FC236}">
                    <a16:creationId xmlns:a16="http://schemas.microsoft.com/office/drawing/2014/main" id="{CB548A73-96C9-7467-5E2A-78FE9593BE2A}"/>
                  </a:ext>
                </a:extLst>
              </p:cNvPr>
              <p:cNvSpPr txBox="1">
                <a:spLocks noRot="1" noChangeAspect="1" noMove="1" noResize="1" noEditPoints="1" noAdjustHandles="1" noChangeArrowheads="1" noChangeShapeType="1" noTextEdit="1"/>
              </p:cNvSpPr>
              <p:nvPr/>
            </p:nvSpPr>
            <p:spPr>
              <a:xfrm>
                <a:off x="3934695" y="1885856"/>
                <a:ext cx="867102" cy="388504"/>
              </a:xfrm>
              <a:prstGeom prst="rect">
                <a:avLst/>
              </a:prstGeom>
              <a:blipFill>
                <a:blip r:embed="rId8"/>
                <a:stretch>
                  <a:fillRect r="-9091" b="-1563"/>
                </a:stretch>
              </a:blipFill>
            </p:spPr>
            <p:txBody>
              <a:bodyPr/>
              <a:lstStyle/>
              <a:p>
                <a:r>
                  <a:rPr lang="en-US">
                    <a:noFill/>
                  </a:rPr>
                  <a:t> </a:t>
                </a:r>
              </a:p>
            </p:txBody>
          </p:sp>
        </mc:Fallback>
      </mc:AlternateContent>
      <p:sp>
        <p:nvSpPr>
          <p:cNvPr id="72" name="文字方塊 71">
            <a:extLst>
              <a:ext uri="{FF2B5EF4-FFF2-40B4-BE49-F238E27FC236}">
                <a16:creationId xmlns:a16="http://schemas.microsoft.com/office/drawing/2014/main" id="{E9F84F43-6E16-A734-B406-8E6470CC9D89}"/>
              </a:ext>
            </a:extLst>
          </p:cNvPr>
          <p:cNvSpPr txBox="1"/>
          <p:nvPr/>
        </p:nvSpPr>
        <p:spPr>
          <a:xfrm rot="16200000">
            <a:off x="1060412" y="2769846"/>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256x256x128c</a:t>
            </a:r>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08489A54-3393-3BE2-4423-2C64A6871E19}"/>
                  </a:ext>
                </a:extLst>
              </p:cNvPr>
              <p:cNvSpPr txBox="1"/>
              <p:nvPr/>
            </p:nvSpPr>
            <p:spPr>
              <a:xfrm>
                <a:off x="83967" y="3555569"/>
                <a:ext cx="13454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a:t>
                </a:r>
                <a14:m>
                  <m:oMath xmlns:m="http://schemas.openxmlformats.org/officeDocument/2006/math">
                    <m:sSub>
                      <m:sSubPr>
                        <m:ctrlP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𝑨𝑭𝑭</m:t>
                        </m:r>
                      </m:e>
                      <m:sub>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文字方塊 99">
                <a:extLst>
                  <a:ext uri="{FF2B5EF4-FFF2-40B4-BE49-F238E27FC236}">
                    <a16:creationId xmlns:a16="http://schemas.microsoft.com/office/drawing/2014/main" id="{08489A54-3393-3BE2-4423-2C64A6871E19}"/>
                  </a:ext>
                </a:extLst>
              </p:cNvPr>
              <p:cNvSpPr txBox="1">
                <a:spLocks noRot="1" noChangeAspect="1" noMove="1" noResize="1" noEditPoints="1" noAdjustHandles="1" noChangeArrowheads="1" noChangeShapeType="1" noTextEdit="1"/>
              </p:cNvSpPr>
              <p:nvPr/>
            </p:nvSpPr>
            <p:spPr>
              <a:xfrm>
                <a:off x="83967" y="3555569"/>
                <a:ext cx="1345440" cy="369332"/>
              </a:xfrm>
              <a:prstGeom prst="rect">
                <a:avLst/>
              </a:prstGeom>
              <a:blipFill>
                <a:blip r:embed="rId9"/>
                <a:stretch>
                  <a:fillRect l="-4091" t="-8197" b="-24590"/>
                </a:stretch>
              </a:blipFill>
            </p:spPr>
            <p:txBody>
              <a:bodyPr/>
              <a:lstStyle/>
              <a:p>
                <a:r>
                  <a:rPr lang="en-US">
                    <a:noFill/>
                  </a:rPr>
                  <a:t> </a:t>
                </a:r>
              </a:p>
            </p:txBody>
          </p:sp>
        </mc:Fallback>
      </mc:AlternateContent>
      <p:sp>
        <p:nvSpPr>
          <p:cNvPr id="106" name="矩形 105">
            <a:extLst>
              <a:ext uri="{FF2B5EF4-FFF2-40B4-BE49-F238E27FC236}">
                <a16:creationId xmlns:a16="http://schemas.microsoft.com/office/drawing/2014/main" id="{DD596EA1-C9E9-8AAE-6E82-CCD9889B7947}"/>
              </a:ext>
            </a:extLst>
          </p:cNvPr>
          <p:cNvSpPr/>
          <p:nvPr/>
        </p:nvSpPr>
        <p:spPr>
          <a:xfrm rot="16200000">
            <a:off x="788650" y="1868410"/>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10" name="直線單箭頭接點 109">
            <a:extLst>
              <a:ext uri="{FF2B5EF4-FFF2-40B4-BE49-F238E27FC236}">
                <a16:creationId xmlns:a16="http://schemas.microsoft.com/office/drawing/2014/main" id="{3F4146A3-AFD5-DA85-768F-6072713FF5AC}"/>
              </a:ext>
            </a:extLst>
          </p:cNvPr>
          <p:cNvCxnSpPr>
            <a:cxnSpLocks/>
          </p:cNvCxnSpPr>
          <p:nvPr/>
        </p:nvCxnSpPr>
        <p:spPr>
          <a:xfrm>
            <a:off x="763396" y="2078897"/>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35137AEF-F83D-B3AB-B3DC-D703E49FD949}"/>
              </a:ext>
            </a:extLst>
          </p:cNvPr>
          <p:cNvSpPr/>
          <p:nvPr/>
        </p:nvSpPr>
        <p:spPr>
          <a:xfrm rot="16200000">
            <a:off x="807762" y="2868412"/>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12" name="直線單箭頭接點 111">
            <a:extLst>
              <a:ext uri="{FF2B5EF4-FFF2-40B4-BE49-F238E27FC236}">
                <a16:creationId xmlns:a16="http://schemas.microsoft.com/office/drawing/2014/main" id="{158C119B-59C3-7B28-6833-39658B089C3A}"/>
              </a:ext>
            </a:extLst>
          </p:cNvPr>
          <p:cNvCxnSpPr>
            <a:cxnSpLocks/>
          </p:cNvCxnSpPr>
          <p:nvPr/>
        </p:nvCxnSpPr>
        <p:spPr>
          <a:xfrm>
            <a:off x="771944" y="3094013"/>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42E3B80C-1428-26E8-C886-DB14F92E5824}"/>
                  </a:ext>
                </a:extLst>
              </p:cNvPr>
              <p:cNvSpPr txBox="1"/>
              <p:nvPr/>
            </p:nvSpPr>
            <p:spPr>
              <a:xfrm>
                <a:off x="107891" y="4115874"/>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5" name="文字方塊 144">
                <a:extLst>
                  <a:ext uri="{FF2B5EF4-FFF2-40B4-BE49-F238E27FC236}">
                    <a16:creationId xmlns:a16="http://schemas.microsoft.com/office/drawing/2014/main" id="{42E3B80C-1428-26E8-C886-DB14F92E5824}"/>
                  </a:ext>
                </a:extLst>
              </p:cNvPr>
              <p:cNvSpPr txBox="1">
                <a:spLocks noRot="1" noChangeAspect="1" noMove="1" noResize="1" noEditPoints="1" noAdjustHandles="1" noChangeArrowheads="1" noChangeShapeType="1" noTextEdit="1"/>
              </p:cNvSpPr>
              <p:nvPr/>
            </p:nvSpPr>
            <p:spPr>
              <a:xfrm>
                <a:off x="107891" y="4115874"/>
                <a:ext cx="867102" cy="388504"/>
              </a:xfrm>
              <a:prstGeom prst="rect">
                <a:avLst/>
              </a:prstGeom>
              <a:blipFill>
                <a:blip r:embed="rId10"/>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8F50C353-7E6A-9619-1430-23164766AB3A}"/>
                  </a:ext>
                </a:extLst>
              </p:cNvPr>
              <p:cNvSpPr txBox="1"/>
              <p:nvPr/>
            </p:nvSpPr>
            <p:spPr>
              <a:xfrm>
                <a:off x="107891" y="5130989"/>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7" name="文字方塊 146">
                <a:extLst>
                  <a:ext uri="{FF2B5EF4-FFF2-40B4-BE49-F238E27FC236}">
                    <a16:creationId xmlns:a16="http://schemas.microsoft.com/office/drawing/2014/main" id="{8F50C353-7E6A-9619-1430-23164766AB3A}"/>
                  </a:ext>
                </a:extLst>
              </p:cNvPr>
              <p:cNvSpPr txBox="1">
                <a:spLocks noRot="1" noChangeAspect="1" noMove="1" noResize="1" noEditPoints="1" noAdjustHandles="1" noChangeArrowheads="1" noChangeShapeType="1" noTextEdit="1"/>
              </p:cNvSpPr>
              <p:nvPr/>
            </p:nvSpPr>
            <p:spPr>
              <a:xfrm>
                <a:off x="107891" y="5130989"/>
                <a:ext cx="867102" cy="388504"/>
              </a:xfrm>
              <a:prstGeom prst="rect">
                <a:avLst/>
              </a:prstGeom>
              <a:blipFill>
                <a:blip r:embed="rId11"/>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CB173091-D9B7-7051-0F8F-EEC21275B7AE}"/>
                  </a:ext>
                </a:extLst>
              </p:cNvPr>
              <p:cNvSpPr txBox="1"/>
              <p:nvPr/>
            </p:nvSpPr>
            <p:spPr>
              <a:xfrm>
                <a:off x="107891" y="6148884"/>
                <a:ext cx="867102" cy="3898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8" name="文字方塊 147">
                <a:extLst>
                  <a:ext uri="{FF2B5EF4-FFF2-40B4-BE49-F238E27FC236}">
                    <a16:creationId xmlns:a16="http://schemas.microsoft.com/office/drawing/2014/main" id="{CB173091-D9B7-7051-0F8F-EEC21275B7AE}"/>
                  </a:ext>
                </a:extLst>
              </p:cNvPr>
              <p:cNvSpPr txBox="1">
                <a:spLocks noRot="1" noChangeAspect="1" noMove="1" noResize="1" noEditPoints="1" noAdjustHandles="1" noChangeArrowheads="1" noChangeShapeType="1" noTextEdit="1"/>
              </p:cNvSpPr>
              <p:nvPr/>
            </p:nvSpPr>
            <p:spPr>
              <a:xfrm>
                <a:off x="107891" y="6148884"/>
                <a:ext cx="867102" cy="389850"/>
              </a:xfrm>
              <a:prstGeom prst="rect">
                <a:avLst/>
              </a:prstGeom>
              <a:blipFill>
                <a:blip r:embed="rId12"/>
                <a:stretch>
                  <a:fillRect b="-1563"/>
                </a:stretch>
              </a:blipFill>
            </p:spPr>
            <p:txBody>
              <a:bodyPr/>
              <a:lstStyle/>
              <a:p>
                <a:r>
                  <a:rPr lang="en-US">
                    <a:noFill/>
                  </a:rPr>
                  <a:t> </a:t>
                </a:r>
              </a:p>
            </p:txBody>
          </p:sp>
        </mc:Fallback>
      </mc:AlternateContent>
      <p:sp>
        <p:nvSpPr>
          <p:cNvPr id="150" name="文字方塊 149">
            <a:extLst>
              <a:ext uri="{FF2B5EF4-FFF2-40B4-BE49-F238E27FC236}">
                <a16:creationId xmlns:a16="http://schemas.microsoft.com/office/drawing/2014/main" id="{DEE11274-B4A2-CC99-01A8-B4FE4BCBF5AD}"/>
              </a:ext>
            </a:extLst>
          </p:cNvPr>
          <p:cNvSpPr txBox="1"/>
          <p:nvPr/>
        </p:nvSpPr>
        <p:spPr>
          <a:xfrm rot="16200000">
            <a:off x="500071" y="6073352"/>
            <a:ext cx="85634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64x64x128c</a:t>
            </a:r>
          </a:p>
        </p:txBody>
      </p:sp>
      <p:sp>
        <p:nvSpPr>
          <p:cNvPr id="152" name="矩形 151">
            <a:extLst>
              <a:ext uri="{FF2B5EF4-FFF2-40B4-BE49-F238E27FC236}">
                <a16:creationId xmlns:a16="http://schemas.microsoft.com/office/drawing/2014/main" id="{31293E7A-8B69-6146-CF9F-2382F4E58EF0}"/>
              </a:ext>
            </a:extLst>
          </p:cNvPr>
          <p:cNvSpPr/>
          <p:nvPr/>
        </p:nvSpPr>
        <p:spPr>
          <a:xfrm rot="16200000">
            <a:off x="1468792" y="5145160"/>
            <a:ext cx="966926" cy="384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Concatenation</a:t>
            </a:r>
          </a:p>
        </p:txBody>
      </p:sp>
      <p:cxnSp>
        <p:nvCxnSpPr>
          <p:cNvPr id="154" name="接點: 肘形 153">
            <a:extLst>
              <a:ext uri="{FF2B5EF4-FFF2-40B4-BE49-F238E27FC236}">
                <a16:creationId xmlns:a16="http://schemas.microsoft.com/office/drawing/2014/main" id="{2D6A3F81-6AA3-C67C-C97C-A48512F0EC7A}"/>
              </a:ext>
            </a:extLst>
          </p:cNvPr>
          <p:cNvCxnSpPr>
            <a:cxnSpLocks/>
            <a:endCxn id="152" idx="1"/>
          </p:cNvCxnSpPr>
          <p:nvPr/>
        </p:nvCxnSpPr>
        <p:spPr>
          <a:xfrm rot="5400000" flipH="1" flipV="1">
            <a:off x="1450010" y="5886195"/>
            <a:ext cx="567814" cy="436676"/>
          </a:xfrm>
          <a:prstGeom prst="bentConnector3">
            <a:avLst>
              <a:gd name="adj1" fmla="val 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a:extLst>
              <a:ext uri="{FF2B5EF4-FFF2-40B4-BE49-F238E27FC236}">
                <a16:creationId xmlns:a16="http://schemas.microsoft.com/office/drawing/2014/main" id="{5854F265-95D6-AD7D-B6A9-725FEF6AFA24}"/>
              </a:ext>
            </a:extLst>
          </p:cNvPr>
          <p:cNvCxnSpPr>
            <a:cxnSpLocks/>
          </p:cNvCxnSpPr>
          <p:nvPr/>
        </p:nvCxnSpPr>
        <p:spPr>
          <a:xfrm>
            <a:off x="2154563"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a:extLst>
              <a:ext uri="{FF2B5EF4-FFF2-40B4-BE49-F238E27FC236}">
                <a16:creationId xmlns:a16="http://schemas.microsoft.com/office/drawing/2014/main" id="{CA1FEDD7-F631-1B64-B74A-221E9A62EF9D}"/>
              </a:ext>
            </a:extLst>
          </p:cNvPr>
          <p:cNvSpPr/>
          <p:nvPr/>
        </p:nvSpPr>
        <p:spPr>
          <a:xfrm rot="16200000">
            <a:off x="2019996" y="5162897"/>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(1x1x224c) x 64 filters</a:t>
            </a:r>
          </a:p>
        </p:txBody>
      </p:sp>
      <p:sp>
        <p:nvSpPr>
          <p:cNvPr id="157" name="文字方塊 156">
            <a:extLst>
              <a:ext uri="{FF2B5EF4-FFF2-40B4-BE49-F238E27FC236}">
                <a16:creationId xmlns:a16="http://schemas.microsoft.com/office/drawing/2014/main" id="{AA9019E3-6D40-E53C-771C-CD1F3DAEAD98}"/>
              </a:ext>
            </a:extLst>
          </p:cNvPr>
          <p:cNvSpPr txBox="1"/>
          <p:nvPr/>
        </p:nvSpPr>
        <p:spPr>
          <a:xfrm rot="16200000">
            <a:off x="1730807" y="5011087"/>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128x128x224c</a:t>
            </a:r>
          </a:p>
        </p:txBody>
      </p:sp>
      <p:sp>
        <p:nvSpPr>
          <p:cNvPr id="158" name="文字方塊 157">
            <a:extLst>
              <a:ext uri="{FF2B5EF4-FFF2-40B4-BE49-F238E27FC236}">
                <a16:creationId xmlns:a16="http://schemas.microsoft.com/office/drawing/2014/main" id="{031A963A-6142-3289-C9A6-E520CD39C7AD}"/>
              </a:ext>
            </a:extLst>
          </p:cNvPr>
          <p:cNvSpPr txBox="1"/>
          <p:nvPr/>
        </p:nvSpPr>
        <p:spPr>
          <a:xfrm rot="16200000">
            <a:off x="1079523" y="4984242"/>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cxnSp>
        <p:nvCxnSpPr>
          <p:cNvPr id="160" name="直線單箭頭接點 159">
            <a:extLst>
              <a:ext uri="{FF2B5EF4-FFF2-40B4-BE49-F238E27FC236}">
                <a16:creationId xmlns:a16="http://schemas.microsoft.com/office/drawing/2014/main" id="{162FC687-3E18-C0A8-4D65-40F36F42628D}"/>
              </a:ext>
            </a:extLst>
          </p:cNvPr>
          <p:cNvCxnSpPr>
            <a:cxnSpLocks/>
          </p:cNvCxnSpPr>
          <p:nvPr/>
        </p:nvCxnSpPr>
        <p:spPr>
          <a:xfrm>
            <a:off x="2927469"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DDD9E3A3-343E-43B2-CF2D-38350D9437F9}"/>
              </a:ext>
            </a:extLst>
          </p:cNvPr>
          <p:cNvSpPr/>
          <p:nvPr/>
        </p:nvSpPr>
        <p:spPr>
          <a:xfrm rot="16200000">
            <a:off x="2813403" y="5180385"/>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(3x3x224c) x 64 filters</a:t>
            </a:r>
          </a:p>
        </p:txBody>
      </p:sp>
      <p:sp>
        <p:nvSpPr>
          <p:cNvPr id="162" name="文字方塊 161">
            <a:extLst>
              <a:ext uri="{FF2B5EF4-FFF2-40B4-BE49-F238E27FC236}">
                <a16:creationId xmlns:a16="http://schemas.microsoft.com/office/drawing/2014/main" id="{0DB875D8-5C62-EB43-BC45-3CD4F00097F8}"/>
              </a:ext>
            </a:extLst>
          </p:cNvPr>
          <p:cNvSpPr txBox="1"/>
          <p:nvPr/>
        </p:nvSpPr>
        <p:spPr>
          <a:xfrm rot="16200000">
            <a:off x="2622191" y="5082245"/>
            <a:ext cx="90462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sp>
        <p:nvSpPr>
          <p:cNvPr id="163" name="文字方塊 162">
            <a:extLst>
              <a:ext uri="{FF2B5EF4-FFF2-40B4-BE49-F238E27FC236}">
                <a16:creationId xmlns:a16="http://schemas.microsoft.com/office/drawing/2014/main" id="{A4F53D7D-96F4-6C55-594D-9791686D5A12}"/>
              </a:ext>
            </a:extLst>
          </p:cNvPr>
          <p:cNvSpPr txBox="1"/>
          <p:nvPr/>
        </p:nvSpPr>
        <p:spPr>
          <a:xfrm rot="16200000">
            <a:off x="3282351" y="4975144"/>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cxnSp>
        <p:nvCxnSpPr>
          <p:cNvPr id="164" name="直線單箭頭接點 163">
            <a:extLst>
              <a:ext uri="{FF2B5EF4-FFF2-40B4-BE49-F238E27FC236}">
                <a16:creationId xmlns:a16="http://schemas.microsoft.com/office/drawing/2014/main" id="{23D8FDF9-9268-F226-2956-3A10ECA29499}"/>
              </a:ext>
            </a:extLst>
          </p:cNvPr>
          <p:cNvCxnSpPr>
            <a:cxnSpLocks/>
          </p:cNvCxnSpPr>
          <p:nvPr/>
        </p:nvCxnSpPr>
        <p:spPr>
          <a:xfrm>
            <a:off x="3720876"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E78068CE-D44A-4636-EEB2-07095BA2C322}"/>
                  </a:ext>
                </a:extLst>
              </p:cNvPr>
              <p:cNvSpPr txBox="1"/>
              <p:nvPr/>
            </p:nvSpPr>
            <p:spPr>
              <a:xfrm>
                <a:off x="3958619" y="5151220"/>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𝑨𝑭𝑭</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5" name="文字方塊 164">
                <a:extLst>
                  <a:ext uri="{FF2B5EF4-FFF2-40B4-BE49-F238E27FC236}">
                    <a16:creationId xmlns:a16="http://schemas.microsoft.com/office/drawing/2014/main" id="{E78068CE-D44A-4636-EEB2-07095BA2C322}"/>
                  </a:ext>
                </a:extLst>
              </p:cNvPr>
              <p:cNvSpPr txBox="1">
                <a:spLocks noRot="1" noChangeAspect="1" noMove="1" noResize="1" noEditPoints="1" noAdjustHandles="1" noChangeArrowheads="1" noChangeShapeType="1" noTextEdit="1"/>
              </p:cNvSpPr>
              <p:nvPr/>
            </p:nvSpPr>
            <p:spPr>
              <a:xfrm>
                <a:off x="3958619" y="5151220"/>
                <a:ext cx="867102" cy="388504"/>
              </a:xfrm>
              <a:prstGeom prst="rect">
                <a:avLst/>
              </a:prstGeom>
              <a:blipFill>
                <a:blip r:embed="rId13"/>
                <a:stretch>
                  <a:fillRect r="-9091" b="-1563"/>
                </a:stretch>
              </a:blipFill>
            </p:spPr>
            <p:txBody>
              <a:bodyPr/>
              <a:lstStyle/>
              <a:p>
                <a:r>
                  <a:rPr lang="en-US">
                    <a:noFill/>
                  </a:rPr>
                  <a:t> </a:t>
                </a:r>
              </a:p>
            </p:txBody>
          </p:sp>
        </mc:Fallback>
      </mc:AlternateContent>
      <p:sp>
        <p:nvSpPr>
          <p:cNvPr id="166" name="文字方塊 165">
            <a:extLst>
              <a:ext uri="{FF2B5EF4-FFF2-40B4-BE49-F238E27FC236}">
                <a16:creationId xmlns:a16="http://schemas.microsoft.com/office/drawing/2014/main" id="{00E5D121-E7A6-8A53-D441-0E75A57D9F5B}"/>
              </a:ext>
            </a:extLst>
          </p:cNvPr>
          <p:cNvSpPr txBox="1"/>
          <p:nvPr/>
        </p:nvSpPr>
        <p:spPr>
          <a:xfrm rot="16200000">
            <a:off x="1085431" y="6031550"/>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128x128x128c</a:t>
            </a:r>
          </a:p>
        </p:txBody>
      </p:sp>
      <p:sp>
        <p:nvSpPr>
          <p:cNvPr id="167" name="矩形 166">
            <a:extLst>
              <a:ext uri="{FF2B5EF4-FFF2-40B4-BE49-F238E27FC236}">
                <a16:creationId xmlns:a16="http://schemas.microsoft.com/office/drawing/2014/main" id="{E7F64625-F2AF-5BB2-A26F-2CF03266FDB3}"/>
              </a:ext>
            </a:extLst>
          </p:cNvPr>
          <p:cNvSpPr/>
          <p:nvPr/>
        </p:nvSpPr>
        <p:spPr>
          <a:xfrm rot="16200000">
            <a:off x="807761" y="4106737"/>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68" name="直線單箭頭接點 167">
            <a:extLst>
              <a:ext uri="{FF2B5EF4-FFF2-40B4-BE49-F238E27FC236}">
                <a16:creationId xmlns:a16="http://schemas.microsoft.com/office/drawing/2014/main" id="{7958016E-2DB4-E625-A537-E6B1A3CB0642}"/>
              </a:ext>
            </a:extLst>
          </p:cNvPr>
          <p:cNvCxnSpPr>
            <a:cxnSpLocks/>
            <a:endCxn id="152" idx="0"/>
          </p:cNvCxnSpPr>
          <p:nvPr/>
        </p:nvCxnSpPr>
        <p:spPr>
          <a:xfrm flipV="1">
            <a:off x="787320" y="5337163"/>
            <a:ext cx="972932" cy="7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925AD982-BB93-04F6-8F9B-41C123F33874}"/>
              </a:ext>
            </a:extLst>
          </p:cNvPr>
          <p:cNvSpPr/>
          <p:nvPr/>
        </p:nvSpPr>
        <p:spPr>
          <a:xfrm rot="16200000">
            <a:off x="831686" y="6133776"/>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70" name="直線單箭頭接點 169">
            <a:extLst>
              <a:ext uri="{FF2B5EF4-FFF2-40B4-BE49-F238E27FC236}">
                <a16:creationId xmlns:a16="http://schemas.microsoft.com/office/drawing/2014/main" id="{6C38BC99-2EA1-DD8A-11DF-725F7AB44BAF}"/>
              </a:ext>
            </a:extLst>
          </p:cNvPr>
          <p:cNvCxnSpPr>
            <a:cxnSpLocks/>
          </p:cNvCxnSpPr>
          <p:nvPr/>
        </p:nvCxnSpPr>
        <p:spPr>
          <a:xfrm>
            <a:off x="795868" y="6359377"/>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980C449F-24B5-D495-E6CB-420A5C3C8873}"/>
              </a:ext>
            </a:extLst>
          </p:cNvPr>
          <p:cNvCxnSpPr>
            <a:cxnSpLocks/>
          </p:cNvCxnSpPr>
          <p:nvPr/>
        </p:nvCxnSpPr>
        <p:spPr>
          <a:xfrm>
            <a:off x="775126" y="4321521"/>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接點: 肘形 173">
            <a:extLst>
              <a:ext uri="{FF2B5EF4-FFF2-40B4-BE49-F238E27FC236}">
                <a16:creationId xmlns:a16="http://schemas.microsoft.com/office/drawing/2014/main" id="{E31C39EB-804D-734E-BCEE-A629512A3044}"/>
              </a:ext>
            </a:extLst>
          </p:cNvPr>
          <p:cNvCxnSpPr>
            <a:cxnSpLocks/>
            <a:endCxn id="152" idx="3"/>
          </p:cNvCxnSpPr>
          <p:nvPr/>
        </p:nvCxnSpPr>
        <p:spPr>
          <a:xfrm rot="16200000" flipH="1">
            <a:off x="1435711" y="4337156"/>
            <a:ext cx="548564" cy="484524"/>
          </a:xfrm>
          <a:prstGeom prst="bentConnector3">
            <a:avLst>
              <a:gd name="adj1" fmla="val 401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a:extLst>
              <a:ext uri="{FF2B5EF4-FFF2-40B4-BE49-F238E27FC236}">
                <a16:creationId xmlns:a16="http://schemas.microsoft.com/office/drawing/2014/main" id="{34C39A7A-EA99-2AB2-0D45-DA821C8F4F93}"/>
              </a:ext>
            </a:extLst>
          </p:cNvPr>
          <p:cNvSpPr txBox="1"/>
          <p:nvPr/>
        </p:nvSpPr>
        <p:spPr>
          <a:xfrm rot="16200000">
            <a:off x="445414" y="4050589"/>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179" name="文字方塊 178">
            <a:extLst>
              <a:ext uri="{FF2B5EF4-FFF2-40B4-BE49-F238E27FC236}">
                <a16:creationId xmlns:a16="http://schemas.microsoft.com/office/drawing/2014/main" id="{886CE873-0206-A777-21AC-86F434BCADFE}"/>
              </a:ext>
            </a:extLst>
          </p:cNvPr>
          <p:cNvSpPr txBox="1"/>
          <p:nvPr/>
        </p:nvSpPr>
        <p:spPr>
          <a:xfrm rot="16200000">
            <a:off x="1155054" y="4045473"/>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128x128x32c</a:t>
            </a:r>
          </a:p>
        </p:txBody>
      </p:sp>
      <p:sp>
        <p:nvSpPr>
          <p:cNvPr id="184" name="文字方塊 183">
            <a:extLst>
              <a:ext uri="{FF2B5EF4-FFF2-40B4-BE49-F238E27FC236}">
                <a16:creationId xmlns:a16="http://schemas.microsoft.com/office/drawing/2014/main" id="{56E4BA7F-DB3E-2F4B-8C34-C2C2BF98A7BD}"/>
              </a:ext>
            </a:extLst>
          </p:cNvPr>
          <p:cNvSpPr txBox="1"/>
          <p:nvPr/>
        </p:nvSpPr>
        <p:spPr>
          <a:xfrm>
            <a:off x="4836475" y="3012382"/>
            <a:ext cx="4307526"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1) Bilinear Interpolation</a:t>
            </a:r>
          </a:p>
          <a:p>
            <a:pPr marL="0" marR="0" lvl="0" indent="1158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Align the spatial dimensions of multi-scale features for fusion.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2) Concatenation</a:t>
            </a:r>
          </a:p>
          <a:p>
            <a:pPr marL="0" marR="0" lvl="0" indent="1158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retain the maximum information flow between feature layers.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3.1) 1x1 Convolution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200" b="1" i="0" u="none" strike="noStrike" kern="1200" cap="none" spc="0" normalizeH="0" baseline="0" noProof="0" dirty="0">
                <a:ln>
                  <a:noFill/>
                </a:ln>
                <a:solidFill>
                  <a:srgbClr val="ED7D31"/>
                </a:solidFill>
                <a:effectLst/>
                <a:uLnTx/>
                <a:uFillTx/>
                <a:latin typeface="Calibri" panose="020F0502020204030204"/>
                <a:ea typeface="+mn-ea"/>
                <a:cs typeface="+mn-cs"/>
              </a:rPr>
              <a:t>Channel mixing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reducing redundancy after concatenation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3.2) 3x3 Convolution </a:t>
            </a:r>
          </a:p>
          <a:p>
            <a:pPr marL="284163" marR="0" lvl="0" indent="-284163"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200" b="1" i="0" u="none" strike="noStrike" kern="1200" cap="none" spc="0" normalizeH="0" baseline="0" noProof="0" dirty="0">
                <a:ln>
                  <a:noFill/>
                </a:ln>
                <a:solidFill>
                  <a:srgbClr val="ED7D31"/>
                </a:solidFill>
                <a:effectLst/>
                <a:uLnTx/>
                <a:uFillTx/>
                <a:latin typeface="Calibri" panose="020F0502020204030204"/>
                <a:ea typeface="+mn-ea"/>
                <a:cs typeface="+mn-cs"/>
              </a:rPr>
              <a:t>Feature refinement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capturing local spatial relationships</a:t>
            </a:r>
          </a:p>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0" name="直線接點 189">
            <a:extLst>
              <a:ext uri="{FF2B5EF4-FFF2-40B4-BE49-F238E27FC236}">
                <a16:creationId xmlns:a16="http://schemas.microsoft.com/office/drawing/2014/main" id="{92B5C4A4-763D-1E41-2177-E940765A3D97}"/>
              </a:ext>
            </a:extLst>
          </p:cNvPr>
          <p:cNvCxnSpPr>
            <a:cxnSpLocks/>
          </p:cNvCxnSpPr>
          <p:nvPr/>
        </p:nvCxnSpPr>
        <p:spPr>
          <a:xfrm>
            <a:off x="4812550" y="442440"/>
            <a:ext cx="50247" cy="6415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文字方塊 194">
            <a:extLst>
              <a:ext uri="{FF2B5EF4-FFF2-40B4-BE49-F238E27FC236}">
                <a16:creationId xmlns:a16="http://schemas.microsoft.com/office/drawing/2014/main" id="{FBB02385-17A5-8B0C-8703-AF42C28C6C30}"/>
              </a:ext>
            </a:extLst>
          </p:cNvPr>
          <p:cNvSpPr txBox="1"/>
          <p:nvPr/>
        </p:nvSpPr>
        <p:spPr>
          <a:xfrm>
            <a:off x="5498447" y="2555086"/>
            <a:ext cx="2887718"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Figure 3. The architecture of the proposed network.</a:t>
            </a:r>
          </a:p>
        </p:txBody>
      </p:sp>
      <p:sp>
        <p:nvSpPr>
          <p:cNvPr id="196" name="文字方塊 195">
            <a:extLst>
              <a:ext uri="{FF2B5EF4-FFF2-40B4-BE49-F238E27FC236}">
                <a16:creationId xmlns:a16="http://schemas.microsoft.com/office/drawing/2014/main" id="{D819B8BD-DDC6-5B59-9238-FACFD4165146}"/>
              </a:ext>
            </a:extLst>
          </p:cNvPr>
          <p:cNvSpPr txBox="1"/>
          <p:nvPr/>
        </p:nvSpPr>
        <p:spPr>
          <a:xfrm>
            <a:off x="4860092" y="4743191"/>
            <a:ext cx="418552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Why not summation?  [13]</a:t>
            </a:r>
          </a:p>
          <a:p>
            <a:pPr marL="52388" marR="0" lvl="0" indent="-523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Summation could weaken information flow, as different scales  may have conflicting feature representations. </a:t>
            </a:r>
          </a:p>
        </p:txBody>
      </p:sp>
      <p:sp>
        <p:nvSpPr>
          <p:cNvPr id="197" name="矩形 196">
            <a:extLst>
              <a:ext uri="{FF2B5EF4-FFF2-40B4-BE49-F238E27FC236}">
                <a16:creationId xmlns:a16="http://schemas.microsoft.com/office/drawing/2014/main" id="{AA1EBC15-2017-48D3-22D3-7A0404638CFB}"/>
              </a:ext>
            </a:extLst>
          </p:cNvPr>
          <p:cNvSpPr/>
          <p:nvPr/>
        </p:nvSpPr>
        <p:spPr>
          <a:xfrm>
            <a:off x="1004084" y="822490"/>
            <a:ext cx="520895" cy="278889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0" name="矩形 199">
            <a:extLst>
              <a:ext uri="{FF2B5EF4-FFF2-40B4-BE49-F238E27FC236}">
                <a16:creationId xmlns:a16="http://schemas.microsoft.com/office/drawing/2014/main" id="{94471C14-A6D8-5554-34E0-5A17C3D59A3D}"/>
              </a:ext>
            </a:extLst>
          </p:cNvPr>
          <p:cNvSpPr/>
          <p:nvPr/>
        </p:nvSpPr>
        <p:spPr>
          <a:xfrm>
            <a:off x="1740220" y="929791"/>
            <a:ext cx="433080" cy="242905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5" name="矩形 204">
            <a:extLst>
              <a:ext uri="{FF2B5EF4-FFF2-40B4-BE49-F238E27FC236}">
                <a16:creationId xmlns:a16="http://schemas.microsoft.com/office/drawing/2014/main" id="{D3FA2316-642B-6675-72B6-3E227FF8A155}"/>
              </a:ext>
            </a:extLst>
          </p:cNvPr>
          <p:cNvSpPr/>
          <p:nvPr/>
        </p:nvSpPr>
        <p:spPr>
          <a:xfrm>
            <a:off x="1041843" y="3844088"/>
            <a:ext cx="493069" cy="3013911"/>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6" name="矩形 205">
            <a:extLst>
              <a:ext uri="{FF2B5EF4-FFF2-40B4-BE49-F238E27FC236}">
                <a16:creationId xmlns:a16="http://schemas.microsoft.com/office/drawing/2014/main" id="{B04A971E-7B1B-D238-0650-C38B494A20AD}"/>
              </a:ext>
            </a:extLst>
          </p:cNvPr>
          <p:cNvSpPr/>
          <p:nvPr/>
        </p:nvSpPr>
        <p:spPr>
          <a:xfrm>
            <a:off x="1734712" y="4136515"/>
            <a:ext cx="433080" cy="242905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7" name="文字方塊 206">
            <a:extLst>
              <a:ext uri="{FF2B5EF4-FFF2-40B4-BE49-F238E27FC236}">
                <a16:creationId xmlns:a16="http://schemas.microsoft.com/office/drawing/2014/main" id="{87F60573-1B72-22E1-A584-BB93745340A8}"/>
              </a:ext>
            </a:extLst>
          </p:cNvPr>
          <p:cNvSpPr txBox="1"/>
          <p:nvPr/>
        </p:nvSpPr>
        <p:spPr>
          <a:xfrm>
            <a:off x="945040" y="568311"/>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08" name="文字方塊 207">
            <a:extLst>
              <a:ext uri="{FF2B5EF4-FFF2-40B4-BE49-F238E27FC236}">
                <a16:creationId xmlns:a16="http://schemas.microsoft.com/office/drawing/2014/main" id="{B368F63C-40C1-AE4F-5F45-7A481FE8805C}"/>
              </a:ext>
            </a:extLst>
          </p:cNvPr>
          <p:cNvSpPr txBox="1"/>
          <p:nvPr/>
        </p:nvSpPr>
        <p:spPr>
          <a:xfrm>
            <a:off x="994272" y="3586183"/>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09" name="文字方塊 208">
            <a:extLst>
              <a:ext uri="{FF2B5EF4-FFF2-40B4-BE49-F238E27FC236}">
                <a16:creationId xmlns:a16="http://schemas.microsoft.com/office/drawing/2014/main" id="{B03E2FD6-9175-486E-78C0-02E9254D858E}"/>
              </a:ext>
            </a:extLst>
          </p:cNvPr>
          <p:cNvSpPr txBox="1"/>
          <p:nvPr/>
        </p:nvSpPr>
        <p:spPr>
          <a:xfrm>
            <a:off x="1671684" y="660450"/>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0" name="文字方塊 209">
            <a:extLst>
              <a:ext uri="{FF2B5EF4-FFF2-40B4-BE49-F238E27FC236}">
                <a16:creationId xmlns:a16="http://schemas.microsoft.com/office/drawing/2014/main" id="{4F92E85D-33FF-3C28-8FDA-F665BF206E3E}"/>
              </a:ext>
            </a:extLst>
          </p:cNvPr>
          <p:cNvSpPr txBox="1"/>
          <p:nvPr/>
        </p:nvSpPr>
        <p:spPr>
          <a:xfrm>
            <a:off x="1670976" y="3877385"/>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1" name="文字方塊 210">
            <a:extLst>
              <a:ext uri="{FF2B5EF4-FFF2-40B4-BE49-F238E27FC236}">
                <a16:creationId xmlns:a16="http://schemas.microsoft.com/office/drawing/2014/main" id="{C83AF53A-B591-FF02-C80C-7A3FBDD4D4C1}"/>
              </a:ext>
            </a:extLst>
          </p:cNvPr>
          <p:cNvSpPr txBox="1"/>
          <p:nvPr/>
        </p:nvSpPr>
        <p:spPr>
          <a:xfrm>
            <a:off x="2356277" y="1212579"/>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(3.1)</a:t>
            </a:r>
          </a:p>
        </p:txBody>
      </p:sp>
      <p:sp>
        <p:nvSpPr>
          <p:cNvPr id="212" name="文字方塊 211">
            <a:extLst>
              <a:ext uri="{FF2B5EF4-FFF2-40B4-BE49-F238E27FC236}">
                <a16:creationId xmlns:a16="http://schemas.microsoft.com/office/drawing/2014/main" id="{28DA6846-BE55-6AF1-488A-6ED75E596DB7}"/>
              </a:ext>
            </a:extLst>
          </p:cNvPr>
          <p:cNvSpPr txBox="1"/>
          <p:nvPr/>
        </p:nvSpPr>
        <p:spPr>
          <a:xfrm>
            <a:off x="2361666" y="4488451"/>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(3.1)</a:t>
            </a:r>
          </a:p>
        </p:txBody>
      </p:sp>
      <p:sp>
        <p:nvSpPr>
          <p:cNvPr id="213" name="文字方塊 212">
            <a:extLst>
              <a:ext uri="{FF2B5EF4-FFF2-40B4-BE49-F238E27FC236}">
                <a16:creationId xmlns:a16="http://schemas.microsoft.com/office/drawing/2014/main" id="{CA9E6048-0D06-9497-E0EB-ADCB3E437764}"/>
              </a:ext>
            </a:extLst>
          </p:cNvPr>
          <p:cNvSpPr txBox="1"/>
          <p:nvPr/>
        </p:nvSpPr>
        <p:spPr>
          <a:xfrm>
            <a:off x="3131299" y="1220560"/>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214" name="文字方塊 213">
            <a:extLst>
              <a:ext uri="{FF2B5EF4-FFF2-40B4-BE49-F238E27FC236}">
                <a16:creationId xmlns:a16="http://schemas.microsoft.com/office/drawing/2014/main" id="{FF9151B3-BB91-7629-ECDE-721CB9B05709}"/>
              </a:ext>
            </a:extLst>
          </p:cNvPr>
          <p:cNvSpPr txBox="1"/>
          <p:nvPr/>
        </p:nvSpPr>
        <p:spPr>
          <a:xfrm>
            <a:off x="3191134" y="4495805"/>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5" name="投影片編號版面配置區 4">
            <a:extLst>
              <a:ext uri="{FF2B5EF4-FFF2-40B4-BE49-F238E27FC236}">
                <a16:creationId xmlns:a16="http://schemas.microsoft.com/office/drawing/2014/main" id="{4E1A8654-4DCA-1C83-881A-A42D8153574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5277AD-77AC-48DC-95EE-1FF3DCE6877F}"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左大括弧 5">
            <a:extLst>
              <a:ext uri="{FF2B5EF4-FFF2-40B4-BE49-F238E27FC236}">
                <a16:creationId xmlns:a16="http://schemas.microsoft.com/office/drawing/2014/main" id="{17CB684B-F57A-B949-51EA-E37E99781B4D}"/>
              </a:ext>
            </a:extLst>
          </p:cNvPr>
          <p:cNvSpPr/>
          <p:nvPr/>
        </p:nvSpPr>
        <p:spPr>
          <a:xfrm>
            <a:off x="4732682" y="3784177"/>
            <a:ext cx="305941" cy="64633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83B27159-B82B-954F-6808-0BD0007CC778}"/>
              </a:ext>
            </a:extLst>
          </p:cNvPr>
          <p:cNvSpPr/>
          <p:nvPr/>
        </p:nvSpPr>
        <p:spPr>
          <a:xfrm>
            <a:off x="2372931" y="1438330"/>
            <a:ext cx="1382393" cy="1445190"/>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B767AE2A-7017-42F0-29D2-DB0B27249379}"/>
              </a:ext>
            </a:extLst>
          </p:cNvPr>
          <p:cNvSpPr/>
          <p:nvPr/>
        </p:nvSpPr>
        <p:spPr>
          <a:xfrm>
            <a:off x="2399588" y="4695315"/>
            <a:ext cx="1382393" cy="1445190"/>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箭號: 向右 8">
            <a:extLst>
              <a:ext uri="{FF2B5EF4-FFF2-40B4-BE49-F238E27FC236}">
                <a16:creationId xmlns:a16="http://schemas.microsoft.com/office/drawing/2014/main" id="{93F2F4F1-DD5C-AAB0-95BE-FD6E1E7D28B9}"/>
              </a:ext>
            </a:extLst>
          </p:cNvPr>
          <p:cNvSpPr/>
          <p:nvPr/>
        </p:nvSpPr>
        <p:spPr>
          <a:xfrm>
            <a:off x="4481969" y="4015016"/>
            <a:ext cx="206942" cy="2322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0E43F5F6-B5EF-8071-3073-90C986886DA2}"/>
              </a:ext>
            </a:extLst>
          </p:cNvPr>
          <p:cNvSpPr/>
          <p:nvPr/>
        </p:nvSpPr>
        <p:spPr>
          <a:xfrm>
            <a:off x="4801797" y="3784177"/>
            <a:ext cx="4034367" cy="736426"/>
          </a:xfrm>
          <a:prstGeom prst="rect">
            <a:avLst/>
          </a:prstGeom>
          <a:noFill/>
          <a:ln w="19050">
            <a:solidFill>
              <a:schemeClr val="accent2"/>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611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2886-89E3-DD95-71DF-F55E64A22891}"/>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B4CF30B7-5E1C-1DF0-64A0-97EA77EAABD5}"/>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1.2.1-3 Related Works: </a:t>
            </a:r>
            <a:r>
              <a:rPr lang="en-US" altLang="zh-TW" sz="2400" b="1" dirty="0" err="1">
                <a:latin typeface="Times New Roman" panose="02020603050405020304" pitchFamily="18" charset="0"/>
                <a:cs typeface="Times New Roman" panose="02020603050405020304" pitchFamily="18" charset="0"/>
              </a:rPr>
              <a:t>Depthwise</a:t>
            </a:r>
            <a:r>
              <a:rPr lang="en-US" altLang="zh-TW" sz="2400" b="1" dirty="0">
                <a:latin typeface="Times New Roman" panose="02020603050405020304" pitchFamily="18" charset="0"/>
                <a:cs typeface="Times New Roman" panose="02020603050405020304" pitchFamily="18" charset="0"/>
              </a:rPr>
              <a:t> + </a:t>
            </a:r>
            <a:r>
              <a:rPr lang="en-US" altLang="zh-TW" sz="2400" b="1" dirty="0" err="1">
                <a:latin typeface="Times New Roman" panose="02020603050405020304" pitchFamily="18" charset="0"/>
                <a:cs typeface="Times New Roman" panose="02020603050405020304" pitchFamily="18" charset="0"/>
              </a:rPr>
              <a:t>Ponitwise</a:t>
            </a:r>
            <a:r>
              <a:rPr lang="en-US" altLang="zh-TW" sz="2400" b="1" dirty="0">
                <a:latin typeface="Times New Roman" panose="02020603050405020304" pitchFamily="18" charset="0"/>
                <a:cs typeface="Times New Roman" panose="02020603050405020304" pitchFamily="18" charset="0"/>
              </a:rPr>
              <a:t>??</a:t>
            </a:r>
            <a:endParaRPr lang="zh-TW" altLang="en-US" sz="2400" dirty="0"/>
          </a:p>
        </p:txBody>
      </p:sp>
      <p:pic>
        <p:nvPicPr>
          <p:cNvPr id="5122" name="Picture 2">
            <a:extLst>
              <a:ext uri="{FF2B5EF4-FFF2-40B4-BE49-F238E27FC236}">
                <a16:creationId xmlns:a16="http://schemas.microsoft.com/office/drawing/2014/main" id="{02A38A1A-FD06-646E-C98C-091396E20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7" y="744222"/>
            <a:ext cx="4783133" cy="25103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E737AE8-025A-2C5B-DB43-122816ACC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7" y="3603464"/>
            <a:ext cx="6261100" cy="294684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117AE82-EE5A-FAE3-D5CC-41D0BE5CC723}"/>
              </a:ext>
            </a:extLst>
          </p:cNvPr>
          <p:cNvSpPr txBox="1"/>
          <p:nvPr/>
        </p:nvSpPr>
        <p:spPr>
          <a:xfrm>
            <a:off x="296867" y="447529"/>
            <a:ext cx="2501900"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Convolution (2D)</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538F2939-B951-A18D-A173-75F891D3DB21}"/>
              </a:ext>
            </a:extLst>
          </p:cNvPr>
          <p:cNvSpPr txBox="1"/>
          <p:nvPr/>
        </p:nvSpPr>
        <p:spPr>
          <a:xfrm>
            <a:off x="296866" y="3254536"/>
            <a:ext cx="524982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Depthwise</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Conv + Pointwise Conv (1D+1D)</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77635367-6205-DBEB-C431-E50A2456A2F1}"/>
              </a:ext>
            </a:extLst>
          </p:cNvPr>
          <p:cNvSpPr txBox="1"/>
          <p:nvPr/>
        </p:nvSpPr>
        <p:spPr>
          <a:xfrm>
            <a:off x="5334000" y="3008315"/>
            <a:ext cx="36195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((3 x 3)(kernel) x 3(channel)) x4(filters) = 108</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FA74C658-6E43-0B94-2216-79231BDF0323}"/>
              </a:ext>
            </a:extLst>
          </p:cNvPr>
          <p:cNvSpPr txBox="1"/>
          <p:nvPr/>
        </p:nvSpPr>
        <p:spPr>
          <a:xfrm>
            <a:off x="301607" y="6480272"/>
            <a:ext cx="31908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((3 x 3)(kernel) x </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1(channel)</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 3(filter) = 27</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AD4D25F-9B8C-4740-809B-3358C396380B}"/>
              </a:ext>
            </a:extLst>
          </p:cNvPr>
          <p:cNvSpPr txBox="1"/>
          <p:nvPr/>
        </p:nvSpPr>
        <p:spPr>
          <a:xfrm>
            <a:off x="3492500" y="6472025"/>
            <a:ext cx="336946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x 1)(kernel)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 3(channel)) x 4(filter) = 12</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 name="文字方塊 8">
            <a:extLst>
              <a:ext uri="{FF2B5EF4-FFF2-40B4-BE49-F238E27FC236}">
                <a16:creationId xmlns:a16="http://schemas.microsoft.com/office/drawing/2014/main" id="{37BD338D-7631-1625-18CC-918263F9561D}"/>
              </a:ext>
            </a:extLst>
          </p:cNvPr>
          <p:cNvSpPr txBox="1"/>
          <p:nvPr/>
        </p:nvSpPr>
        <p:spPr>
          <a:xfrm>
            <a:off x="5774532" y="6057869"/>
            <a:ext cx="336946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Total Parameters = 27 + 12 = 39</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D3F6253-2ACF-4E36-A6A3-B0048C26FF58}"/>
              </a:ext>
            </a:extLst>
          </p:cNvPr>
          <p:cNvSpPr txBox="1"/>
          <p:nvPr/>
        </p:nvSpPr>
        <p:spPr>
          <a:xfrm>
            <a:off x="126579" y="5401828"/>
            <a:ext cx="250189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3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通道進行</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輸出三個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，逐通道做</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p>
        </p:txBody>
      </p:sp>
      <p:sp>
        <p:nvSpPr>
          <p:cNvPr id="11" name="文字方塊 10">
            <a:extLst>
              <a:ext uri="{FF2B5EF4-FFF2-40B4-BE49-F238E27FC236}">
                <a16:creationId xmlns:a16="http://schemas.microsoft.com/office/drawing/2014/main" id="{A71CE5AF-C6B5-6831-859B-811BA1A24860}"/>
              </a:ext>
            </a:extLst>
          </p:cNvPr>
          <p:cNvSpPr txBox="1"/>
          <p:nvPr/>
        </p:nvSpPr>
        <p:spPr>
          <a:xfrm>
            <a:off x="5892212" y="5241284"/>
            <a:ext cx="2501899"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3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maps</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，作為</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input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進行</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 (fusion)</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，輸出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4</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maps</a:t>
            </a:r>
            <a:endPar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5D9CFC11-05FF-61BB-F672-5246C3AAE556}"/>
              </a:ext>
            </a:extLst>
          </p:cNvPr>
          <p:cNvSpPr txBox="1"/>
          <p:nvPr/>
        </p:nvSpPr>
        <p:spPr>
          <a:xfrm>
            <a:off x="7292181" y="3254536"/>
            <a:ext cx="18518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Mobilenet</a:t>
            </a: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v2??</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3074566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佈景主題">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Times New Roman"/>
        <a:ea typeface="標楷體"/>
        <a:cs typeface=""/>
      </a:majorFont>
      <a:minorFont>
        <a:latin typeface="Times New Roman"/>
        <a:ea typeface="標楷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2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4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20618</TotalTime>
  <Words>14695</Words>
  <Application>Microsoft Office PowerPoint</Application>
  <PresentationFormat>如螢幕大小 (4:3)</PresentationFormat>
  <Paragraphs>2558</Paragraphs>
  <Slides>60</Slides>
  <Notes>22</Notes>
  <HiddenSlides>0</HiddenSlides>
  <MMClips>0</MMClips>
  <ScaleCrop>false</ScaleCrop>
  <HeadingPairs>
    <vt:vector size="6" baseType="variant">
      <vt:variant>
        <vt:lpstr>使用字型</vt:lpstr>
      </vt:variant>
      <vt:variant>
        <vt:i4>21</vt:i4>
      </vt:variant>
      <vt:variant>
        <vt:lpstr>佈景主題</vt:lpstr>
      </vt:variant>
      <vt:variant>
        <vt:i4>10</vt:i4>
      </vt:variant>
      <vt:variant>
        <vt:lpstr>投影片標題</vt:lpstr>
      </vt:variant>
      <vt:variant>
        <vt:i4>60</vt:i4>
      </vt:variant>
    </vt:vector>
  </HeadingPairs>
  <TitlesOfParts>
    <vt:vector size="91" baseType="lpstr">
      <vt:lpstr>CMMI10</vt:lpstr>
      <vt:lpstr>CMMI7</vt:lpstr>
      <vt:lpstr>CMR10</vt:lpstr>
      <vt:lpstr>CMR7</vt:lpstr>
      <vt:lpstr>等线</vt:lpstr>
      <vt:lpstr>Google Sans Text</vt:lpstr>
      <vt:lpstr>NimbusRomNo9L-Regu</vt:lpstr>
      <vt:lpstr>Microsoft JhengHei</vt:lpstr>
      <vt:lpstr>Microsoft JhengHei</vt:lpstr>
      <vt:lpstr>Aptos</vt:lpstr>
      <vt:lpstr>Aptos Display</vt:lpstr>
      <vt:lpstr>Arial</vt:lpstr>
      <vt:lpstr>Calibri</vt:lpstr>
      <vt:lpstr>Calibri Light</vt:lpstr>
      <vt:lpstr>Cambria Math</vt:lpstr>
      <vt:lpstr>Consolas</vt:lpstr>
      <vt:lpstr>Courier New</vt:lpstr>
      <vt:lpstr>Lato</vt:lpstr>
      <vt:lpstr>Times New Roman</vt:lpstr>
      <vt:lpstr>Wingdings</vt:lpstr>
      <vt:lpstr>Wingdings 3</vt:lpstr>
      <vt:lpstr>Office 佈景主題</vt:lpstr>
      <vt:lpstr>1_Office 佈景主題</vt:lpstr>
      <vt:lpstr>3_Office 佈景主題</vt:lpstr>
      <vt:lpstr>2_Office 佈景主題</vt:lpstr>
      <vt:lpstr>Office Theme</vt:lpstr>
      <vt:lpstr>4_Office 佈景主題</vt:lpstr>
      <vt:lpstr>5_Office 佈景主題</vt:lpstr>
      <vt:lpstr>1_Office Theme</vt:lpstr>
      <vt:lpstr>6_Office 佈景主題</vt:lpstr>
      <vt:lpstr>4_Office Theme</vt:lpstr>
      <vt:lpstr>PowerPoint 簡報</vt:lpstr>
      <vt:lpstr>Content</vt:lpstr>
      <vt:lpstr>1.1 Introduction: Motivation and Objective </vt:lpstr>
      <vt:lpstr>1.1 Introduction: Global Framework</vt:lpstr>
      <vt:lpstr>PowerPoint 簡報</vt:lpstr>
      <vt:lpstr>PowerPoint 簡報</vt:lpstr>
      <vt:lpstr>1.2.1-1 Related Works: Bag of Specials (BoS) (2/2)??</vt:lpstr>
      <vt:lpstr>PowerPoint 簡報</vt:lpstr>
      <vt:lpstr>1.2.1-3 Related Works: Depthwise + Ponitwise??</vt:lpstr>
      <vt:lpstr>1.2.1-4 Related Works: SPP vs. SPPF (1/6) </vt:lpstr>
      <vt:lpstr>1.2.1-4 Related Works: ASPP at DeepLabv3[23] (2/6)</vt:lpstr>
      <vt:lpstr>1.2.1-4 Related Works: ASPP at DeepLabv3+ (3/6)</vt:lpstr>
      <vt:lpstr>1.2.1-4 Scene Understanding Model: Network Archiecture – Encoder – Atrous conv. (4/6)</vt:lpstr>
      <vt:lpstr>1.2.1-4 Scene Understanding Model: Network Archiecture – ASPP (5/6)</vt:lpstr>
      <vt:lpstr>1.2.1-4 Atrous Spatial Pyramid Pooling (ASPP) (from DeepLabv3) (6/6)</vt:lpstr>
      <vt:lpstr>PowerPoint 簡報</vt:lpstr>
      <vt:lpstr>PowerPoint 簡報</vt:lpstr>
      <vt:lpstr>1.2.1-5 Related Works: Transformer Encoder- MHSA (3/4)</vt:lpstr>
      <vt:lpstr>PowerPoint 簡報</vt:lpstr>
      <vt:lpstr>1.2.2-1 Related Works: YOLOv1 &amp; YOLOv2</vt:lpstr>
      <vt:lpstr>1.2.2-2 Related Works:YOLOv3</vt:lpstr>
      <vt:lpstr>1.2.2-2 Related Works: YOLOv3</vt:lpstr>
      <vt:lpstr>1.2.2-2 Related Works: YOLOv3</vt:lpstr>
      <vt:lpstr>1.2.2-3 Related Works: YOLOv4</vt:lpstr>
      <vt:lpstr>1.2.2-3 Related Works: YOLOv4</vt:lpstr>
      <vt:lpstr>1.2.2-3 Related Works: YOLOv4</vt:lpstr>
      <vt:lpstr>1.2.2-3 Related Works: YOLOv4</vt:lpstr>
      <vt:lpstr>1.2.2-3 Related Works: YOLOv4</vt:lpstr>
      <vt:lpstr>1.2.2-4 Related Works: YOLOv8</vt:lpstr>
      <vt:lpstr>1.2.3 Related Works: Covariance Matrix</vt:lpstr>
      <vt:lpstr>PowerPoint 簡報</vt:lpstr>
      <vt:lpstr>PowerPoint 簡報</vt:lpstr>
      <vt:lpstr>PowerPoint 簡報</vt:lpstr>
      <vt:lpstr>3.1.1 Training Framework</vt:lpstr>
      <vt:lpstr>3.1.1 Training Framework</vt:lpstr>
      <vt:lpstr>3.1.2 Inference Framework</vt:lpstr>
      <vt:lpstr>3.1.2 Inference Framework</vt:lpstr>
      <vt:lpstr>3.1.3 Loss Function</vt:lpstr>
      <vt:lpstr>3.1.3 Loss Function - KLDivergence??</vt:lpstr>
      <vt:lpstr>3.1.3 Loss Function</vt:lpstr>
      <vt:lpstr>3.1.3 Loss Function ??</vt:lpstr>
      <vt:lpstr>3.1.3 Loss Function</vt:lpstr>
      <vt:lpstr>3.1.3 Loss Function: IoU-based Loss (1/3)</vt:lpstr>
      <vt:lpstr>PowerPoint 簡報</vt:lpstr>
      <vt:lpstr>PowerPoint 簡報</vt:lpstr>
      <vt:lpstr>3.2 Backbone and Neck of Network:</vt:lpstr>
      <vt:lpstr>3.2 Backbone and Neck of Network:</vt:lpstr>
      <vt:lpstr>3.3 Global/Coarse Information of Network: ??</vt:lpstr>
      <vt:lpstr>PowerPoint 簡報</vt:lpstr>
      <vt:lpstr>3.4 Head of Network??</vt:lpstr>
      <vt:lpstr>3.3 Head: Detail??</vt:lpstr>
      <vt:lpstr>3.3 Training Framework: Consistent Matching Metric??</vt:lpstr>
      <vt:lpstr>3.3 Training Framework: Consistent Matching Metric ??</vt:lpstr>
      <vt:lpstr>PowerPoint 簡報</vt:lpstr>
      <vt:lpstr>PowerPoint 簡報</vt:lpstr>
      <vt:lpstr>PowerPoint 簡報</vt:lpstr>
      <vt:lpstr>5. Conclusion and Future works</vt:lpstr>
      <vt:lpstr>6. Reference</vt:lpstr>
      <vt:lpstr>6. Reference</vt:lpstr>
      <vt:lpstr>6. 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合亭 蕭</dc:creator>
  <cp:lastModifiedBy>書維 許</cp:lastModifiedBy>
  <cp:revision>579</cp:revision>
  <dcterms:created xsi:type="dcterms:W3CDTF">2025-01-04T14:15:56Z</dcterms:created>
  <dcterms:modified xsi:type="dcterms:W3CDTF">2025-08-21T09:00:06Z</dcterms:modified>
</cp:coreProperties>
</file>